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292" r:id="rId2"/>
    <p:sldId id="325" r:id="rId3"/>
    <p:sldId id="327" r:id="rId4"/>
    <p:sldId id="330" r:id="rId5"/>
    <p:sldId id="326" r:id="rId6"/>
    <p:sldId id="331" r:id="rId7"/>
    <p:sldId id="328" r:id="rId8"/>
    <p:sldId id="332" r:id="rId9"/>
    <p:sldId id="333" r:id="rId10"/>
    <p:sldId id="334" r:id="rId11"/>
    <p:sldId id="335" r:id="rId12"/>
    <p:sldId id="336" r:id="rId13"/>
    <p:sldId id="339" r:id="rId14"/>
    <p:sldId id="340" r:id="rId15"/>
    <p:sldId id="341" r:id="rId16"/>
    <p:sldId id="342" r:id="rId17"/>
    <p:sldId id="346" r:id="rId18"/>
    <p:sldId id="347" r:id="rId19"/>
    <p:sldId id="361" r:id="rId20"/>
    <p:sldId id="362" r:id="rId21"/>
    <p:sldId id="363" r:id="rId22"/>
    <p:sldId id="337" r:id="rId23"/>
    <p:sldId id="338" r:id="rId24"/>
    <p:sldId id="368" r:id="rId25"/>
    <p:sldId id="369" r:id="rId26"/>
    <p:sldId id="370" r:id="rId27"/>
    <p:sldId id="371" r:id="rId28"/>
    <p:sldId id="372" r:id="rId29"/>
    <p:sldId id="373" r:id="rId30"/>
    <p:sldId id="374" r:id="rId31"/>
    <p:sldId id="375" r:id="rId32"/>
    <p:sldId id="376" r:id="rId33"/>
    <p:sldId id="377" r:id="rId34"/>
    <p:sldId id="379" r:id="rId35"/>
    <p:sldId id="380" r:id="rId36"/>
    <p:sldId id="316" r:id="rId37"/>
    <p:sldId id="317" r:id="rId38"/>
    <p:sldId id="318" r:id="rId39"/>
    <p:sldId id="381" r:id="rId40"/>
    <p:sldId id="324" r:id="rId41"/>
    <p:sldId id="329" r:id="rId4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</p:showPr>
  <p:clrMru>
    <a:srgbClr val="FFFFFF"/>
    <a:srgbClr val="FFC319"/>
    <a:srgbClr val="FDF58D"/>
    <a:srgbClr val="808080"/>
    <a:srgbClr val="FCFCFC"/>
    <a:srgbClr val="E8E8E8"/>
    <a:srgbClr val="FFD84B"/>
    <a:srgbClr val="CC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327" autoAdjust="0"/>
    <p:restoredTop sz="94660"/>
  </p:normalViewPr>
  <p:slideViewPr>
    <p:cSldViewPr>
      <p:cViewPr varScale="1">
        <p:scale>
          <a:sx n="86" d="100"/>
          <a:sy n="86" d="100"/>
        </p:scale>
        <p:origin x="-146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BEC1A663-5232-44E4-B9CD-A2CA384AFA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8AECD546-2C54-4404-B26B-7F76E10C2E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0"/>
          <p:cNvSpPr>
            <a:spLocks/>
          </p:cNvSpPr>
          <p:nvPr/>
        </p:nvSpPr>
        <p:spPr bwMode="gray">
          <a:xfrm>
            <a:off x="0" y="6048375"/>
            <a:ext cx="2762250" cy="809625"/>
          </a:xfrm>
          <a:custGeom>
            <a:avLst/>
            <a:gdLst>
              <a:gd name="T0" fmla="*/ 0 w 1740"/>
              <a:gd name="T1" fmla="*/ 0 h 510"/>
              <a:gd name="T2" fmla="*/ 0 w 1740"/>
              <a:gd name="T3" fmla="*/ 510 h 510"/>
              <a:gd name="T4" fmla="*/ 1740 w 1740"/>
              <a:gd name="T5" fmla="*/ 510 h 510"/>
              <a:gd name="T6" fmla="*/ 1595 w 1740"/>
              <a:gd name="T7" fmla="*/ 30 h 510"/>
              <a:gd name="T8" fmla="*/ 0 w 1740"/>
              <a:gd name="T9" fmla="*/ 0 h 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40" h="510">
                <a:moveTo>
                  <a:pt x="0" y="0"/>
                </a:moveTo>
                <a:lnTo>
                  <a:pt x="0" y="510"/>
                </a:lnTo>
                <a:cubicBezTo>
                  <a:pt x="0" y="510"/>
                  <a:pt x="870" y="510"/>
                  <a:pt x="1740" y="510"/>
                </a:cubicBezTo>
                <a:cubicBezTo>
                  <a:pt x="1650" y="258"/>
                  <a:pt x="1595" y="30"/>
                  <a:pt x="1595" y="30"/>
                </a:cubicBezTo>
                <a:cubicBezTo>
                  <a:pt x="798" y="54"/>
                  <a:pt x="0" y="0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5" name="Freeform 41"/>
          <p:cNvSpPr>
            <a:spLocks/>
          </p:cNvSpPr>
          <p:nvPr/>
        </p:nvSpPr>
        <p:spPr bwMode="gray">
          <a:xfrm>
            <a:off x="2590800" y="4705350"/>
            <a:ext cx="6400800" cy="2152650"/>
          </a:xfrm>
          <a:custGeom>
            <a:avLst/>
            <a:gdLst>
              <a:gd name="T0" fmla="*/ 1116 w 4032"/>
              <a:gd name="T1" fmla="*/ 0 h 1356"/>
              <a:gd name="T2" fmla="*/ 3840 w 4032"/>
              <a:gd name="T3" fmla="*/ 636 h 1356"/>
              <a:gd name="T4" fmla="*/ 4032 w 4032"/>
              <a:gd name="T5" fmla="*/ 1356 h 1356"/>
              <a:gd name="T6" fmla="*/ 288 w 4032"/>
              <a:gd name="T7" fmla="*/ 1356 h 1356"/>
              <a:gd name="T8" fmla="*/ 0 w 4032"/>
              <a:gd name="T9" fmla="*/ 828 h 1356"/>
              <a:gd name="T10" fmla="*/ 1116 w 4032"/>
              <a:gd name="T11" fmla="*/ 0 h 1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32" h="1356">
                <a:moveTo>
                  <a:pt x="1116" y="0"/>
                </a:moveTo>
                <a:cubicBezTo>
                  <a:pt x="2370" y="1254"/>
                  <a:pt x="3840" y="636"/>
                  <a:pt x="3840" y="636"/>
                </a:cubicBezTo>
                <a:cubicBezTo>
                  <a:pt x="4032" y="966"/>
                  <a:pt x="4032" y="1356"/>
                  <a:pt x="4032" y="1356"/>
                </a:cubicBezTo>
                <a:cubicBezTo>
                  <a:pt x="4032" y="1356"/>
                  <a:pt x="2160" y="1356"/>
                  <a:pt x="288" y="1356"/>
                </a:cubicBezTo>
                <a:cubicBezTo>
                  <a:pt x="120" y="1140"/>
                  <a:pt x="0" y="828"/>
                  <a:pt x="0" y="828"/>
                </a:cubicBezTo>
                <a:lnTo>
                  <a:pt x="1116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6" name="Freeform 42"/>
          <p:cNvSpPr>
            <a:spLocks/>
          </p:cNvSpPr>
          <p:nvPr/>
        </p:nvSpPr>
        <p:spPr bwMode="gray">
          <a:xfrm>
            <a:off x="4400550" y="781050"/>
            <a:ext cx="4743450" cy="5048250"/>
          </a:xfrm>
          <a:custGeom>
            <a:avLst/>
            <a:gdLst>
              <a:gd name="T0" fmla="*/ 510 w 2988"/>
              <a:gd name="T1" fmla="*/ 1098 h 3180"/>
              <a:gd name="T2" fmla="*/ 2280 w 2988"/>
              <a:gd name="T3" fmla="*/ 0 h 3180"/>
              <a:gd name="T4" fmla="*/ 2988 w 2988"/>
              <a:gd name="T5" fmla="*/ 342 h 3180"/>
              <a:gd name="T6" fmla="*/ 2988 w 2988"/>
              <a:gd name="T7" fmla="*/ 2772 h 3180"/>
              <a:gd name="T8" fmla="*/ 1452 w 2988"/>
              <a:gd name="T9" fmla="*/ 3060 h 3180"/>
              <a:gd name="T10" fmla="*/ 0 w 2988"/>
              <a:gd name="T11" fmla="*/ 2406 h 3180"/>
              <a:gd name="T12" fmla="*/ 510 w 2988"/>
              <a:gd name="T13" fmla="*/ 1098 h 3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88" h="3180">
                <a:moveTo>
                  <a:pt x="510" y="1098"/>
                </a:moveTo>
                <a:cubicBezTo>
                  <a:pt x="1710" y="840"/>
                  <a:pt x="2280" y="0"/>
                  <a:pt x="2280" y="0"/>
                </a:cubicBezTo>
                <a:cubicBezTo>
                  <a:pt x="2700" y="96"/>
                  <a:pt x="2988" y="342"/>
                  <a:pt x="2988" y="342"/>
                </a:cubicBezTo>
                <a:lnTo>
                  <a:pt x="2988" y="2772"/>
                </a:lnTo>
                <a:cubicBezTo>
                  <a:pt x="2988" y="2772"/>
                  <a:pt x="2202" y="3180"/>
                  <a:pt x="1452" y="3060"/>
                </a:cubicBezTo>
                <a:cubicBezTo>
                  <a:pt x="636" y="2940"/>
                  <a:pt x="0" y="2406"/>
                  <a:pt x="0" y="2406"/>
                </a:cubicBezTo>
                <a:lnTo>
                  <a:pt x="510" y="109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7" name="Freeform 43"/>
          <p:cNvSpPr>
            <a:spLocks/>
          </p:cNvSpPr>
          <p:nvPr/>
        </p:nvSpPr>
        <p:spPr bwMode="gray">
          <a:xfrm>
            <a:off x="4800600" y="0"/>
            <a:ext cx="3276600" cy="2409825"/>
          </a:xfrm>
          <a:custGeom>
            <a:avLst/>
            <a:gdLst>
              <a:gd name="T0" fmla="*/ 0 w 2064"/>
              <a:gd name="T1" fmla="*/ 0 h 1518"/>
              <a:gd name="T2" fmla="*/ 276 w 2064"/>
              <a:gd name="T3" fmla="*/ 1518 h 1518"/>
              <a:gd name="T4" fmla="*/ 2064 w 2064"/>
              <a:gd name="T5" fmla="*/ 0 h 1518"/>
              <a:gd name="T6" fmla="*/ 0 w 2064"/>
              <a:gd name="T7" fmla="*/ 0 h 1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64" h="1518">
                <a:moveTo>
                  <a:pt x="0" y="0"/>
                </a:moveTo>
                <a:cubicBezTo>
                  <a:pt x="0" y="0"/>
                  <a:pt x="138" y="759"/>
                  <a:pt x="276" y="1518"/>
                </a:cubicBezTo>
                <a:cubicBezTo>
                  <a:pt x="1518" y="1194"/>
                  <a:pt x="2064" y="0"/>
                  <a:pt x="206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8" name="Freeform 79"/>
          <p:cNvSpPr>
            <a:spLocks/>
          </p:cNvSpPr>
          <p:nvPr/>
        </p:nvSpPr>
        <p:spPr bwMode="gray">
          <a:xfrm>
            <a:off x="0" y="0"/>
            <a:ext cx="6583363" cy="7267575"/>
          </a:xfrm>
          <a:custGeom>
            <a:avLst/>
            <a:gdLst>
              <a:gd name="T0" fmla="*/ 0 w 4014"/>
              <a:gd name="T1" fmla="*/ 0 h 4455"/>
              <a:gd name="T2" fmla="*/ 3612 w 4014"/>
              <a:gd name="T3" fmla="*/ 0 h 4455"/>
              <a:gd name="T4" fmla="*/ 3222 w 4014"/>
              <a:gd name="T5" fmla="*/ 3042 h 4455"/>
              <a:gd name="T6" fmla="*/ 0 w 4014"/>
              <a:gd name="T7" fmla="*/ 3744 h 4455"/>
              <a:gd name="T8" fmla="*/ 0 w 4014"/>
              <a:gd name="T9" fmla="*/ 0 h 4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9" name="Freeform 45"/>
          <p:cNvSpPr>
            <a:spLocks/>
          </p:cNvSpPr>
          <p:nvPr/>
        </p:nvSpPr>
        <p:spPr bwMode="gray">
          <a:xfrm>
            <a:off x="0" y="0"/>
            <a:ext cx="6372225" cy="7072313"/>
          </a:xfrm>
          <a:custGeom>
            <a:avLst/>
            <a:gdLst>
              <a:gd name="T0" fmla="*/ 0 w 4014"/>
              <a:gd name="T1" fmla="*/ 0 h 4455"/>
              <a:gd name="T2" fmla="*/ 3612 w 4014"/>
              <a:gd name="T3" fmla="*/ 0 h 4455"/>
              <a:gd name="T4" fmla="*/ 3222 w 4014"/>
              <a:gd name="T5" fmla="*/ 3042 h 4455"/>
              <a:gd name="T6" fmla="*/ 0 w 4014"/>
              <a:gd name="T7" fmla="*/ 3744 h 4455"/>
              <a:gd name="T8" fmla="*/ 0 w 4014"/>
              <a:gd name="T9" fmla="*/ 0 h 4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tint val="25490"/>
                  <a:invGamma/>
                </a:schemeClr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10" name="Line 47"/>
          <p:cNvSpPr>
            <a:spLocks noChangeShapeType="1"/>
          </p:cNvSpPr>
          <p:nvPr/>
        </p:nvSpPr>
        <p:spPr bwMode="gray">
          <a:xfrm>
            <a:off x="250825" y="1588"/>
            <a:ext cx="0" cy="6015037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11" name="Line 48"/>
          <p:cNvSpPr>
            <a:spLocks noChangeShapeType="1"/>
          </p:cNvSpPr>
          <p:nvPr/>
        </p:nvSpPr>
        <p:spPr bwMode="gray">
          <a:xfrm>
            <a:off x="1293813" y="1588"/>
            <a:ext cx="0" cy="62071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12" name="Line 49"/>
          <p:cNvSpPr>
            <a:spLocks noChangeShapeType="1"/>
          </p:cNvSpPr>
          <p:nvPr/>
        </p:nvSpPr>
        <p:spPr bwMode="gray">
          <a:xfrm>
            <a:off x="2338388" y="1588"/>
            <a:ext cx="0" cy="6183312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13" name="Line 50"/>
          <p:cNvSpPr>
            <a:spLocks noChangeShapeType="1"/>
          </p:cNvSpPr>
          <p:nvPr/>
        </p:nvSpPr>
        <p:spPr bwMode="gray">
          <a:xfrm>
            <a:off x="3382963" y="1588"/>
            <a:ext cx="0" cy="59721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14" name="Line 51"/>
          <p:cNvSpPr>
            <a:spLocks noChangeShapeType="1"/>
          </p:cNvSpPr>
          <p:nvPr/>
        </p:nvSpPr>
        <p:spPr bwMode="gray">
          <a:xfrm>
            <a:off x="4427538" y="1588"/>
            <a:ext cx="0" cy="5449887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15" name="Line 53"/>
          <p:cNvSpPr>
            <a:spLocks noChangeShapeType="1"/>
          </p:cNvSpPr>
          <p:nvPr/>
        </p:nvSpPr>
        <p:spPr bwMode="gray">
          <a:xfrm rot="5400000">
            <a:off x="2913063" y="-2654300"/>
            <a:ext cx="0" cy="58134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16" name="Line 54"/>
          <p:cNvSpPr>
            <a:spLocks noChangeShapeType="1"/>
          </p:cNvSpPr>
          <p:nvPr/>
        </p:nvSpPr>
        <p:spPr bwMode="gray">
          <a:xfrm rot="5400000">
            <a:off x="3006725" y="-1682750"/>
            <a:ext cx="0" cy="600075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17" name="Line 55"/>
          <p:cNvSpPr>
            <a:spLocks noChangeShapeType="1"/>
          </p:cNvSpPr>
          <p:nvPr/>
        </p:nvSpPr>
        <p:spPr bwMode="gray">
          <a:xfrm rot="5400000">
            <a:off x="3011488" y="-622300"/>
            <a:ext cx="0" cy="60102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18" name="Line 56"/>
          <p:cNvSpPr>
            <a:spLocks noChangeShapeType="1"/>
          </p:cNvSpPr>
          <p:nvPr/>
        </p:nvSpPr>
        <p:spPr bwMode="gray">
          <a:xfrm rot="5400000">
            <a:off x="2907507" y="548481"/>
            <a:ext cx="0" cy="58023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19" name="Line 57"/>
          <p:cNvSpPr>
            <a:spLocks noChangeShapeType="1"/>
          </p:cNvSpPr>
          <p:nvPr/>
        </p:nvSpPr>
        <p:spPr bwMode="gray">
          <a:xfrm rot="5400000">
            <a:off x="2666207" y="1854993"/>
            <a:ext cx="0" cy="53197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0" name="Line 58"/>
          <p:cNvSpPr>
            <a:spLocks noChangeShapeType="1"/>
          </p:cNvSpPr>
          <p:nvPr/>
        </p:nvSpPr>
        <p:spPr bwMode="gray">
          <a:xfrm rot="5400000">
            <a:off x="2115344" y="3472656"/>
            <a:ext cx="0" cy="42179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1" name="Rectangle 59"/>
          <p:cNvSpPr>
            <a:spLocks noChangeArrowheads="1"/>
          </p:cNvSpPr>
          <p:nvPr/>
        </p:nvSpPr>
        <p:spPr bwMode="gray">
          <a:xfrm>
            <a:off x="2362200" y="277813"/>
            <a:ext cx="1012825" cy="1025525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2" name="Rectangle 60"/>
          <p:cNvSpPr>
            <a:spLocks noChangeArrowheads="1"/>
          </p:cNvSpPr>
          <p:nvPr/>
        </p:nvSpPr>
        <p:spPr bwMode="gray">
          <a:xfrm>
            <a:off x="285750" y="2427288"/>
            <a:ext cx="1012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3" name="Rectangle 61"/>
          <p:cNvSpPr>
            <a:spLocks noChangeArrowheads="1"/>
          </p:cNvSpPr>
          <p:nvPr/>
        </p:nvSpPr>
        <p:spPr bwMode="gray">
          <a:xfrm>
            <a:off x="0" y="271463"/>
            <a:ext cx="250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4" name="Rectangle 62"/>
          <p:cNvSpPr>
            <a:spLocks noChangeArrowheads="1"/>
          </p:cNvSpPr>
          <p:nvPr/>
        </p:nvSpPr>
        <p:spPr bwMode="gray">
          <a:xfrm>
            <a:off x="1331913" y="1588"/>
            <a:ext cx="1012825" cy="234950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5" name="Freeform 64"/>
          <p:cNvSpPr>
            <a:spLocks/>
          </p:cNvSpPr>
          <p:nvPr/>
        </p:nvSpPr>
        <p:spPr bwMode="gray">
          <a:xfrm>
            <a:off x="2365375" y="4541838"/>
            <a:ext cx="1009650" cy="1033462"/>
          </a:xfrm>
          <a:custGeom>
            <a:avLst/>
            <a:gdLst>
              <a:gd name="T0" fmla="*/ 0 w 636"/>
              <a:gd name="T1" fmla="*/ 0 h 651"/>
              <a:gd name="T2" fmla="*/ 0 w 636"/>
              <a:gd name="T3" fmla="*/ 645 h 651"/>
              <a:gd name="T4" fmla="*/ 636 w 636"/>
              <a:gd name="T5" fmla="*/ 651 h 651"/>
              <a:gd name="T6" fmla="*/ 632 w 636"/>
              <a:gd name="T7" fmla="*/ 0 h 651"/>
              <a:gd name="T8" fmla="*/ 0 w 636"/>
              <a:gd name="T9" fmla="*/ 0 h 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6" h="651">
                <a:moveTo>
                  <a:pt x="0" y="0"/>
                </a:moveTo>
                <a:lnTo>
                  <a:pt x="0" y="645"/>
                </a:lnTo>
                <a:lnTo>
                  <a:pt x="636" y="651"/>
                </a:lnTo>
                <a:lnTo>
                  <a:pt x="63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6" name="Rectangle 31"/>
          <p:cNvSpPr>
            <a:spLocks noChangeArrowheads="1"/>
          </p:cNvSpPr>
          <p:nvPr/>
        </p:nvSpPr>
        <p:spPr bwMode="gray">
          <a:xfrm>
            <a:off x="285750" y="2435225"/>
            <a:ext cx="1012825" cy="1025525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7" name="Text Box 38"/>
          <p:cNvSpPr txBox="1">
            <a:spLocks noChangeArrowheads="1"/>
          </p:cNvSpPr>
          <p:nvPr/>
        </p:nvSpPr>
        <p:spPr bwMode="gray">
          <a:xfrm>
            <a:off x="333375" y="4714875"/>
            <a:ext cx="1303338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200">
                <a:latin typeface="Arial Black" pitchFamily="34" charset="0"/>
                <a:cs typeface="+mn-cs"/>
              </a:rPr>
              <a:t>L/O/G/O</a:t>
            </a:r>
          </a:p>
        </p:txBody>
      </p:sp>
      <p:grpSp>
        <p:nvGrpSpPr>
          <p:cNvPr id="28" name="Group 71"/>
          <p:cNvGrpSpPr>
            <a:grpSpLocks/>
          </p:cNvGrpSpPr>
          <p:nvPr/>
        </p:nvGrpSpPr>
        <p:grpSpPr bwMode="auto">
          <a:xfrm>
            <a:off x="8077200" y="0"/>
            <a:ext cx="1076325" cy="6858000"/>
            <a:chOff x="5088" y="0"/>
            <a:chExt cx="678" cy="4320"/>
          </a:xfrm>
        </p:grpSpPr>
        <p:sp>
          <p:nvSpPr>
            <p:cNvPr id="29" name="Freeform 66"/>
            <p:cNvSpPr>
              <a:spLocks/>
            </p:cNvSpPr>
            <p:nvPr userDrawn="1"/>
          </p:nvSpPr>
          <p:spPr bwMode="gray">
            <a:xfrm>
              <a:off x="5088" y="0"/>
              <a:ext cx="672" cy="702"/>
            </a:xfrm>
            <a:custGeom>
              <a:avLst/>
              <a:gdLst>
                <a:gd name="T0" fmla="*/ 0 w 672"/>
                <a:gd name="T1" fmla="*/ 432 h 720"/>
                <a:gd name="T2" fmla="*/ 288 w 672"/>
                <a:gd name="T3" fmla="*/ 0 h 720"/>
                <a:gd name="T4" fmla="*/ 672 w 672"/>
                <a:gd name="T5" fmla="*/ 0 h 720"/>
                <a:gd name="T6" fmla="*/ 672 w 672"/>
                <a:gd name="T7" fmla="*/ 720 h 720"/>
                <a:gd name="T8" fmla="*/ 0 w 672"/>
                <a:gd name="T9" fmla="*/ 432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2" h="720">
                  <a:moveTo>
                    <a:pt x="0" y="432"/>
                  </a:moveTo>
                  <a:cubicBezTo>
                    <a:pt x="186" y="216"/>
                    <a:pt x="288" y="0"/>
                    <a:pt x="288" y="0"/>
                  </a:cubicBezTo>
                  <a:lnTo>
                    <a:pt x="672" y="0"/>
                  </a:lnTo>
                  <a:lnTo>
                    <a:pt x="672" y="720"/>
                  </a:lnTo>
                  <a:cubicBezTo>
                    <a:pt x="672" y="720"/>
                    <a:pt x="384" y="516"/>
                    <a:pt x="0" y="432"/>
                  </a:cubicBez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30" name="Freeform 67"/>
            <p:cNvSpPr>
              <a:spLocks/>
            </p:cNvSpPr>
            <p:nvPr userDrawn="1"/>
          </p:nvSpPr>
          <p:spPr bwMode="gray">
            <a:xfrm>
              <a:off x="5602" y="3496"/>
              <a:ext cx="164" cy="824"/>
            </a:xfrm>
            <a:custGeom>
              <a:avLst/>
              <a:gdLst>
                <a:gd name="T0" fmla="*/ 206 w 212"/>
                <a:gd name="T1" fmla="*/ 0 h 824"/>
                <a:gd name="T2" fmla="*/ 0 w 212"/>
                <a:gd name="T3" fmla="*/ 82 h 824"/>
                <a:gd name="T4" fmla="*/ 168 w 212"/>
                <a:gd name="T5" fmla="*/ 824 h 824"/>
                <a:gd name="T6" fmla="*/ 212 w 212"/>
                <a:gd name="T7" fmla="*/ 822 h 824"/>
                <a:gd name="T8" fmla="*/ 206 w 212"/>
                <a:gd name="T9" fmla="*/ 0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824">
                  <a:moveTo>
                    <a:pt x="206" y="0"/>
                  </a:moveTo>
                  <a:cubicBezTo>
                    <a:pt x="104" y="54"/>
                    <a:pt x="0" y="82"/>
                    <a:pt x="0" y="82"/>
                  </a:cubicBezTo>
                  <a:cubicBezTo>
                    <a:pt x="0" y="82"/>
                    <a:pt x="148" y="378"/>
                    <a:pt x="168" y="824"/>
                  </a:cubicBezTo>
                  <a:lnTo>
                    <a:pt x="212" y="822"/>
                  </a:lnTo>
                  <a:cubicBezTo>
                    <a:pt x="212" y="822"/>
                    <a:pt x="209" y="411"/>
                    <a:pt x="206" y="0"/>
                  </a:cubicBez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</p:grpSp>
      <p:sp>
        <p:nvSpPr>
          <p:cNvPr id="31" name="Rectangle 80"/>
          <p:cNvSpPr>
            <a:spLocks noChangeArrowheads="1"/>
          </p:cNvSpPr>
          <p:nvPr/>
        </p:nvSpPr>
        <p:spPr bwMode="gray">
          <a:xfrm>
            <a:off x="5495925" y="1333500"/>
            <a:ext cx="660400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32" name="Line 81"/>
          <p:cNvSpPr>
            <a:spLocks noChangeShapeType="1"/>
          </p:cNvSpPr>
          <p:nvPr/>
        </p:nvSpPr>
        <p:spPr bwMode="gray">
          <a:xfrm>
            <a:off x="5480050" y="1588"/>
            <a:ext cx="0" cy="42386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33" name="Rectangle 82"/>
          <p:cNvSpPr>
            <a:spLocks noChangeArrowheads="1"/>
          </p:cNvSpPr>
          <p:nvPr/>
        </p:nvSpPr>
        <p:spPr bwMode="gray">
          <a:xfrm>
            <a:off x="4457700" y="3495675"/>
            <a:ext cx="1012825" cy="1025525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pic>
        <p:nvPicPr>
          <p:cNvPr id="34" name="Picture 83" descr="water"/>
          <p:cNvPicPr>
            <a:picLocks noChangeAspect="1" noChangeArrowheads="1"/>
          </p:cNvPicPr>
          <p:nvPr/>
        </p:nvPicPr>
        <p:blipFill>
          <a:blip r:embed="rId2"/>
          <a:srcRect l="22409" t="16374" b="27486"/>
          <a:stretch>
            <a:fillRect/>
          </a:stretch>
        </p:blipFill>
        <p:spPr bwMode="gray">
          <a:xfrm rot="393398">
            <a:off x="2667000" y="609600"/>
            <a:ext cx="2663825" cy="219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33375" y="5084763"/>
            <a:ext cx="6400800" cy="457200"/>
          </a:xfrm>
        </p:spPr>
        <p:txBody>
          <a:bodyPr/>
          <a:lstStyle>
            <a:lvl1pPr marL="0" indent="0">
              <a:buFontTx/>
              <a:buNone/>
              <a:defRPr sz="1600">
                <a:latin typeface="Times New Roman" pitchFamily="18" charset="0"/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333375" y="1884363"/>
            <a:ext cx="8229600" cy="1470025"/>
          </a:xfrm>
          <a:effectLst/>
          <a:extLst>
            <a:ext uri="{AF507438-7753-43E0-B8FC-AC1667EBCBE1}"/>
          </a:extLst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3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07150"/>
            <a:ext cx="2133600" cy="314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407150"/>
            <a:ext cx="2895600" cy="314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407150"/>
            <a:ext cx="2133600" cy="314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5A9CC2-F966-4667-BB73-421B30B520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498A7-ACE2-41C5-A014-35B1EF7ED9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25438"/>
            <a:ext cx="2057400" cy="58007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25438"/>
            <a:ext cx="6019800" cy="58007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6DF9FF-847E-43C0-B40C-D40E4F9974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41112B-1ADF-497C-8A92-D14105A553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0ACA29-5012-4B1A-9517-7022BA42C7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ru-RU" noProof="0" smtClean="0"/>
              <a:t>Вставка диаграммы</a:t>
            </a:r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C4552A-7874-4512-ADE0-894E52F48B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74A15E-82AD-4BAC-B399-CF76AB9BC7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1B00F4-420D-4B8F-B9D1-1621BB4974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D8FE70-CE8D-44F3-A9B5-0498BD0068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9F4F89-DAD6-42CC-9399-FB13232108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140204-2A44-4EB9-9274-A18EBD5522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DF5F71-0BD3-47F0-90A0-3802CA3F81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049A20-B874-4D36-89D1-8055BDB1F7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686010-F212-4C4A-BD78-8314E24078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Freeform 7"/>
          <p:cNvSpPr>
            <a:spLocks/>
          </p:cNvSpPr>
          <p:nvPr/>
        </p:nvSpPr>
        <p:spPr bwMode="gray">
          <a:xfrm>
            <a:off x="-9525" y="-9525"/>
            <a:ext cx="9156700" cy="6872288"/>
          </a:xfrm>
          <a:custGeom>
            <a:avLst/>
            <a:gdLst>
              <a:gd name="T0" fmla="*/ 5766 w 5768"/>
              <a:gd name="T1" fmla="*/ 605 h 4329"/>
              <a:gd name="T2" fmla="*/ 5768 w 5768"/>
              <a:gd name="T3" fmla="*/ 4325 h 4329"/>
              <a:gd name="T4" fmla="*/ 1082 w 5768"/>
              <a:gd name="T5" fmla="*/ 4329 h 4329"/>
              <a:gd name="T6" fmla="*/ 13 w 5768"/>
              <a:gd name="T7" fmla="*/ 3351 h 4329"/>
              <a:gd name="T8" fmla="*/ 0 w 5768"/>
              <a:gd name="T9" fmla="*/ 0 h 4329"/>
              <a:gd name="T10" fmla="*/ 2428 w 5768"/>
              <a:gd name="T11" fmla="*/ 7 h 4329"/>
              <a:gd name="T12" fmla="*/ 5766 w 5768"/>
              <a:gd name="T13" fmla="*/ 605 h 4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68" h="4329">
                <a:moveTo>
                  <a:pt x="5766" y="605"/>
                </a:moveTo>
                <a:cubicBezTo>
                  <a:pt x="5767" y="2464"/>
                  <a:pt x="5768" y="4325"/>
                  <a:pt x="5768" y="4325"/>
                </a:cubicBezTo>
                <a:lnTo>
                  <a:pt x="1082" y="4329"/>
                </a:lnTo>
                <a:cubicBezTo>
                  <a:pt x="318" y="3809"/>
                  <a:pt x="9" y="3349"/>
                  <a:pt x="13" y="3351"/>
                </a:cubicBezTo>
                <a:lnTo>
                  <a:pt x="0" y="0"/>
                </a:lnTo>
                <a:lnTo>
                  <a:pt x="2428" y="7"/>
                </a:lnTo>
                <a:cubicBezTo>
                  <a:pt x="2428" y="12"/>
                  <a:pt x="3096" y="401"/>
                  <a:pt x="5766" y="605"/>
                </a:cubicBez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tint val="3137"/>
                  <a:invGamma/>
                </a:schemeClr>
              </a:gs>
              <a:gs pos="100000">
                <a:schemeClr val="bg1">
                  <a:alpha val="7000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1033" name="Freeform 9"/>
          <p:cNvSpPr>
            <a:spLocks/>
          </p:cNvSpPr>
          <p:nvPr/>
        </p:nvSpPr>
        <p:spPr bwMode="gray">
          <a:xfrm>
            <a:off x="-4763" y="5500688"/>
            <a:ext cx="1441451" cy="1358900"/>
          </a:xfrm>
          <a:custGeom>
            <a:avLst/>
            <a:gdLst>
              <a:gd name="T0" fmla="*/ 0 w 1089"/>
              <a:gd name="T1" fmla="*/ 0 h 1100"/>
              <a:gd name="T2" fmla="*/ 0 w 1089"/>
              <a:gd name="T3" fmla="*/ 1100 h 1100"/>
              <a:gd name="T4" fmla="*/ 1089 w 1089"/>
              <a:gd name="T5" fmla="*/ 1100 h 1100"/>
              <a:gd name="T6" fmla="*/ 0 w 1089"/>
              <a:gd name="T7" fmla="*/ 0 h 1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89" h="1100">
                <a:moveTo>
                  <a:pt x="0" y="0"/>
                </a:moveTo>
                <a:cubicBezTo>
                  <a:pt x="0" y="550"/>
                  <a:pt x="0" y="1100"/>
                  <a:pt x="0" y="1100"/>
                </a:cubicBezTo>
                <a:lnTo>
                  <a:pt x="1089" y="1100"/>
                </a:lnTo>
                <a:cubicBezTo>
                  <a:pt x="1089" y="1100"/>
                  <a:pt x="596" y="865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1037" name="Line 13"/>
          <p:cNvSpPr>
            <a:spLocks noChangeShapeType="1"/>
          </p:cNvSpPr>
          <p:nvPr/>
        </p:nvSpPr>
        <p:spPr bwMode="gray">
          <a:xfrm>
            <a:off x="527050" y="0"/>
            <a:ext cx="0" cy="5910263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1038" name="Line 14"/>
          <p:cNvSpPr>
            <a:spLocks noChangeShapeType="1"/>
          </p:cNvSpPr>
          <p:nvPr/>
        </p:nvSpPr>
        <p:spPr bwMode="gray">
          <a:xfrm>
            <a:off x="1677988" y="0"/>
            <a:ext cx="0" cy="68326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1039" name="Line 15"/>
          <p:cNvSpPr>
            <a:spLocks noChangeShapeType="1"/>
          </p:cNvSpPr>
          <p:nvPr/>
        </p:nvSpPr>
        <p:spPr bwMode="gray">
          <a:xfrm>
            <a:off x="2830513" y="0"/>
            <a:ext cx="0" cy="686117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1040" name="Line 16"/>
          <p:cNvSpPr>
            <a:spLocks noChangeShapeType="1"/>
          </p:cNvSpPr>
          <p:nvPr/>
        </p:nvSpPr>
        <p:spPr bwMode="gray">
          <a:xfrm>
            <a:off x="3983038" y="0"/>
            <a:ext cx="0" cy="6875463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1041" name="Line 17"/>
          <p:cNvSpPr>
            <a:spLocks noChangeShapeType="1"/>
          </p:cNvSpPr>
          <p:nvPr/>
        </p:nvSpPr>
        <p:spPr bwMode="gray">
          <a:xfrm>
            <a:off x="5133975" y="388938"/>
            <a:ext cx="0" cy="6486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1042" name="Line 18"/>
          <p:cNvSpPr>
            <a:spLocks noChangeShapeType="1"/>
          </p:cNvSpPr>
          <p:nvPr/>
        </p:nvSpPr>
        <p:spPr bwMode="gray">
          <a:xfrm>
            <a:off x="6286500" y="619125"/>
            <a:ext cx="0" cy="6256338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1043" name="Line 19"/>
          <p:cNvSpPr>
            <a:spLocks noChangeShapeType="1"/>
          </p:cNvSpPr>
          <p:nvPr/>
        </p:nvSpPr>
        <p:spPr bwMode="gray">
          <a:xfrm>
            <a:off x="7439025" y="773113"/>
            <a:ext cx="0" cy="610235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1044" name="Line 20"/>
          <p:cNvSpPr>
            <a:spLocks noChangeShapeType="1"/>
          </p:cNvSpPr>
          <p:nvPr/>
        </p:nvSpPr>
        <p:spPr bwMode="gray">
          <a:xfrm>
            <a:off x="8591550" y="900113"/>
            <a:ext cx="0" cy="597535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1046" name="Line 22"/>
          <p:cNvSpPr>
            <a:spLocks noChangeShapeType="1"/>
          </p:cNvSpPr>
          <p:nvPr/>
        </p:nvSpPr>
        <p:spPr bwMode="gray">
          <a:xfrm rot="5400000">
            <a:off x="2595563" y="-2176463"/>
            <a:ext cx="0" cy="51911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1047" name="Line 23"/>
          <p:cNvSpPr>
            <a:spLocks noChangeShapeType="1"/>
          </p:cNvSpPr>
          <p:nvPr/>
        </p:nvSpPr>
        <p:spPr bwMode="gray">
          <a:xfrm rot="5400000">
            <a:off x="4578350" y="-3036887"/>
            <a:ext cx="0" cy="91567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1048" name="Line 24"/>
          <p:cNvSpPr>
            <a:spLocks noChangeShapeType="1"/>
          </p:cNvSpPr>
          <p:nvPr/>
        </p:nvSpPr>
        <p:spPr bwMode="gray">
          <a:xfrm rot="5400000">
            <a:off x="4578350" y="-1912937"/>
            <a:ext cx="0" cy="91567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1049" name="Line 25"/>
          <p:cNvSpPr>
            <a:spLocks noChangeShapeType="1"/>
          </p:cNvSpPr>
          <p:nvPr/>
        </p:nvSpPr>
        <p:spPr bwMode="gray">
          <a:xfrm rot="5400000">
            <a:off x="4579938" y="-788988"/>
            <a:ext cx="0" cy="9153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1050" name="Line 26"/>
          <p:cNvSpPr>
            <a:spLocks noChangeShapeType="1"/>
          </p:cNvSpPr>
          <p:nvPr/>
        </p:nvSpPr>
        <p:spPr bwMode="gray">
          <a:xfrm rot="5400000">
            <a:off x="4579938" y="334962"/>
            <a:ext cx="0" cy="9153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1051" name="Line 27"/>
          <p:cNvSpPr>
            <a:spLocks noChangeShapeType="1"/>
          </p:cNvSpPr>
          <p:nvPr/>
        </p:nvSpPr>
        <p:spPr bwMode="gray">
          <a:xfrm rot="5400000">
            <a:off x="4905376" y="1824037"/>
            <a:ext cx="0" cy="842327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gray">
          <a:xfrm>
            <a:off x="4005263" y="2692400"/>
            <a:ext cx="1128712" cy="1079500"/>
          </a:xfrm>
          <a:prstGeom prst="rect">
            <a:avLst/>
          </a:prstGeom>
          <a:solidFill>
            <a:srgbClr val="FFFFFF">
              <a:alpha val="25000"/>
            </a:srgb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gray">
          <a:xfrm>
            <a:off x="7459663" y="4937125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1054" name="Rectangle 30"/>
          <p:cNvSpPr>
            <a:spLocks noChangeArrowheads="1"/>
          </p:cNvSpPr>
          <p:nvPr/>
        </p:nvSpPr>
        <p:spPr bwMode="gray">
          <a:xfrm>
            <a:off x="549275" y="3808413"/>
            <a:ext cx="1128713" cy="1079500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1055" name="Rectangle 31"/>
          <p:cNvSpPr>
            <a:spLocks noChangeArrowheads="1"/>
          </p:cNvSpPr>
          <p:nvPr/>
        </p:nvSpPr>
        <p:spPr bwMode="gray">
          <a:xfrm>
            <a:off x="6307138" y="6064250"/>
            <a:ext cx="1128712" cy="796925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gray">
          <a:xfrm>
            <a:off x="2846388" y="0"/>
            <a:ext cx="1128712" cy="404813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gray">
          <a:xfrm>
            <a:off x="2852738" y="4938713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1058" name="Rectangle 34"/>
          <p:cNvSpPr>
            <a:spLocks noChangeArrowheads="1"/>
          </p:cNvSpPr>
          <p:nvPr/>
        </p:nvSpPr>
        <p:spPr bwMode="gray">
          <a:xfrm>
            <a:off x="6300788" y="1566863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AC5E9DEC-2D21-45A4-9C56-2FD8E769A2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60" name="Freeform 36"/>
          <p:cNvSpPr>
            <a:spLocks/>
          </p:cNvSpPr>
          <p:nvPr/>
        </p:nvSpPr>
        <p:spPr bwMode="gray">
          <a:xfrm>
            <a:off x="4041775" y="0"/>
            <a:ext cx="5105400" cy="739775"/>
          </a:xfrm>
          <a:custGeom>
            <a:avLst/>
            <a:gdLst>
              <a:gd name="T0" fmla="*/ 3130 w 3130"/>
              <a:gd name="T1" fmla="*/ 453 h 453"/>
              <a:gd name="T2" fmla="*/ 3130 w 3130"/>
              <a:gd name="T3" fmla="*/ 0 h 453"/>
              <a:gd name="T4" fmla="*/ 0 w 3130"/>
              <a:gd name="T5" fmla="*/ 0 h 453"/>
              <a:gd name="T6" fmla="*/ 3130 w 3130"/>
              <a:gd name="T7" fmla="*/ 453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30" h="453">
                <a:moveTo>
                  <a:pt x="3130" y="453"/>
                </a:moveTo>
                <a:cubicBezTo>
                  <a:pt x="3130" y="226"/>
                  <a:pt x="3130" y="0"/>
                  <a:pt x="3130" y="0"/>
                </a:cubicBezTo>
                <a:lnTo>
                  <a:pt x="0" y="0"/>
                </a:lnTo>
                <a:cubicBezTo>
                  <a:pt x="0" y="0"/>
                  <a:pt x="1298" y="389"/>
                  <a:pt x="3130" y="453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457200" y="325438"/>
            <a:ext cx="8229600" cy="9271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FFFF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pic>
        <p:nvPicPr>
          <p:cNvPr id="3" name="Picture 37" descr="water"/>
          <p:cNvPicPr>
            <a:picLocks noChangeAspect="1" noChangeArrowheads="1"/>
          </p:cNvPicPr>
          <p:nvPr/>
        </p:nvPicPr>
        <p:blipFill>
          <a:blip r:embed="rId16"/>
          <a:srcRect l="22409" t="16374" b="27486"/>
          <a:stretch>
            <a:fillRect/>
          </a:stretch>
        </p:blipFill>
        <p:spPr bwMode="gray">
          <a:xfrm rot="786797">
            <a:off x="6629400" y="-381000"/>
            <a:ext cx="2417763" cy="199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8" descr="3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gray">
          <a:xfrm rot="20740733" flipH="1">
            <a:off x="49213" y="5726113"/>
            <a:ext cx="122396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</p:sldLayoutIdLst>
  <p:transition spd="slow"/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E:\&#1062;&#1056;&#1054;\15.03.2021%20&#1052;&#1045;&#1056;&#1054;&#1055;&#1056;&#1048;&#1071;&#1058;&#1048;&#1045;\&#1053;&#1072;&#1088;&#1099;&#1085;&#1082;&#1077;%20&#1082;&#1086;&#1088;&#1086;&#1074;&#1091;%20&#1089;&#1090;&#1072;&#1088;&#1080;&#1082;%20&#1087;&#1088;&#1086;&#1076;&#1072;&#1074;&#1072;&#1083;.mp4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drasler.ru/wp-content/uploads/2019/10/%D0%92%D1%81%D0%B5%D0%BC%D0%B8%D1%80%D0%BD%D1%8B%D0%B9-%D0%B4%D0%B5%D0%BD%D1%8C-%D0%B7%D0%B0%D1%89%D0%B8%D1%82%D1%8B-%D0%BF%D1%80%D0%B0%D0%B2-%D0%BF%D0%BE%D1%82%D1%80%D0%B5%D0%B1%D0%B8%D1%82%D0%B5%D0%BB%D0%B5%D0%B9-0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14300"/>
            <a:ext cx="9309100" cy="697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2" name="Picture 4" descr="https://travels.minemshop.ru/pict/1015736670.jpg"/>
          <p:cNvPicPr>
            <a:picLocks noChangeAspect="1" noChangeArrowheads="1"/>
          </p:cNvPicPr>
          <p:nvPr/>
        </p:nvPicPr>
        <p:blipFill>
          <a:blip r:embed="rId2"/>
          <a:srcRect l="20880" t="36682" r="22903" b="32549"/>
          <a:stretch>
            <a:fillRect/>
          </a:stretch>
        </p:blipFill>
        <p:spPr bwMode="auto">
          <a:xfrm>
            <a:off x="5867400" y="4365625"/>
            <a:ext cx="2952750" cy="2360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0" name="Picture 2" descr="https://thumbs.dreamstime.com/b/%D0%BF%D1%80%D0%B5-%D1%81%D1%82%D0%B0%D0%B2-%D0%B5%D0%BD%D0%B8%D0%B5-%D0%B7%D0%B0%D0%BA%D0%BE%D0%BD%D0%B0-%D1%81%D1%82%D0%BE%D0%B8%D1%82-%D0%BA%D0%BE%D0%BD%D1%86%D0%B5%D0%BF%D1%86%D0%B8%D1%8E-3022471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836613"/>
            <a:ext cx="5761038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0" y="188913"/>
            <a:ext cx="8532813" cy="954087"/>
          </a:xfrm>
          <a:prstGeom prst="rect">
            <a:avLst/>
          </a:prstGeom>
        </p:spPr>
        <p:txBody>
          <a:bodyPr>
            <a:spAutoFit/>
          </a:bodyPr>
          <a:lstStyle/>
          <a:p>
            <a:pPr lvl="1">
              <a:defRPr/>
            </a:pPr>
            <a:r>
              <a:rPr lang="ru-RU" sz="2800" dirty="0">
                <a:cs typeface="+mn-cs"/>
              </a:rPr>
              <a:t>5. </a:t>
            </a:r>
            <a:r>
              <a:rPr lang="ru-RU" sz="2800" dirty="0">
                <a:latin typeface="+mj-lt"/>
                <a:cs typeface="Times New Roman" panose="02020603050405020304" pitchFamily="18" charset="0"/>
              </a:rPr>
              <a:t>расходы, которые лицо должно совершить на восстановление своего нарушенного права.</a:t>
            </a:r>
            <a:endParaRPr lang="ru-RU" sz="2800" dirty="0">
              <a:latin typeface="+mj-lt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48150" y="1268413"/>
            <a:ext cx="4895850" cy="10779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latin typeface="+mj-lt"/>
                <a:cs typeface="+mn-cs"/>
              </a:rPr>
              <a:t>МАТЕРИАЛЬНЫЙ УЩЕРБ</a:t>
            </a:r>
            <a:endParaRPr lang="ru-RU" sz="3200" b="1" dirty="0">
              <a:solidFill>
                <a:srgbClr val="FF0000"/>
              </a:solidFill>
              <a:latin typeface="+mj-lt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4005263"/>
            <a:ext cx="8532813" cy="1384300"/>
          </a:xfrm>
          <a:prstGeom prst="rect">
            <a:avLst/>
          </a:prstGeom>
        </p:spPr>
        <p:txBody>
          <a:bodyPr>
            <a:spAutoFit/>
          </a:bodyPr>
          <a:lstStyle/>
          <a:p>
            <a:pPr lvl="1">
              <a:defRPr/>
            </a:pPr>
            <a:r>
              <a:rPr lang="ru-RU" sz="2800" dirty="0">
                <a:cs typeface="+mn-cs"/>
              </a:rPr>
              <a:t>6. </a:t>
            </a:r>
            <a:r>
              <a:rPr lang="ru-RU" sz="2800" dirty="0">
                <a:latin typeface="+mn-lt"/>
                <a:cs typeface="Times New Roman" panose="02020603050405020304" pitchFamily="18" charset="0"/>
              </a:rPr>
              <a:t>Физические и нравственные страдания, оценивающиеся обществом в рамках морально-этических норм.</a:t>
            </a:r>
            <a:endParaRPr lang="ru-RU" sz="2800" dirty="0">
              <a:latin typeface="+mn-lt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9388" y="5445125"/>
            <a:ext cx="4897437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latin typeface="+mj-lt"/>
                <a:cs typeface="+mn-cs"/>
              </a:rPr>
              <a:t>МОРАЛЬНЫЙ ВРЕД</a:t>
            </a:r>
            <a:endParaRPr lang="ru-RU" sz="3200" b="1" dirty="0">
              <a:solidFill>
                <a:srgbClr val="FF0000"/>
              </a:solidFill>
              <a:latin typeface="+mj-lt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37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37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388" y="549275"/>
            <a:ext cx="8748712" cy="2246313"/>
          </a:xfrm>
          <a:prstGeom prst="rect">
            <a:avLst/>
          </a:prstGeom>
        </p:spPr>
        <p:txBody>
          <a:bodyPr>
            <a:spAutoFit/>
          </a:bodyPr>
          <a:lstStyle/>
          <a:p>
            <a:pPr lvl="1">
              <a:defRPr/>
            </a:pPr>
            <a:r>
              <a:rPr lang="ru-RU" sz="2800" dirty="0">
                <a:cs typeface="+mn-cs"/>
              </a:rPr>
              <a:t>7. </a:t>
            </a:r>
            <a:r>
              <a:rPr lang="ru-RU" sz="2800" dirty="0">
                <a:latin typeface="+mj-lt"/>
                <a:cs typeface="Times New Roman" panose="02020603050405020304" pitchFamily="18" charset="0"/>
              </a:rPr>
              <a:t>период, в течение которого в случае обнаружения в товаре </a:t>
            </a:r>
            <a:r>
              <a:rPr lang="ru-RU" sz="2800" u="sng" dirty="0">
                <a:latin typeface="+mj-lt"/>
                <a:cs typeface="Times New Roman" panose="02020603050405020304" pitchFamily="18" charset="0"/>
              </a:rPr>
              <a:t>недостатка</a:t>
            </a:r>
            <a:r>
              <a:rPr lang="ru-RU" sz="2800" dirty="0">
                <a:latin typeface="+mj-lt"/>
                <a:cs typeface="Times New Roman" panose="02020603050405020304" pitchFamily="18" charset="0"/>
              </a:rPr>
              <a:t> изготовитель или продавец обязаны удовлетворить требования потребителя по ремонту или замене товара ненадлежащего качества.</a:t>
            </a:r>
            <a:endParaRPr lang="ru-RU" sz="2800" dirty="0">
              <a:latin typeface="+mj-lt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08175" y="2781300"/>
            <a:ext cx="489585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latin typeface="+mj-lt"/>
                <a:cs typeface="+mn-cs"/>
              </a:rPr>
              <a:t>ГАРАНТИЙНЫЙ СРОК</a:t>
            </a:r>
            <a:endParaRPr lang="ru-RU" sz="3200" b="1" dirty="0">
              <a:solidFill>
                <a:srgbClr val="FF0000"/>
              </a:solidFill>
              <a:latin typeface="+mj-lt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0825" y="3573463"/>
            <a:ext cx="8748713" cy="2246312"/>
          </a:xfrm>
          <a:prstGeom prst="rect">
            <a:avLst/>
          </a:prstGeom>
        </p:spPr>
        <p:txBody>
          <a:bodyPr>
            <a:spAutoFit/>
          </a:bodyPr>
          <a:lstStyle/>
          <a:p>
            <a:pPr lvl="1">
              <a:defRPr/>
            </a:pPr>
            <a:r>
              <a:rPr lang="ru-RU" sz="2800" dirty="0">
                <a:cs typeface="+mn-cs"/>
              </a:rPr>
              <a:t>8. Период, </a:t>
            </a:r>
            <a:r>
              <a:rPr lang="ru-RU" sz="2800" dirty="0">
                <a:latin typeface="+mj-lt"/>
                <a:cs typeface="Times New Roman" panose="02020603050405020304" pitchFamily="18" charset="0"/>
              </a:rPr>
              <a:t>по истечении которого товар считается непригодным для использования по назначению. Этот срок обязательно устанавливается для продуктов питания, косметики, медикаментов, бытовой химии.</a:t>
            </a:r>
            <a:endParaRPr lang="ru-RU" sz="2800" dirty="0">
              <a:latin typeface="+mj-lt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79613" y="5805488"/>
            <a:ext cx="489585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latin typeface="+mj-lt"/>
                <a:cs typeface="+mn-cs"/>
              </a:rPr>
              <a:t>СРОК ГОДНОСТИ</a:t>
            </a:r>
            <a:endParaRPr lang="ru-RU" sz="3200" b="1" dirty="0">
              <a:solidFill>
                <a:srgbClr val="FF0000"/>
              </a:solidFill>
              <a:latin typeface="+mj-lt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288" y="549275"/>
            <a:ext cx="8532812" cy="224631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65125" algn="just">
              <a:defRPr/>
            </a:pPr>
            <a:r>
              <a:rPr lang="ru-RU" sz="28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Грамотность потребителя </a:t>
            </a:r>
            <a:r>
              <a:rPr lang="ru-RU" sz="280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– это тема для очень серьёзного разговора.</a:t>
            </a:r>
          </a:p>
          <a:p>
            <a:pPr indent="365125" algn="just">
              <a:defRPr/>
            </a:pPr>
            <a:r>
              <a:rPr lang="ru-RU" sz="280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Какие же основные права мы должны знать, прежде, чем совершить покупку? Рассмотрим некоторые статьи закона о защите потребителя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>
              <a:defRPr/>
            </a:pPr>
            <a:r>
              <a:rPr lang="ru-RU" altLang="ru-RU" sz="3200" smtClean="0">
                <a:solidFill>
                  <a:srgbClr val="FF3300"/>
                </a:solidFill>
              </a:rPr>
              <a:t>Статья 7. Право потребителей на безопасность товаров </a:t>
            </a:r>
            <a:br>
              <a:rPr lang="ru-RU" altLang="ru-RU" sz="3200" smtClean="0">
                <a:solidFill>
                  <a:srgbClr val="FF3300"/>
                </a:solidFill>
              </a:rPr>
            </a:br>
            <a:r>
              <a:rPr lang="ru-RU" altLang="ru-RU" sz="3200" smtClean="0">
                <a:solidFill>
                  <a:srgbClr val="FF3300"/>
                </a:solidFill>
              </a:rPr>
              <a:t>(работ, услуг).</a:t>
            </a:r>
            <a:r>
              <a:rPr lang="ru-RU" altLang="ru-RU" sz="4000" smtClean="0"/>
              <a:t> 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844675"/>
            <a:ext cx="5051425" cy="4824413"/>
          </a:xfrm>
        </p:spPr>
        <p:txBody>
          <a:bodyPr/>
          <a:lstStyle/>
          <a:p>
            <a:r>
              <a:rPr lang="ru-RU" altLang="ru-RU" sz="2800" smtClean="0"/>
              <a:t>Потребитель имеет право на то, чтобы товары (работы, услуги) при обычных условиях их использования, при их хранении и транспортировке были безопасны для его жизни, здоровья, имущества, а также окружающей среды.  </a:t>
            </a:r>
          </a:p>
        </p:txBody>
      </p:sp>
      <p:pic>
        <p:nvPicPr>
          <p:cNvPr id="15364" name="Picture 5" descr="images[3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6825" y="2133600"/>
            <a:ext cx="3922713" cy="388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341606[1]"/>
          <p:cNvPicPr>
            <a:picLocks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250825" y="260350"/>
            <a:ext cx="4968875" cy="6192838"/>
          </a:xfrm>
          <a:noFill/>
        </p:spPr>
      </p:pic>
      <p:sp>
        <p:nvSpPr>
          <p:cNvPr id="47109" name="Text Box 5"/>
          <p:cNvSpPr txBox="1">
            <a:spLocks noChangeArrowheads="1"/>
          </p:cNvSpPr>
          <p:nvPr/>
        </p:nvSpPr>
        <p:spPr bwMode="auto">
          <a:xfrm>
            <a:off x="5292725" y="188913"/>
            <a:ext cx="3851275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3600"/>
              <a:t> На товары, использование которых дольше определенного срока представляет опасность, должны устанавливаться сроки службы (годности).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6" name="Text Box 6"/>
          <p:cNvSpPr txBox="1">
            <a:spLocks noChangeArrowheads="1"/>
          </p:cNvSpPr>
          <p:nvPr/>
        </p:nvSpPr>
        <p:spPr bwMode="auto">
          <a:xfrm>
            <a:off x="4140200" y="0"/>
            <a:ext cx="5003800" cy="649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400"/>
              <a:t> </a:t>
            </a:r>
            <a:r>
              <a:rPr lang="ru-RU" altLang="ru-RU" sz="2800"/>
              <a:t>Потребитель должен быть предупрежден об этих сроках, необходимых действиях по его истечении а также о возможных последствиях при невыполнении указанных действий. Изготовитель обязан обеспечить безопасность товаров в течение установленного срока их службы (годности), а если срок службы не установлен то в течение 10 лет</a:t>
            </a:r>
          </a:p>
        </p:txBody>
      </p:sp>
      <p:pic>
        <p:nvPicPr>
          <p:cNvPr id="17411" name="Picture 7" descr="p5090_1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6250"/>
            <a:ext cx="4000500" cy="590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AutoShape 6"/>
          <p:cNvSpPr>
            <a:spLocks noChangeArrowheads="1"/>
          </p:cNvSpPr>
          <p:nvPr>
            <p:ph type="body" sz="half" idx="4294967295"/>
          </p:nvPr>
        </p:nvSpPr>
        <p:spPr>
          <a:xfrm>
            <a:off x="0" y="333375"/>
            <a:ext cx="9144000" cy="6335713"/>
          </a:xfrm>
          <a:prstGeom prst="verticalScroll">
            <a:avLst>
              <a:gd name="adj" fmla="val 12500"/>
            </a:avLst>
          </a:prstGeom>
          <a:solidFill>
            <a:schemeClr val="folHlink"/>
          </a:solidFill>
          <a:ln w="19050">
            <a:solidFill>
              <a:schemeClr val="tx1"/>
            </a:solidFill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altLang="ru-RU" sz="2800" b="1" smtClean="0">
                <a:solidFill>
                  <a:srgbClr val="FF3300"/>
                </a:solidFill>
              </a:rPr>
              <a:t>Например;</a:t>
            </a:r>
            <a:r>
              <a:rPr lang="ru-RU" altLang="ru-RU" sz="2800" smtClean="0"/>
              <a:t> Допустим, вы купили ковер, срок службы которого не установлен. В процессе экс­плуатации по истечении 7 лет выяснилось, что материал, из которого данный ковер изготовлен, содержит токсические вещества, в результате чего у члена семьи покупателя развилось заболевание дыхательных путей. В этом случае он смело может предъявлять претензии изготовителю указанного ковра.</a:t>
            </a:r>
            <a:r>
              <a:rPr lang="ru-RU" altLang="ru-RU" sz="2000" smtClean="0"/>
              <a:t>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12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4076700"/>
            <a:ext cx="9144000" cy="2781300"/>
          </a:xfrm>
        </p:spPr>
        <p:txBody>
          <a:bodyPr/>
          <a:lstStyle/>
          <a:p>
            <a:r>
              <a:rPr lang="ru-RU" altLang="ru-RU" smtClean="0"/>
              <a:t>Если товар причинил вред из-за того, что изготовитель не предоставил потребителю информацию о правильной эксплуатации, хранению и транспортировке то он </a:t>
            </a:r>
            <a:r>
              <a:rPr lang="ru-RU" altLang="ru-RU" b="1" smtClean="0">
                <a:solidFill>
                  <a:srgbClr val="FF3300"/>
                </a:solidFill>
              </a:rPr>
              <a:t>несет обязательную ответственность.</a:t>
            </a:r>
            <a:r>
              <a:rPr lang="ru-RU" altLang="ru-RU" smtClean="0"/>
              <a:t> </a:t>
            </a:r>
          </a:p>
        </p:txBody>
      </p:sp>
      <p:pic>
        <p:nvPicPr>
          <p:cNvPr id="23556" name="Picture 4" descr="f_4af7cceed6bfd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8" y="0"/>
            <a:ext cx="6661150" cy="406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25538"/>
          </a:xfrm>
          <a:solidFill>
            <a:schemeClr val="accent1"/>
          </a:solidFill>
          <a:ln w="38100" cmpd="dbl">
            <a:solidFill>
              <a:schemeClr val="tx1"/>
            </a:solidFill>
          </a:ln>
        </p:spPr>
        <p:txBody>
          <a:bodyPr/>
          <a:lstStyle/>
          <a:p>
            <a:pPr>
              <a:defRPr/>
            </a:pPr>
            <a:r>
              <a:rPr lang="ru-RU" altLang="ru-RU" sz="4000" smtClean="0">
                <a:solidFill>
                  <a:srgbClr val="FF3300"/>
                </a:solidFill>
              </a:rPr>
              <a:t>Статья 8. Право потребителя на информацию.</a:t>
            </a:r>
            <a:r>
              <a:rPr lang="ru-RU" altLang="ru-RU" sz="4000" smtClean="0"/>
              <a:t> 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25538"/>
            <a:ext cx="9144000" cy="5472112"/>
          </a:xfrm>
        </p:spPr>
        <p:txBody>
          <a:bodyPr/>
          <a:lstStyle/>
          <a:p>
            <a:r>
              <a:rPr lang="ru-RU" altLang="ru-RU" smtClean="0"/>
              <a:t>Потребитель вправе потребовать от продавца (изготовителя, исполнителя) предоставления необходимой и достоверной информации о его предприятии, реализуемых им товарах (работах, услугах) и о режиме его работы.</a:t>
            </a:r>
          </a:p>
          <a:p>
            <a:r>
              <a:rPr lang="ru-RU" altLang="ru-RU" smtClean="0"/>
              <a:t> </a:t>
            </a:r>
            <a:r>
              <a:rPr lang="ru-RU" altLang="ru-RU" b="1" smtClean="0">
                <a:solidFill>
                  <a:schemeClr val="accent2"/>
                </a:solidFill>
              </a:rPr>
              <a:t>Если в подобной информации потребителю отказано или она доводится не в полной форме, то он имеет право добиться получения ее с помощью статьи 8.</a:t>
            </a:r>
            <a:r>
              <a:rPr lang="ru-RU" altLang="ru-RU" smtClean="0"/>
              <a:t>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nimBg="1"/>
      <p:bldP spid="22531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0"/>
            <a:ext cx="8569325" cy="1641475"/>
          </a:xfrm>
          <a:solidFill>
            <a:schemeClr val="accent1"/>
          </a:solidFill>
          <a:ln w="38100" cmpd="dbl">
            <a:solidFill>
              <a:schemeClr val="tx1"/>
            </a:solidFill>
          </a:ln>
        </p:spPr>
        <p:txBody>
          <a:bodyPr/>
          <a:lstStyle/>
          <a:p>
            <a:pPr>
              <a:defRPr/>
            </a:pPr>
            <a:r>
              <a:rPr lang="ru-RU" altLang="ru-RU" sz="3200" smtClean="0">
                <a:solidFill>
                  <a:srgbClr val="FF3300"/>
                </a:solidFill>
              </a:rPr>
              <a:t>Статья 25. Право потребителя на обмен товара надлежащего качества.</a:t>
            </a:r>
            <a:r>
              <a:rPr lang="ru-RU" altLang="ru-RU" sz="4000" smtClean="0"/>
              <a:t> 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773238"/>
            <a:ext cx="9144000" cy="5084762"/>
          </a:xfrm>
        </p:spPr>
        <p:txBody>
          <a:bodyPr/>
          <a:lstStyle/>
          <a:p>
            <a:r>
              <a:rPr lang="ru-RU" altLang="ru-RU" sz="2800" smtClean="0"/>
              <a:t> Потребитель вправе обменять непродовольственный товар надлежащего качества на аналогичный товар у продавца, у которого этот товар не подошел по форме, габаритам или по иным причинам не может быть использован потребителем по назначению. </a:t>
            </a:r>
          </a:p>
          <a:p>
            <a:r>
              <a:rPr lang="ru-RU" altLang="ru-RU" sz="2800" smtClean="0"/>
              <a:t> Потребитель имеет право на обмен непродовольственного товара ненадлежащего качества в течении четырнадцати дней , не считая дня его покупки. </a:t>
            </a:r>
          </a:p>
        </p:txBody>
      </p:sp>
      <p:pic>
        <p:nvPicPr>
          <p:cNvPr id="21508" name="Picture 4" descr="Анимация папы с ребенком скачат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40650" y="5876925"/>
            <a:ext cx="107950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animBg="1"/>
      <p:bldP spid="2560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 descr="https://sevcenter-law.com/wp-content/uploads/2020/03/sevastopolskij-czentr-prava-isk-o-zashhite-prav-potrebitelya-su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5875" y="2349500"/>
            <a:ext cx="4133850" cy="232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Прямоугольник 1"/>
          <p:cNvSpPr>
            <a:spLocks noChangeArrowheads="1"/>
          </p:cNvSpPr>
          <p:nvPr/>
        </p:nvSpPr>
        <p:spPr bwMode="auto">
          <a:xfrm>
            <a:off x="107950" y="4797425"/>
            <a:ext cx="9036050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Сегодня мы поговорим о правах потребителей. Каждый из нас на протяжении всей жизни был, остаётся и будет впредь </a:t>
            </a:r>
            <a:r>
              <a:rPr lang="ru-RU" sz="2000" b="1">
                <a:solidFill>
                  <a:srgbClr val="FF0000"/>
                </a:solidFill>
              </a:rPr>
              <a:t>потребителем</a:t>
            </a:r>
            <a:r>
              <a:rPr lang="ru-RU"/>
              <a:t>. Мы приобретаем товары, услуги – и часто сталкиваемся с обманом, обвесом, т. е. с нарушением наших прав. А главный виновник нарушения прав потребителей – сам потребитель. Ведь потребительские права никогда не будут реализованы, если на них нет спроса.</a:t>
            </a:r>
          </a:p>
        </p:txBody>
      </p:sp>
      <p:pic>
        <p:nvPicPr>
          <p:cNvPr id="32772" name="Picture 4" descr="https://avatars.mds.yandex.net/get-zen_doc/3518390/pub_5f3e3d990436c25df47f653b_5f3e3dbc880a16045a8e75b3/scale_12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350015">
            <a:off x="5219700" y="476250"/>
            <a:ext cx="3363913" cy="247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0" name="Picture 2" descr="http://i.mycdn.me/i?r=AzEPZsRbOZEKgBhR0XGMT1Rk1cvQJAwwUjTdS_KzzpAu2qaKTM5SRkZCeTgDn6uOyic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191573">
            <a:off x="387350" y="360363"/>
            <a:ext cx="3635375" cy="238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6" name="Picture 8" descr="https://avatars.mds.yandex.net/get-zen_doc/118604/pub_5ca3373007523700b397ccd0_5ca33ccf7201b500b2fbe07a/scale_120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42988" y="188913"/>
            <a:ext cx="6805612" cy="453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5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88913"/>
            <a:ext cx="4284663" cy="648017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altLang="ru-RU" sz="2800" smtClean="0"/>
              <a:t>Обмен не продовольственного товара надлежащего качества производится , если указанный товар не был в употреблении, сохранены его товарный вид, потребительские свойства ,пломбы, фабричные ярлыки, а также товарный чек выданные потребителю вместе с проданным указанным товаром . </a:t>
            </a:r>
          </a:p>
          <a:p>
            <a:pPr>
              <a:lnSpc>
                <a:spcPct val="80000"/>
              </a:lnSpc>
            </a:pPr>
            <a:endParaRPr lang="ru-RU" altLang="ru-RU" sz="2800" smtClean="0"/>
          </a:p>
          <a:p>
            <a:pPr>
              <a:lnSpc>
                <a:spcPct val="80000"/>
              </a:lnSpc>
            </a:pPr>
            <a:endParaRPr lang="ru-RU" altLang="ru-RU" sz="2800" smtClean="0"/>
          </a:p>
        </p:txBody>
      </p:sp>
      <p:pic>
        <p:nvPicPr>
          <p:cNvPr id="22531" name="Picture 4" descr="Obschestva-zaschity-prav-potrebitelej_imagelarge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1638" y="765175"/>
            <a:ext cx="4932362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4427538" cy="68580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altLang="ru-RU" sz="2800" smtClean="0"/>
              <a:t> В случае, если аналогичный товар отсутствует в продаже на день обращения потребителя к продавцу, потребитель вправе по своему выбору расторгнуть договор купли –продажи и потребовать возврата уплаченной за указанный товар денежной суммы или обменять его на аналогичный товар при первом поступлении соответствующего товара в продажу. </a:t>
            </a:r>
          </a:p>
        </p:txBody>
      </p:sp>
      <p:pic>
        <p:nvPicPr>
          <p:cNvPr id="155654" name="Picture 6" descr="1274807599_supermarket-12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54538" y="2060575"/>
            <a:ext cx="4589462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5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5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56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5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5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5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5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5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51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school99.net/components/com_content/models/forms/zp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1750" y="-17463"/>
            <a:ext cx="9175750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Рисунок 1" descr="https://cf.ppt-online.org/files/slide/l/lmkW7AeHSDqxZbNLXYhfTCv6Rr04EOK2UI3Fji/slide-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altLang="ru-RU" smtClean="0"/>
              <a:t>Вопрос №1</a:t>
            </a:r>
          </a:p>
        </p:txBody>
      </p:sp>
      <p:sp>
        <p:nvSpPr>
          <p:cNvPr id="141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altLang="ru-RU" sz="2800" b="1" smtClean="0"/>
              <a:t>У Евгения в четвертый раз сломался холодильник. Все четыре раза симптомы поломки были одинаковые. Гарантийный срок на холодильник еще не истек. Евгений предъявил магазину требование о замене холодильника, но магазин согласен на замену, если Евгений представит заключение экспертизы о том, что холодильник не подлежит ремонту. Прав ли магазин?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4" grpId="0"/>
      <p:bldP spid="141315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altLang="ru-RU" smtClean="0"/>
              <a:t>Ответ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altLang="ru-RU" sz="2400" b="1" smtClean="0"/>
              <a:t> Нет. В соответствии со ст. 18 Закона «О защите прав потребителей» продавец обязан принять товар, в котором выявлен недостаток, и провести проверку качества. При возникновении спора о недостатках продавец обязан сам провести экспертизу качества товара. Поэтому магазин неправомерно возложил на Евгения обязанность провести экспертизу холодильника. По всей вероятности, недостаток носит существенный характер, т.к. проявился 4 раза, в таком случае требование о замене должно быть удовлетворено.</a:t>
            </a:r>
            <a:r>
              <a:rPr lang="ru-RU" altLang="ru-RU" sz="2400" smtClean="0"/>
              <a:t>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altLang="ru-RU" smtClean="0"/>
              <a:t>Вопрос №2</a:t>
            </a:r>
          </a:p>
        </p:txBody>
      </p:sp>
      <p:sp>
        <p:nvSpPr>
          <p:cNvPr id="143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altLang="ru-RU" sz="2800" smtClean="0"/>
              <a:t> Елена Алексеевна купила мясорубку стоимостью 3100 рублей со сроком гарантии 1 год. Через 3 месяца мясорубка вышла из строя и была сдана в сервисный центр, где находилась 24 дня. В сервисном центре Елене Алексеевне выдали акт технического состояния о заводском браке. Однако в магазине выплачивать деньги отказались, объяснив, что у магазина новый директор, который не несет ответственности за товары, проданные до его назначения. Прав ли магазин? Обоснуйте свой ответ.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3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2" grpId="0"/>
      <p:bldP spid="14336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altLang="ru-RU" smtClean="0"/>
              <a:t>Ответ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altLang="ru-RU" sz="2400" smtClean="0"/>
              <a:t>    Нет. Елена Алексеевна приобретала мясорубку не у физического лица (директора), а у юридического лица - магазина. Так как гарантийный срок еще не истек, Елена Алексеевна имеет право предъявить магазину одно из требований, перечисленных в ст. 18 закона "О защите прав потребителей": безвозмездное устранение недостатков товара или возмещение расходов на их исправление потребителем или третьим лицом; соразмерное уменьшение покупной цены; замена на товар аналогичной марки (модели, артикула);замена на такой же товар другой марки (модели, артикула), соответствующим перерасчетом покупной цены; расторжение договора купли-продажи.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altLang="ru-RU" smtClean="0"/>
              <a:t>Вопрос №3</a:t>
            </a:r>
          </a:p>
        </p:txBody>
      </p:sp>
      <p:sp>
        <p:nvSpPr>
          <p:cNvPr id="145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altLang="ru-RU" sz="2800" b="1" smtClean="0"/>
              <a:t>    </a:t>
            </a:r>
            <a:r>
              <a:rPr lang="ru-RU" altLang="ru-RU" sz="2800" smtClean="0"/>
              <a:t>Вера Александровна купила в магазине пылесос. При пустом пылесборнике пылесос работал хорошо, но после заполнения процентов на 10-20 пылью отключался. В магазине согласны расторгнуть договор купли-продажи и вернуть деньги, но матерчатый мешок, который Вера Александровна купила там же дополнительно к пылесосу, назад не берут. А ей он без пылесоса этой марки, естественно, не нужен. Прав ли продавец?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5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5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10" grpId="0"/>
      <p:bldP spid="145411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altLang="ru-RU" smtClean="0"/>
              <a:t>Ответ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altLang="ru-RU" smtClean="0"/>
              <a:t>   Продавец не прав. В соответствии со ст. 13 закона "О защите прав потребителей» убытки, причиненные потребителю недостатками  товара (в данном случае, это расходы на приобретение необходимых деталей к товару), подлежат возмещению в полном объеме.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fsd.multiurok.ru/html/2020/05/19/s_5ec3884583423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altLang="ru-RU" smtClean="0"/>
              <a:t>Вопрос №4</a:t>
            </a:r>
          </a:p>
        </p:txBody>
      </p:sp>
      <p:sp>
        <p:nvSpPr>
          <p:cNvPr id="147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68413"/>
            <a:ext cx="9144000" cy="5329237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altLang="ru-RU" sz="2800" smtClean="0"/>
              <a:t> Елена Владимировна некоторое время назад купила стиральную машину зарубежного производства. В инструкции были описаны только 4 программы работы машины из 10, причем ясно изложены были только 3 описания. Ни установщики, ни работники сервисного центра объяснить, как работают некоторые программы, не могли. В магазине сослались на то, что изготовитель предоставил информацию на русском языке, а дополнительную информацию магазин предоставлять не обязан, т. к. это делает производитель и за дополнительную плату. Прав ли магазин?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7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7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7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7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58" grpId="0"/>
      <p:bldP spid="147459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altLang="ru-RU" smtClean="0"/>
              <a:t>Ответ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68413"/>
            <a:ext cx="9144000" cy="5400675"/>
          </a:xfrm>
        </p:spPr>
        <p:txBody>
          <a:bodyPr/>
          <a:lstStyle/>
          <a:p>
            <a:pPr>
              <a:buFontTx/>
              <a:buNone/>
            </a:pPr>
            <a:r>
              <a:rPr lang="ru-RU" altLang="ru-RU" b="1" smtClean="0"/>
              <a:t> </a:t>
            </a:r>
            <a:r>
              <a:rPr lang="ru-RU" altLang="ru-RU" smtClean="0"/>
              <a:t>Магазин не прав. Согласно ст. 10 закона «О защите прав потребителей» изготовитель (исполнитель, продавец) обязан своевременно предоставлять потребителю необходимую и достоверную информацию о товарах (работах, услугах). Понятие «необходимая информация» включается в себя понятие полная. Изготовитель не предоставил полной информации о товаре, поэтому это обязанность продавца.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altLang="ru-RU" dirty="0" smtClean="0"/>
              <a:t>Вопрос №5</a:t>
            </a:r>
          </a:p>
        </p:txBody>
      </p:sp>
      <p:sp>
        <p:nvSpPr>
          <p:cNvPr id="149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altLang="ru-RU" b="1" smtClean="0"/>
              <a:t> </a:t>
            </a:r>
            <a:r>
              <a:rPr lang="ru-RU" altLang="ru-RU" smtClean="0"/>
              <a:t>Андрей приобрел билеты на поезд для себя и жены. При посадке выяснилось, что номер паспорта и отчество жены указаны неверно. Из-за этого жену в поезд не пустили. Андрей обратился в управление железной дороги с требованием компенсировать моральный вред. Прав ли Андрей?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9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9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06" grpId="0"/>
      <p:bldP spid="149507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altLang="ru-RU" smtClean="0"/>
              <a:t>Ответ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altLang="ru-RU" smtClean="0"/>
              <a:t>   Андрей не прав. В соответствии с п. 12 Правил перевозки пассажиров и багажа, пассажир обязан проверить правильность паспортных данных в билете. Поэтому компенсации требовать он не может.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>
            <a:normAutofit lnSpcReduction="10000"/>
          </a:bodyPr>
          <a:lstStyle/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r>
              <a:rPr lang="ru-RU" dirty="0" smtClean="0">
                <a:cs typeface="Times New Roman" pitchFamily="18" charset="0"/>
              </a:rPr>
              <a:t>Гражданин Булыгин приобрел видеокамеру, которая сломалась на десятом месяце гарантии. Он сдал ее в магазин. Из-за отсутствия запчастей видеокамеру ремонтировали полгода, а потом потребовали оплаты ремонта под предлогом, что гарантийный срок службы видеокамеры закончился. Прав ли продавец и как действовать гражданину Булыгину?</a:t>
            </a:r>
          </a:p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endParaRPr lang="ru-RU" dirty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altLang="ru-RU" dirty="0" smtClean="0"/>
              <a:t>Вопрос №6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algn="ctr">
              <a:defRPr/>
            </a:pPr>
            <a:r>
              <a:rPr lang="ru-RU" u="sng" smtClean="0"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>
            <a:normAutofit fontScale="92500" lnSpcReduction="20000"/>
          </a:bodyPr>
          <a:lstStyle/>
          <a:p>
            <a:pPr marL="320040" indent="-32004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400" dirty="0" smtClean="0">
                <a:latin typeface="+mj-lt"/>
                <a:cs typeface="Times New Roman" pitchFamily="18" charset="0"/>
              </a:rPr>
              <a:t>В данной ситуации с гражданина Булыгина  не вправе были требовать оплаты ремонта, так как гарантийный срок на момент ремонта приостанавливается.</a:t>
            </a:r>
          </a:p>
          <a:p>
            <a:pPr marL="320040" indent="-32004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3400" dirty="0" smtClean="0">
                <a:latin typeface="+mj-lt"/>
                <a:cs typeface="Times New Roman" pitchFamily="18" charset="0"/>
              </a:rPr>
              <a:t>	</a:t>
            </a:r>
          </a:p>
          <a:p>
            <a:pPr marL="320040" indent="-32004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3400" dirty="0" smtClean="0">
                <a:latin typeface="+mj-lt"/>
                <a:cs typeface="Times New Roman" pitchFamily="18" charset="0"/>
              </a:rPr>
              <a:t>	Следовательно, это право потребителя нарушено.</a:t>
            </a:r>
          </a:p>
          <a:p>
            <a:pPr marL="320040" indent="-32004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3400" dirty="0" smtClean="0">
                <a:latin typeface="+mj-lt"/>
                <a:cs typeface="Times New Roman" pitchFamily="18" charset="0"/>
              </a:rPr>
              <a:t>	Булыгин  должен обратиться с претензией к администрации магазина.</a:t>
            </a:r>
          </a:p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endParaRPr lang="ru-RU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algn="ctr">
              <a:defRPr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Советы потребителям</a:t>
            </a:r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>
            <a:normAutofit fontScale="77500" lnSpcReduction="20000"/>
          </a:bodyPr>
          <a:lstStyle/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Зашли в магазин - оглянитесь, осмотрите его.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Имеется ли в магазине уголок потребителя, где даны адреса и телефоны контролирующих организаций, правила торговли, доступна ли потребителю книга жалоб и предложений, есть ли контрольные весы;</a:t>
            </a:r>
          </a:p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Внимательно знакомьтесь с информацией о товаре: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20040" indent="-320040" fontAlgn="auto">
              <a:spcAft>
                <a:spcPts val="0"/>
              </a:spcAft>
              <a:buFont typeface="Wingdings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Информацию о товаре можно получить из маркировки на этикетке или на потребительской упаковке. Кто и когда произвел товар, каков срок годности, хранения и реализации, условия хранения. Учтите, что даже на колбасном батоне должна быть информация о производителе, составе продукта, дате изготовления, сроке годности, условиях хранения. </a:t>
            </a:r>
          </a:p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endParaRPr lang="ru-RU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algn="ctr">
              <a:defRPr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Советы потребителям</a:t>
            </a:r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>
            <a:normAutofit fontScale="70000" lnSpcReduction="20000"/>
          </a:bodyPr>
          <a:lstStyle/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Необходимо обращать внимание на ценники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они тоже должны давать информацию о товаре и цене. Если ценника (выставочного ярлыка) нет или он недооформлен, требуйте другие документы о товаре или не покупайте его. </a:t>
            </a:r>
          </a:p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Требуйте товарный и кассовый чеки, удостоверяющие покупку.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При нарушении ваших прав никогда не проявляйте покорность и застенчивость. Если вам кажется, что вас обвесили, проверяйте вес на контрольных весах. </a:t>
            </a:r>
          </a:p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 любом сомнении в качестве товаров требуйте документы об их происхождении и качестве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(накладные, качественные удостоверения, сертификаты соответствия),  если продавец не соглашается с вашими законными требованиями, обращайтесь к руководителям магазина.  </a:t>
            </a:r>
          </a:p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endParaRPr lang="ru-RU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Покупатель, который приобрел некачественный 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товар, может потребовать: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>
            <a:normAutofit fontScale="62500" lnSpcReduction="20000"/>
          </a:bodyPr>
          <a:lstStyle/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Безвозмездного устранения недостатков товара или возмещения расходов на их исправление;</a:t>
            </a:r>
          </a:p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Соразмерного уменьшения покупной цены;</a:t>
            </a:r>
          </a:p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Замены на товар аналогичной марки;</a:t>
            </a:r>
          </a:p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Замены на такой же товар другой марки с перерасчетом покупной цены;</a:t>
            </a:r>
          </a:p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Расторжения договора купли-продажи. По требованию продавца и за его счет потребитель возвращает товар с недостатками.</a:t>
            </a:r>
          </a:p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Вместо предъявления указанных выше требований покупатель также может вернуть изготовителю некачественный товар и потребовать возврата своих денег. При этом, отсутствие у покупателя чека о покупке товара не может служить основанием для отказа в удовлетворении его требований. Достаточно наличия свидетелей факта покупки. </a:t>
            </a:r>
          </a:p>
          <a:p>
            <a:pPr marL="320040" indent="-32004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/>
              <a:t> </a:t>
            </a:r>
          </a:p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endParaRPr lang="ru-RU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Нарынке корову старик продавал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50825" y="188913"/>
            <a:ext cx="8713788" cy="653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ds03.infourok.ru/uploads/ex/0829/0001dce8-9df1df5b/img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2"/>
          <p:cNvSpPr>
            <a:spLocks noGrp="1"/>
          </p:cNvSpPr>
          <p:nvPr>
            <p:ph type="title"/>
          </p:nvPr>
        </p:nvSpPr>
        <p:spPr>
          <a:xfrm>
            <a:off x="539750" y="260350"/>
            <a:ext cx="8115300" cy="939800"/>
          </a:xfrm>
        </p:spPr>
        <p:txBody>
          <a:bodyPr/>
          <a:lstStyle/>
          <a:p>
            <a:pPr>
              <a:defRPr/>
            </a:pP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Анкета для учащихся (к Всемирному дню защиты прав потребителей)</a:t>
            </a:r>
            <a:br>
              <a:rPr lang="ru-RU" sz="2400" smtClean="0">
                <a:latin typeface="Times New Roman" pitchFamily="18" charset="0"/>
                <a:cs typeface="Times New Roman" pitchFamily="18" charset="0"/>
              </a:rPr>
            </a:br>
            <a:endParaRPr lang="ru-RU" sz="24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>
          <a:xfrm>
            <a:off x="357188" y="908050"/>
            <a:ext cx="8286750" cy="5592763"/>
          </a:xfrm>
        </p:spPr>
        <p:txBody>
          <a:bodyPr>
            <a:normAutofit fontScale="25000" lnSpcReduction="20000"/>
          </a:bodyPr>
          <a:lstStyle/>
          <a:p>
            <a:pPr marL="320040" indent="-320040" algn="ctr" fontAlgn="auto">
              <a:spcAft>
                <a:spcPts val="0"/>
              </a:spcAft>
              <a:buFont typeface="Wingdings"/>
              <a:buNone/>
              <a:defRPr/>
            </a:pPr>
            <a:r>
              <a:rPr lang="ru-RU" dirty="0" smtClean="0">
                <a:latin typeface="Arial Black" pitchFamily="34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r>
              <a:rPr lang="en-US" dirty="0" smtClean="0">
                <a:latin typeface="Arial Black" pitchFamily="34" charset="0"/>
              </a:rPr>
              <a:t>   </a:t>
            </a:r>
            <a:r>
              <a:rPr lang="ru-RU" sz="3600" dirty="0" smtClean="0">
                <a:latin typeface="Arial Black" pitchFamily="34" charset="0"/>
              </a:rPr>
              <a:t>						                             </a:t>
            </a:r>
            <a:r>
              <a:rPr lang="ru-RU" sz="4800" b="1" dirty="0" smtClean="0">
                <a:latin typeface="Arial Black" pitchFamily="34" charset="0"/>
                <a:cs typeface="Times New Roman" pitchFamily="18" charset="0"/>
              </a:rPr>
              <a:t>«да»  «нет»                    	                                                                                                                                         </a:t>
            </a:r>
          </a:p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r>
              <a:rPr lang="ru-RU" sz="5600" b="1" dirty="0" smtClean="0">
                <a:latin typeface="Arial Black" pitchFamily="34" charset="0"/>
                <a:cs typeface="Times New Roman" pitchFamily="18" charset="0"/>
              </a:rPr>
              <a:t>1</a:t>
            </a:r>
            <a:r>
              <a:rPr lang="ru-RU" sz="6400" b="1" dirty="0" smtClean="0">
                <a:latin typeface="Arial Black" pitchFamily="34" charset="0"/>
                <a:cs typeface="Times New Roman" pitchFamily="18" charset="0"/>
              </a:rPr>
              <a:t>. Вы считаете себя грамотным потребителем?                                                                                               </a:t>
            </a:r>
          </a:p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r>
              <a:rPr lang="ru-RU" sz="6400" b="1" dirty="0" smtClean="0">
                <a:latin typeface="Arial Black" pitchFamily="34" charset="0"/>
                <a:cs typeface="Times New Roman" pitchFamily="18" charset="0"/>
              </a:rPr>
              <a:t>2. Знаете ли Вы, что потребитель обладает не только правами, </a:t>
            </a:r>
          </a:p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r>
              <a:rPr lang="ru-RU" sz="6400" b="1" dirty="0" smtClean="0">
                <a:latin typeface="Arial Black" pitchFamily="34" charset="0"/>
                <a:cs typeface="Times New Roman" pitchFamily="18" charset="0"/>
              </a:rPr>
              <a:t>но и обязанностями                                                                                                                    </a:t>
            </a:r>
          </a:p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r>
              <a:rPr lang="ru-RU" sz="6400" b="1" dirty="0" smtClean="0">
                <a:latin typeface="Arial Black" pitchFamily="34" charset="0"/>
                <a:cs typeface="Times New Roman" pitchFamily="18" charset="0"/>
              </a:rPr>
              <a:t>3.Вы часто сталкиваетесь с нарушением Ваших  потребительских прав?                   </a:t>
            </a:r>
          </a:p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r>
              <a:rPr lang="ru-RU" sz="6400" b="1" dirty="0" smtClean="0">
                <a:latin typeface="Arial Black" pitchFamily="34" charset="0"/>
                <a:cs typeface="Times New Roman" pitchFamily="18" charset="0"/>
              </a:rPr>
              <a:t>4. В случае нарушения Ваших потребительских прав предъявляете ли Вы </a:t>
            </a:r>
          </a:p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r>
              <a:rPr lang="ru-RU" sz="6400" b="1" dirty="0" smtClean="0">
                <a:latin typeface="Arial Black" pitchFamily="34" charset="0"/>
                <a:cs typeface="Times New Roman" pitchFamily="18" charset="0"/>
              </a:rPr>
              <a:t>претензию продавцу (исполнителю услуг)?                                                                        </a:t>
            </a:r>
          </a:p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r>
              <a:rPr lang="ru-RU" sz="6400" b="1" dirty="0" smtClean="0">
                <a:latin typeface="Arial Black" pitchFamily="34" charset="0"/>
                <a:cs typeface="Times New Roman" pitchFamily="18" charset="0"/>
              </a:rPr>
              <a:t>5. Доверяете ли Вы рекламе?                                                                                                  </a:t>
            </a:r>
          </a:p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r>
              <a:rPr lang="ru-RU" sz="6400" b="1" dirty="0" smtClean="0">
                <a:latin typeface="Arial Black" pitchFamily="34" charset="0"/>
                <a:cs typeface="Times New Roman" pitchFamily="18" charset="0"/>
              </a:rPr>
              <a:t>6. Приходилось ли Вам защищать свои права как потребителя?                                  </a:t>
            </a:r>
          </a:p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r>
              <a:rPr lang="ru-RU" sz="6400" b="1" dirty="0" smtClean="0">
                <a:latin typeface="Arial Black" pitchFamily="34" charset="0"/>
                <a:cs typeface="Times New Roman" pitchFamily="18" charset="0"/>
              </a:rPr>
              <a:t>7.Знаете ли Вы организации (органы власти), которые </a:t>
            </a:r>
          </a:p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r>
              <a:rPr lang="ru-RU" sz="6400" b="1" dirty="0" smtClean="0">
                <a:latin typeface="Arial Black" pitchFamily="34" charset="0"/>
                <a:cs typeface="Times New Roman" pitchFamily="18" charset="0"/>
              </a:rPr>
              <a:t>защищают права потребителей?                                                                                           </a:t>
            </a:r>
          </a:p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r>
              <a:rPr lang="ru-RU" sz="6400" b="1" dirty="0" smtClean="0">
                <a:latin typeface="Arial Black" pitchFamily="34" charset="0"/>
                <a:cs typeface="Times New Roman" pitchFamily="18" charset="0"/>
              </a:rPr>
              <a:t>8.Считаете ли Вы себя сегодня защищенным </a:t>
            </a:r>
          </a:p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r>
              <a:rPr lang="ru-RU" sz="6400" b="1" dirty="0" smtClean="0">
                <a:latin typeface="Arial Black" pitchFamily="34" charset="0"/>
                <a:cs typeface="Times New Roman" pitchFamily="18" charset="0"/>
              </a:rPr>
              <a:t>на потребительском рынке?                                                                                                    </a:t>
            </a:r>
          </a:p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r>
              <a:rPr lang="ru-RU" sz="6400" b="1" dirty="0" smtClean="0">
                <a:latin typeface="Arial Black" pitchFamily="34" charset="0"/>
                <a:cs typeface="Times New Roman" pitchFamily="18" charset="0"/>
              </a:rPr>
              <a:t>9.Как часто Вы пользуетесь нормами Закона РФ                                                               </a:t>
            </a:r>
          </a:p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r>
              <a:rPr lang="ru-RU" sz="6400" b="1" dirty="0" smtClean="0">
                <a:latin typeface="Arial Black" pitchFamily="34" charset="0"/>
                <a:cs typeface="Times New Roman" pitchFamily="18" charset="0"/>
              </a:rPr>
              <a:t>«О защите прав потребителей» для отстаивания своих интересов </a:t>
            </a:r>
          </a:p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r>
              <a:rPr lang="ru-RU" sz="6400" b="1" dirty="0" smtClean="0">
                <a:latin typeface="Arial Black" pitchFamily="34" charset="0"/>
                <a:cs typeface="Times New Roman" pitchFamily="18" charset="0"/>
              </a:rPr>
              <a:t>и защиты своих прав?</a:t>
            </a:r>
          </a:p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r>
              <a:rPr lang="ru-RU" sz="6400" b="1" dirty="0" smtClean="0">
                <a:latin typeface="Arial Black" pitchFamily="34" charset="0"/>
                <a:cs typeface="Times New Roman" pitchFamily="18" charset="0"/>
              </a:rPr>
              <a:t>10. Считаете ли Вы, что система защиты прав потребителей слабо                                </a:t>
            </a:r>
          </a:p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r>
              <a:rPr lang="ru-RU" sz="6400" b="1" dirty="0" smtClean="0">
                <a:latin typeface="Arial Black" pitchFamily="34" charset="0"/>
                <a:cs typeface="Times New Roman" pitchFamily="18" charset="0"/>
              </a:rPr>
              <a:t>развита и не работает в достаточной  мере на территории</a:t>
            </a:r>
          </a:p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r>
              <a:rPr lang="ru-RU" sz="6400" b="1" dirty="0" smtClean="0">
                <a:latin typeface="Arial Black" pitchFamily="34" charset="0"/>
                <a:cs typeface="Times New Roman" pitchFamily="18" charset="0"/>
              </a:rPr>
              <a:t> Российской Федерации?</a:t>
            </a:r>
          </a:p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r>
              <a:rPr lang="ru-RU" sz="6400" b="1" dirty="0" smtClean="0">
                <a:latin typeface="Arial Black" pitchFamily="34" charset="0"/>
                <a:cs typeface="Times New Roman" pitchFamily="18" charset="0"/>
              </a:rPr>
              <a:t>11.Считаете ли Вы необходимым  изучение в школе курса                                              </a:t>
            </a:r>
          </a:p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r>
              <a:rPr lang="ru-RU" sz="6400" b="1" dirty="0" smtClean="0">
                <a:latin typeface="Arial Black" pitchFamily="34" charset="0"/>
                <a:cs typeface="Times New Roman" pitchFamily="18" charset="0"/>
              </a:rPr>
              <a:t> «Основы потребительских знаний»?</a:t>
            </a:r>
          </a:p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endParaRPr lang="ru-RU" sz="43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s://rabotnikitv.com/wp-content/uploads/2017/02/fotolia_44190050_subscription_xl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2349500"/>
            <a:ext cx="7697787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755650" y="1412875"/>
            <a:ext cx="806450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latin typeface="+mj-lt"/>
                <a:cs typeface="+mn-cs"/>
              </a:rPr>
              <a:t>УДАЧНЫХ ВАМ ПОКУПОК!</a:t>
            </a:r>
            <a:endParaRPr lang="ru-RU" sz="3200" b="1" dirty="0">
              <a:solidFill>
                <a:srgbClr val="FF0000"/>
              </a:solidFill>
              <a:latin typeface="+mj-lt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Прямоугольник 2"/>
          <p:cNvSpPr>
            <a:spLocks noChangeArrowheads="1"/>
          </p:cNvSpPr>
          <p:nvPr/>
        </p:nvSpPr>
        <p:spPr bwMode="auto">
          <a:xfrm>
            <a:off x="250825" y="1268413"/>
            <a:ext cx="3673475" cy="3694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15 марта был учрежден </a:t>
            </a:r>
            <a:r>
              <a:rPr lang="ru-RU" b="1">
                <a:solidFill>
                  <a:srgbClr val="FF0000"/>
                </a:solidFill>
              </a:rPr>
              <a:t>Всемирный день защиты прав потребителей.</a:t>
            </a:r>
            <a:r>
              <a:rPr lang="ru-RU"/>
              <a:t> Россия впервые отметила Всемирный день прав потребителя </a:t>
            </a:r>
            <a:r>
              <a:rPr lang="ru-RU">
                <a:solidFill>
                  <a:srgbClr val="FF0000"/>
                </a:solidFill>
              </a:rPr>
              <a:t>в 1992 </a:t>
            </a:r>
            <a:r>
              <a:rPr lang="ru-RU"/>
              <a:t>году, когда был принят закон РФ «О защите прав потребителей», законодательно закрепивший потребительские права граждан, а также права и обязанности организаций, торгующих или оказывающих услуги.</a:t>
            </a:r>
          </a:p>
        </p:txBody>
      </p:sp>
      <p:pic>
        <p:nvPicPr>
          <p:cNvPr id="7171" name="Picture 2" descr="https://up-spb.ru/d/k-t_knig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1275" y="1412875"/>
            <a:ext cx="5048250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20" name="Picture 12" descr="https://st3.depositphotos.com/35446306/37749/v/1600/depositphotos_377499254-stock-illustration-family-shopping-holiday-happy-family.jpg"/>
          <p:cNvPicPr>
            <a:picLocks noChangeAspect="1" noChangeArrowheads="1"/>
          </p:cNvPicPr>
          <p:nvPr/>
        </p:nvPicPr>
        <p:blipFill>
          <a:blip r:embed="rId2"/>
          <a:srcRect r="-56" b="17668"/>
          <a:stretch>
            <a:fillRect/>
          </a:stretch>
        </p:blipFill>
        <p:spPr bwMode="auto">
          <a:xfrm>
            <a:off x="6343650" y="2565400"/>
            <a:ext cx="2800350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4" descr="https://animashki.info/uploads/posts/2016-06/1465230498_125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666875" cy="242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2" descr="https://i.gifer.com/7Enc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73925" y="0"/>
            <a:ext cx="1870075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Прямоугольник 1"/>
          <p:cNvSpPr>
            <a:spLocks noChangeArrowheads="1"/>
          </p:cNvSpPr>
          <p:nvPr/>
        </p:nvSpPr>
        <p:spPr bwMode="auto">
          <a:xfrm>
            <a:off x="1403350" y="0"/>
            <a:ext cx="65532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Сегодня каждый должен быть грамотным потребителем, должен уметь отстаивать свои права. Насколько грамотно мы будем вести себя с продавцом – настолько цивилизованной станет наша система торговли и общественного обслуживания населения.</a:t>
            </a:r>
          </a:p>
          <a:p>
            <a:r>
              <a:rPr lang="ru-RU"/>
              <a:t>Проверим, насколько вы знакомы с терминологией.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9388" y="2025650"/>
            <a:ext cx="4572000" cy="48323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latin typeface="+mj-lt"/>
                <a:cs typeface="Times New Roman" panose="02020603050405020304" pitchFamily="18" charset="0"/>
              </a:rPr>
              <a:t>1. гражданин, имеющий намерение заказать или приобрести, либо заказывающий, приобретающий или использующий товары (работы, услуги) исключительно для личных бытовых нужд, не связанных с извлечением прибыли. </a:t>
            </a:r>
            <a:endParaRPr lang="ru-RU" sz="2800" dirty="0">
              <a:latin typeface="+mj-lt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19700" y="2349500"/>
            <a:ext cx="3455988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latin typeface="+mj-lt"/>
                <a:cs typeface="+mn-cs"/>
              </a:rPr>
              <a:t>ПОТРЕБИТЕЛЬ</a:t>
            </a:r>
            <a:endParaRPr lang="ru-RU" sz="3200" b="1" dirty="0">
              <a:solidFill>
                <a:srgbClr val="FF0000"/>
              </a:solidFill>
              <a:latin typeface="+mj-lt"/>
              <a:cs typeface="+mn-cs"/>
            </a:endParaRPr>
          </a:p>
        </p:txBody>
      </p:sp>
      <p:sp>
        <p:nvSpPr>
          <p:cNvPr id="8200" name="AutoShape 6" descr="https://donpotreb.ru/public/upload/news/9067b4602b6e43b15582d5c56bd79e79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68618" name="Picture 10" descr="https://st2.depositphotos.com/1518767/9056/i/950/depositphotos_90561382-stock-photo-smiling-couple-buying-food-products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46713" y="4221163"/>
            <a:ext cx="3697287" cy="2465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6" name="Picture 8" descr="https://tgraph.io/file/2d1edf073133be127c540.jpg"/>
          <p:cNvPicPr>
            <a:picLocks noChangeAspect="1" noChangeArrowheads="1"/>
          </p:cNvPicPr>
          <p:nvPr/>
        </p:nvPicPr>
        <p:blipFill>
          <a:blip r:embed="rId6"/>
          <a:srcRect l="15720" r="13539" b="9608"/>
          <a:stretch>
            <a:fillRect/>
          </a:stretch>
        </p:blipFill>
        <p:spPr bwMode="auto">
          <a:xfrm>
            <a:off x="4356100" y="2852738"/>
            <a:ext cx="174625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86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86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86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86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42" name="Picture 6" descr="https://berdsk-online.ru/sites/default/files/styles/big1000/public/news/2017-11/co7a99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412875"/>
            <a:ext cx="4592638" cy="306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38" name="Picture 2" descr="https://www.edu.a-mtt.ru/pluginfile.php/62089/course/overviewfiles/976b600433b5057d8d8eed0635ae756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32138" y="3716338"/>
            <a:ext cx="2846387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07950" y="0"/>
            <a:ext cx="8459788" cy="13843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latin typeface="+mj-lt"/>
                <a:cs typeface="Times New Roman" panose="02020603050405020304" pitchFamily="18" charset="0"/>
              </a:rPr>
              <a:t>2. </a:t>
            </a:r>
            <a:r>
              <a:rPr lang="ru-RU" sz="2800" dirty="0">
                <a:latin typeface="+mn-lt"/>
                <a:cs typeface="Times New Roman" panose="02020603050405020304" pitchFamily="18" charset="0"/>
              </a:rPr>
              <a:t>Любая организация или индивидуальный предприниматель, реализующий потребителю товары по договору купли-продажи. </a:t>
            </a:r>
            <a:endParaRPr lang="ru-RU" sz="2800" dirty="0">
              <a:latin typeface="+mn-lt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292725" y="4868863"/>
            <a:ext cx="3455988" cy="5857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latin typeface="+mj-lt"/>
                <a:cs typeface="+mn-cs"/>
              </a:rPr>
              <a:t>ПРОДАВЕЦ</a:t>
            </a:r>
            <a:endParaRPr lang="ru-RU" sz="3200" b="1" dirty="0">
              <a:solidFill>
                <a:srgbClr val="FF0000"/>
              </a:solidFill>
              <a:latin typeface="+mj-lt"/>
              <a:cs typeface="+mn-cs"/>
            </a:endParaRPr>
          </a:p>
        </p:txBody>
      </p:sp>
      <p:pic>
        <p:nvPicPr>
          <p:cNvPr id="65540" name="Picture 4" descr="https://cache3.youla.io/files/images/780_780/59/dd/59ddd94180e08e89615806a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24525" y="908050"/>
            <a:ext cx="3321050" cy="332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http://praktikaprava.ru/wp-content/uploads/2017/12/Chto-takoe-sushhestvennyj-nedostatok-tovara.jpg"/>
          <p:cNvPicPr>
            <a:picLocks noChangeAspect="1" noChangeArrowheads="1"/>
          </p:cNvPicPr>
          <p:nvPr/>
        </p:nvPicPr>
        <p:blipFill>
          <a:blip r:embed="rId2"/>
          <a:srcRect l="5035" t="33743" r="6088"/>
          <a:stretch>
            <a:fillRect/>
          </a:stretch>
        </p:blipFill>
        <p:spPr bwMode="auto">
          <a:xfrm>
            <a:off x="0" y="3789363"/>
            <a:ext cx="3168650" cy="1652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6" name="Picture 4" descr="http://images.myshared.ru/7/819489/slide_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4838" y="3482975"/>
            <a:ext cx="5999162" cy="337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3132138" y="2997200"/>
            <a:ext cx="5903912" cy="1076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cs typeface="+mn-cs"/>
              </a:rPr>
              <a:t>НЕДОСТАТОК ТОВАРА (РАБОТЫ, УСЛУГИ</a:t>
            </a:r>
            <a:endParaRPr lang="ru-RU" sz="3200" b="1" dirty="0">
              <a:solidFill>
                <a:srgbClr val="FF0000"/>
              </a:solidFill>
              <a:latin typeface="+mj-lt"/>
              <a:cs typeface="+mn-cs"/>
            </a:endParaRPr>
          </a:p>
        </p:txBody>
      </p:sp>
      <p:sp>
        <p:nvSpPr>
          <p:cNvPr id="10245" name="Прямоугольник 2"/>
          <p:cNvSpPr>
            <a:spLocks noChangeArrowheads="1"/>
          </p:cNvSpPr>
          <p:nvPr/>
        </p:nvSpPr>
        <p:spPr bwMode="auto">
          <a:xfrm>
            <a:off x="395288" y="0"/>
            <a:ext cx="8532812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/>
            <a:r>
              <a:rPr lang="ru-RU" sz="2800"/>
              <a:t>3. несоответствие товара (работы, услуги) или обязательным требованиям, предусмотренным законом либо в установленном им порядке, или условиям договора (при их отсутствии или неполноте условий обычно предъявляемым требованиям), или образцу и (или) описанию при продаже товара по образцу и (или) по описанию. 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Прямоугольник 1"/>
          <p:cNvSpPr>
            <a:spLocks noChangeArrowheads="1"/>
          </p:cNvSpPr>
          <p:nvPr/>
        </p:nvSpPr>
        <p:spPr bwMode="auto">
          <a:xfrm>
            <a:off x="395288" y="549275"/>
            <a:ext cx="8532812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/>
            <a:r>
              <a:rPr lang="ru-RU" sz="2800"/>
              <a:t>4. организация, а также индивидуальный предприниматель, производящие товары для реализации потребителям 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908175" y="1989138"/>
            <a:ext cx="489585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latin typeface="+mj-lt"/>
                <a:cs typeface="+mn-cs"/>
              </a:rPr>
              <a:t>ИЗГОТОВИТЕЛЬ</a:t>
            </a:r>
            <a:endParaRPr lang="ru-RU" sz="3200" b="1" dirty="0">
              <a:solidFill>
                <a:srgbClr val="FF0000"/>
              </a:solidFill>
              <a:latin typeface="+mj-lt"/>
              <a:cs typeface="+mn-cs"/>
            </a:endParaRPr>
          </a:p>
        </p:txBody>
      </p:sp>
      <p:pic>
        <p:nvPicPr>
          <p:cNvPr id="70657" name="Picture 1"/>
          <p:cNvPicPr>
            <a:picLocks noChangeAspect="1" noChangeArrowheads="1"/>
          </p:cNvPicPr>
          <p:nvPr/>
        </p:nvPicPr>
        <p:blipFill>
          <a:blip r:embed="rId2"/>
          <a:srcRect l="2063" t="34250" r="20566" b="15350"/>
          <a:stretch>
            <a:fillRect/>
          </a:stretch>
        </p:blipFill>
        <p:spPr bwMode="auto">
          <a:xfrm>
            <a:off x="107950" y="2852738"/>
            <a:ext cx="9036050" cy="345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0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580TGp_general_light">
  <a:themeElements>
    <a:clrScheme name="Default Design 3">
      <a:dk1>
        <a:srgbClr val="000000"/>
      </a:dk1>
      <a:lt1>
        <a:srgbClr val="FEE9DE"/>
      </a:lt1>
      <a:dk2>
        <a:srgbClr val="000066"/>
      </a:dk2>
      <a:lt2>
        <a:srgbClr val="808080"/>
      </a:lt2>
      <a:accent1>
        <a:srgbClr val="5CB1FE"/>
      </a:accent1>
      <a:accent2>
        <a:srgbClr val="FF7575"/>
      </a:accent2>
      <a:accent3>
        <a:srgbClr val="FEF2EC"/>
      </a:accent3>
      <a:accent4>
        <a:srgbClr val="000000"/>
      </a:accent4>
      <a:accent5>
        <a:srgbClr val="B5D5FE"/>
      </a:accent5>
      <a:accent6>
        <a:srgbClr val="E76969"/>
      </a:accent6>
      <a:hlink>
        <a:srgbClr val="FFC319"/>
      </a:hlink>
      <a:folHlink>
        <a:srgbClr val="A8D02A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DF58D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EF9C5"/>
        </a:accent3>
        <a:accent4>
          <a:srgbClr val="000000"/>
        </a:accent4>
        <a:accent5>
          <a:srgbClr val="FFB7B7"/>
        </a:accent5>
        <a:accent6>
          <a:srgbClr val="E7B0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E1F4D8"/>
        </a:lt1>
        <a:dk2>
          <a:srgbClr val="003366"/>
        </a:dk2>
        <a:lt2>
          <a:srgbClr val="808080"/>
        </a:lt2>
        <a:accent1>
          <a:srgbClr val="FFC319"/>
        </a:accent1>
        <a:accent2>
          <a:srgbClr val="A8D02A"/>
        </a:accent2>
        <a:accent3>
          <a:srgbClr val="EEF8E9"/>
        </a:accent3>
        <a:accent4>
          <a:srgbClr val="000000"/>
        </a:accent4>
        <a:accent5>
          <a:srgbClr val="FFDEAB"/>
        </a:accent5>
        <a:accent6>
          <a:srgbClr val="98BC25"/>
        </a:accent6>
        <a:hlink>
          <a:srgbClr val="5CB1FE"/>
        </a:hlink>
        <a:folHlink>
          <a:srgbClr val="FF61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EE9DE"/>
        </a:lt1>
        <a:dk2>
          <a:srgbClr val="000066"/>
        </a:dk2>
        <a:lt2>
          <a:srgbClr val="808080"/>
        </a:lt2>
        <a:accent1>
          <a:srgbClr val="5CB1FE"/>
        </a:accent1>
        <a:accent2>
          <a:srgbClr val="FF7575"/>
        </a:accent2>
        <a:accent3>
          <a:srgbClr val="FEF2EC"/>
        </a:accent3>
        <a:accent4>
          <a:srgbClr val="000000"/>
        </a:accent4>
        <a:accent5>
          <a:srgbClr val="B5D5FE"/>
        </a:accent5>
        <a:accent6>
          <a:srgbClr val="E76969"/>
        </a:accent6>
        <a:hlink>
          <a:srgbClr val="FFC319"/>
        </a:hlink>
        <a:folHlink>
          <a:srgbClr val="A8D02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580TGp_general_light</Template>
  <TotalTime>516</TotalTime>
  <Words>1743</Words>
  <Application>Microsoft Office PowerPoint</Application>
  <PresentationFormat>Экран (4:3)</PresentationFormat>
  <Paragraphs>102</Paragraphs>
  <Slides>41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7" baseType="lpstr">
      <vt:lpstr>Arial</vt:lpstr>
      <vt:lpstr>Arial Black</vt:lpstr>
      <vt:lpstr>Times New Roman</vt:lpstr>
      <vt:lpstr>Wingdings</vt:lpstr>
      <vt:lpstr>Calibri</vt:lpstr>
      <vt:lpstr>580TGp_general_light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Статья 7. Право потребителей на безопасность товаров  (работ, услуг). </vt:lpstr>
      <vt:lpstr>Слайд 14</vt:lpstr>
      <vt:lpstr>Слайд 15</vt:lpstr>
      <vt:lpstr>Слайд 16</vt:lpstr>
      <vt:lpstr>Слайд 17</vt:lpstr>
      <vt:lpstr>Статья 8. Право потребителя на информацию. </vt:lpstr>
      <vt:lpstr>Статья 25. Право потребителя на обмен товара надлежащего качества. </vt:lpstr>
      <vt:lpstr>Слайд 20</vt:lpstr>
      <vt:lpstr>Слайд 21</vt:lpstr>
      <vt:lpstr>Слайд 22</vt:lpstr>
      <vt:lpstr>Слайд 23</vt:lpstr>
      <vt:lpstr>Вопрос №1</vt:lpstr>
      <vt:lpstr>Ответ</vt:lpstr>
      <vt:lpstr>Вопрос №2</vt:lpstr>
      <vt:lpstr>Ответ</vt:lpstr>
      <vt:lpstr>Вопрос №3</vt:lpstr>
      <vt:lpstr>Ответ</vt:lpstr>
      <vt:lpstr>Вопрос №4</vt:lpstr>
      <vt:lpstr>Ответ</vt:lpstr>
      <vt:lpstr>Вопрос №5</vt:lpstr>
      <vt:lpstr>Ответ</vt:lpstr>
      <vt:lpstr>Вопрос №6</vt:lpstr>
      <vt:lpstr>Ответ:</vt:lpstr>
      <vt:lpstr>Советы потребителям</vt:lpstr>
      <vt:lpstr>Советы потребителям</vt:lpstr>
      <vt:lpstr>  Покупатель, который приобрел некачественный  товар, может потребовать: </vt:lpstr>
      <vt:lpstr>Слайд 39</vt:lpstr>
      <vt:lpstr>Анкета для учащихся (к Всемирному дню защиты прав потребителей) </vt:lpstr>
      <vt:lpstr>Слайд 41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Сафрыгин Б.Б.</dc:creator>
  <cp:lastModifiedBy>Kab-22-1</cp:lastModifiedBy>
  <cp:revision>42</cp:revision>
  <dcterms:created xsi:type="dcterms:W3CDTF">2016-12-16T12:09:02Z</dcterms:created>
  <dcterms:modified xsi:type="dcterms:W3CDTF">2021-03-15T12:10:09Z</dcterms:modified>
</cp:coreProperties>
</file>