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diagrams/drawing18.xml" ContentType="application/vnd.ms-office.drawingml.diagramDrawing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layout28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24.xml" ContentType="application/vnd.openxmlformats-officedocument.drawingml.diagramLayout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drawing7.xml" ContentType="application/vnd.ms-office.drawingml.diagramDrawing+xml"/>
  <Override PartName="/ppt/diagrams/drawing21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diagrams/colors3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Default Extension="emf" ContentType="image/x-emf"/>
  <Override PartName="/ppt/diagrams/quickStyle29.xml" ContentType="application/vnd.openxmlformats-officedocument.drawingml.diagramStyle+xml"/>
  <Override PartName="/ppt/diagrams/drawing19.xml" ContentType="application/vnd.ms-office.drawingml.diagramDrawing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11.xml" ContentType="application/vnd.ms-office.drawingml.diagramDrawing+xml"/>
  <Override PartName="/ppt/diagrams/drawing22.xml" ContentType="application/vnd.ms-office.drawingml.diagramDrawing+xml"/>
  <Override PartName="/ppt/handoutMasters/handoutMaster1.xml" ContentType="application/vnd.openxmlformats-officedocument.presentationml.handoutMaster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drawing1.xml" ContentType="application/vnd.ms-office.drawingml.diagramDrawing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drawing17.xml" ContentType="application/vnd.ms-office.drawingml.diagramDrawing+xml"/>
  <Override PartName="/ppt/diagrams/drawing28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13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6.xml" ContentType="application/vnd.ms-office.drawingml.diagramDrawing+xml"/>
  <Override PartName="/ppt/diagrams/drawing20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33"/>
  </p:notesMasterIdLst>
  <p:handoutMasterIdLst>
    <p:handoutMasterId r:id="rId34"/>
  </p:handoutMasterIdLst>
  <p:sldIdLst>
    <p:sldId id="308" r:id="rId2"/>
    <p:sldId id="256" r:id="rId3"/>
    <p:sldId id="258" r:id="rId4"/>
    <p:sldId id="352" r:id="rId5"/>
    <p:sldId id="358" r:id="rId6"/>
    <p:sldId id="288" r:id="rId7"/>
    <p:sldId id="328" r:id="rId8"/>
    <p:sldId id="367" r:id="rId9"/>
    <p:sldId id="368" r:id="rId10"/>
    <p:sldId id="369" r:id="rId11"/>
    <p:sldId id="329" r:id="rId12"/>
    <p:sldId id="348" r:id="rId13"/>
    <p:sldId id="371" r:id="rId14"/>
    <p:sldId id="351" r:id="rId15"/>
    <p:sldId id="334" r:id="rId16"/>
    <p:sldId id="360" r:id="rId17"/>
    <p:sldId id="362" r:id="rId18"/>
    <p:sldId id="339" r:id="rId19"/>
    <p:sldId id="363" r:id="rId20"/>
    <p:sldId id="338" r:id="rId21"/>
    <p:sldId id="330" r:id="rId22"/>
    <p:sldId id="342" r:id="rId23"/>
    <p:sldId id="331" r:id="rId24"/>
    <p:sldId id="336" r:id="rId25"/>
    <p:sldId id="349" r:id="rId26"/>
    <p:sldId id="318" r:id="rId27"/>
    <p:sldId id="350" r:id="rId28"/>
    <p:sldId id="307" r:id="rId29"/>
    <p:sldId id="370" r:id="rId30"/>
    <p:sldId id="285" r:id="rId31"/>
    <p:sldId id="30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66"/>
    <a:srgbClr val="761808"/>
    <a:srgbClr val="F9494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537" autoAdjust="0"/>
    <p:restoredTop sz="86426" autoAdjust="0"/>
  </p:normalViewPr>
  <p:slideViewPr>
    <p:cSldViewPr>
      <p:cViewPr>
        <p:scale>
          <a:sx n="90" d="100"/>
          <a:sy n="90" d="100"/>
        </p:scale>
        <p:origin x="-6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1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1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/>
          <a:r>
            <a:rPr lang="ru-RU" sz="4400" b="1" u="none" dirty="0">
              <a:solidFill>
                <a:schemeClr val="tx1"/>
              </a:solidFill>
            </a:rPr>
            <a:t>Бюджет города</a:t>
          </a:r>
          <a:endParaRPr lang="ru-RU" sz="4400" u="none" dirty="0">
            <a:solidFill>
              <a:schemeClr val="tx1"/>
            </a:solidFill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D69DDC0A-DB14-46C9-8723-7B920C2B0CFF}" type="presOf" srcId="{75124B93-A237-4FDE-96B1-901E5D8A6234}" destId="{0E4EEA22-C4A3-4D18-874C-026FC103AE7B}" srcOrd="0" destOrd="0" presId="urn:microsoft.com/office/officeart/2005/8/layout/vList2"/>
    <dgm:cxn modelId="{E349A819-731D-4CE3-BEB7-F499503F59B3}" type="presOf" srcId="{F9093569-BC3F-465E-A5E2-0F33C0454781}" destId="{9ECC31F9-44CA-44B2-954B-D96E54508D37}" srcOrd="0" destOrd="0" presId="urn:microsoft.com/office/officeart/2005/8/layout/vList2"/>
    <dgm:cxn modelId="{8C0178DC-4398-4FBE-AFC0-D34DDF793BF0}" type="presParOf" srcId="{9ECC31F9-44CA-44B2-954B-D96E54508D37}" destId="{0E4EEA22-C4A3-4D18-874C-026FC103AE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BD4EDE3-0B06-4E3D-A637-310432D5C8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CD7E45-0BC3-4FA1-A51D-D2A1A0FA1F7F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Социальные обязательства перед населением города исполняются своевременно и в полном объеме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8CB16E-3341-4A61-B6C3-5D173B6E68B9}" type="parTrans" cxnId="{A1F1FDFD-4B77-4792-A776-0A988AC38F51}">
      <dgm:prSet/>
      <dgm:spPr/>
      <dgm:t>
        <a:bodyPr/>
        <a:lstStyle/>
        <a:p>
          <a:endParaRPr lang="ru-RU"/>
        </a:p>
      </dgm:t>
    </dgm:pt>
    <dgm:pt modelId="{0DDB7C69-E116-45BA-B015-17B53B2CCD06}" type="sibTrans" cxnId="{A1F1FDFD-4B77-4792-A776-0A988AC38F51}">
      <dgm:prSet/>
      <dgm:spPr/>
      <dgm:t>
        <a:bodyPr/>
        <a:lstStyle/>
        <a:p>
          <a:endParaRPr lang="ru-RU"/>
        </a:p>
      </dgm:t>
    </dgm:pt>
    <dgm:pt modelId="{B591B639-46EE-4123-8DF6-EAA322605DB9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Различными мерами социальной поддержки охвачено свыше 20 тысяч человек,  расходы за отчетный период составили 354 млн. рублей.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6A01A1-B43B-479D-A3AB-CF2544028A4F}" type="parTrans" cxnId="{FB3CA178-F63C-47E4-B888-05AD6DC6B5C0}">
      <dgm:prSet/>
      <dgm:spPr/>
      <dgm:t>
        <a:bodyPr/>
        <a:lstStyle/>
        <a:p>
          <a:endParaRPr lang="ru-RU"/>
        </a:p>
      </dgm:t>
    </dgm:pt>
    <dgm:pt modelId="{3B0A9502-A2AC-4FA3-BC93-6809EBAF6959}" type="sibTrans" cxnId="{FB3CA178-F63C-47E4-B888-05AD6DC6B5C0}">
      <dgm:prSet/>
      <dgm:spPr/>
      <dgm:t>
        <a:bodyPr/>
        <a:lstStyle/>
        <a:p>
          <a:endParaRPr lang="ru-RU"/>
        </a:p>
      </dgm:t>
    </dgm:pt>
    <dgm:pt modelId="{8119D4AE-A840-4689-9CD9-A9D75D8AB8FD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1 344 семей с детьми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воспользовалась мерами социальной поддержки, расходы составили 83,8 млн. рублей.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SimSun"/>
              <a:cs typeface="Times New Roman" panose="02020603050405020304" pitchFamily="18" charset="0"/>
            </a:rPr>
            <a:t>При рождении третьего ребенка и последующих детей </a:t>
          </a:r>
          <a:r>
            <a:rPr lang="ru-RU" sz="18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Lucida Sans Unicode"/>
              <a:cs typeface="Times New Roman" panose="02020603050405020304" pitchFamily="18" charset="0"/>
            </a:rPr>
            <a:t>выдано 62 сертификата.</a:t>
          </a:r>
        </a:p>
        <a:p>
          <a:pPr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SimSun"/>
              <a:cs typeface="Times New Roman" panose="02020603050405020304" pitchFamily="18" charset="0"/>
            </a:rPr>
            <a:t>Размер регионального материнского капитала в 2019 году составил 118 тыс. рублей.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21FC58-B115-419D-8745-A21C12DF1D44}" type="parTrans" cxnId="{1C5E860F-AC39-419E-B90A-F5DFFBFD7016}">
      <dgm:prSet/>
      <dgm:spPr/>
      <dgm:t>
        <a:bodyPr/>
        <a:lstStyle/>
        <a:p>
          <a:endParaRPr lang="ru-RU"/>
        </a:p>
      </dgm:t>
    </dgm:pt>
    <dgm:pt modelId="{C71C1A64-7A70-4431-8A51-A6B08AC93747}" type="sibTrans" cxnId="{1C5E860F-AC39-419E-B90A-F5DFFBFD7016}">
      <dgm:prSet/>
      <dgm:spPr/>
      <dgm:t>
        <a:bodyPr/>
        <a:lstStyle/>
        <a:p>
          <a:endParaRPr lang="ru-RU"/>
        </a:p>
      </dgm:t>
    </dgm:pt>
    <dgm:pt modelId="{A0C36544-026C-4231-8A90-AAD81FE0AB95}" type="pres">
      <dgm:prSet presAssocID="{7BD4EDE3-0B06-4E3D-A637-310432D5C8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78EAEE-EAD3-42DE-983B-F1347F60433D}" type="pres">
      <dgm:prSet presAssocID="{6BCD7E45-0BC3-4FA1-A51D-D2A1A0FA1F7F}" presName="parentText" presStyleLbl="node1" presStyleIdx="0" presStyleCnt="3" custScaleX="106329" custScaleY="70934" custLinFactY="-25651" custLinFactNeighborX="3058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690F5-7E66-440F-89C3-ECC7929C16E0}" type="pres">
      <dgm:prSet presAssocID="{0DDB7C69-E116-45BA-B015-17B53B2CCD06}" presName="spacer" presStyleCnt="0"/>
      <dgm:spPr/>
    </dgm:pt>
    <dgm:pt modelId="{70254755-B5E6-4738-84A3-E064488CAE7A}" type="pres">
      <dgm:prSet presAssocID="{8119D4AE-A840-4689-9CD9-A9D75D8AB8FD}" presName="parentText" presStyleLbl="node1" presStyleIdx="1" presStyleCnt="3" custLinFactY="74010" custLinFactNeighborX="-107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7525D-3F6F-47C8-9C91-D44627F96C0E}" type="pres">
      <dgm:prSet presAssocID="{C71C1A64-7A70-4431-8A51-A6B08AC93747}" presName="spacer" presStyleCnt="0"/>
      <dgm:spPr/>
    </dgm:pt>
    <dgm:pt modelId="{DD01E4FE-77B3-4F81-8031-12A9EE780E76}" type="pres">
      <dgm:prSet presAssocID="{B591B639-46EE-4123-8DF6-EAA322605DB9}" presName="parentText" presStyleLbl="node1" presStyleIdx="2" presStyleCnt="3" custScaleY="46356" custLinFactY="-10171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7331E3-3E1C-4046-9970-65632222D428}" type="presOf" srcId="{8119D4AE-A840-4689-9CD9-A9D75D8AB8FD}" destId="{70254755-B5E6-4738-84A3-E064488CAE7A}" srcOrd="0" destOrd="0" presId="urn:microsoft.com/office/officeart/2005/8/layout/vList2"/>
    <dgm:cxn modelId="{B809FD6B-7EFA-428A-B5C6-905BE3B62512}" type="presOf" srcId="{6BCD7E45-0BC3-4FA1-A51D-D2A1A0FA1F7F}" destId="{0E78EAEE-EAD3-42DE-983B-F1347F60433D}" srcOrd="0" destOrd="0" presId="urn:microsoft.com/office/officeart/2005/8/layout/vList2"/>
    <dgm:cxn modelId="{A1F1FDFD-4B77-4792-A776-0A988AC38F51}" srcId="{7BD4EDE3-0B06-4E3D-A637-310432D5C88D}" destId="{6BCD7E45-0BC3-4FA1-A51D-D2A1A0FA1F7F}" srcOrd="0" destOrd="0" parTransId="{338CB16E-3341-4A61-B6C3-5D173B6E68B9}" sibTransId="{0DDB7C69-E116-45BA-B015-17B53B2CCD06}"/>
    <dgm:cxn modelId="{FB3CA178-F63C-47E4-B888-05AD6DC6B5C0}" srcId="{7BD4EDE3-0B06-4E3D-A637-310432D5C88D}" destId="{B591B639-46EE-4123-8DF6-EAA322605DB9}" srcOrd="2" destOrd="0" parTransId="{A66A01A1-B43B-479D-A3AB-CF2544028A4F}" sibTransId="{3B0A9502-A2AC-4FA3-BC93-6809EBAF6959}"/>
    <dgm:cxn modelId="{92399ADF-E393-41A0-AF58-89BFD5800102}" type="presOf" srcId="{B591B639-46EE-4123-8DF6-EAA322605DB9}" destId="{DD01E4FE-77B3-4F81-8031-12A9EE780E76}" srcOrd="0" destOrd="0" presId="urn:microsoft.com/office/officeart/2005/8/layout/vList2"/>
    <dgm:cxn modelId="{5D9759FA-D6B0-44C9-9CE8-03CFD90A9274}" type="presOf" srcId="{7BD4EDE3-0B06-4E3D-A637-310432D5C88D}" destId="{A0C36544-026C-4231-8A90-AAD81FE0AB95}" srcOrd="0" destOrd="0" presId="urn:microsoft.com/office/officeart/2005/8/layout/vList2"/>
    <dgm:cxn modelId="{1C5E860F-AC39-419E-B90A-F5DFFBFD7016}" srcId="{7BD4EDE3-0B06-4E3D-A637-310432D5C88D}" destId="{8119D4AE-A840-4689-9CD9-A9D75D8AB8FD}" srcOrd="1" destOrd="0" parTransId="{B521FC58-B115-419D-8745-A21C12DF1D44}" sibTransId="{C71C1A64-7A70-4431-8A51-A6B08AC93747}"/>
    <dgm:cxn modelId="{C558BD24-5724-46C5-A27F-56EAD6AD9DFF}" type="presParOf" srcId="{A0C36544-026C-4231-8A90-AAD81FE0AB95}" destId="{0E78EAEE-EAD3-42DE-983B-F1347F60433D}" srcOrd="0" destOrd="0" presId="urn:microsoft.com/office/officeart/2005/8/layout/vList2"/>
    <dgm:cxn modelId="{1C6688D2-02FD-4BBC-B561-9383161BE375}" type="presParOf" srcId="{A0C36544-026C-4231-8A90-AAD81FE0AB95}" destId="{A55690F5-7E66-440F-89C3-ECC7929C16E0}" srcOrd="1" destOrd="0" presId="urn:microsoft.com/office/officeart/2005/8/layout/vList2"/>
    <dgm:cxn modelId="{AA894CEA-92F9-4B2B-99E3-39A8B63DD5FC}" type="presParOf" srcId="{A0C36544-026C-4231-8A90-AAD81FE0AB95}" destId="{70254755-B5E6-4738-84A3-E064488CAE7A}" srcOrd="2" destOrd="0" presId="urn:microsoft.com/office/officeart/2005/8/layout/vList2"/>
    <dgm:cxn modelId="{AED23EA5-2ADF-4CCE-8B5D-031EDE08DEDA}" type="presParOf" srcId="{A0C36544-026C-4231-8A90-AAD81FE0AB95}" destId="{98A7525D-3F6F-47C8-9C91-D44627F96C0E}" srcOrd="3" destOrd="0" presId="urn:microsoft.com/office/officeart/2005/8/layout/vList2"/>
    <dgm:cxn modelId="{26ECC742-F4BD-40A9-94B9-541140FABE21}" type="presParOf" srcId="{A0C36544-026C-4231-8A90-AAD81FE0AB95}" destId="{DD01E4FE-77B3-4F81-8031-12A9EE780E7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30E45B3-A75A-4A20-8E86-326FBA9B4D1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64F75D-7F36-4EC7-8165-D59C02F86916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настоящее время прошли диспансеризацию  11 644 человек 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Привито против гриппа более 24 тысяч человек, что составляет  48,1%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950DA6-69FA-4933-892D-83480D37F52E}" type="parTrans" cxnId="{FC57BBB8-9669-40CB-910A-A29EF1374278}">
      <dgm:prSet/>
      <dgm:spPr/>
      <dgm:t>
        <a:bodyPr/>
        <a:lstStyle/>
        <a:p>
          <a:endParaRPr lang="ru-RU"/>
        </a:p>
      </dgm:t>
    </dgm:pt>
    <dgm:pt modelId="{F066DB5B-607B-42BA-B776-9BF0C9C6C9BA}" type="sibTrans" cxnId="{FC57BBB8-9669-40CB-910A-A29EF1374278}">
      <dgm:prSet/>
      <dgm:spPr/>
      <dgm:t>
        <a:bodyPr/>
        <a:lstStyle/>
        <a:p>
          <a:endParaRPr lang="ru-RU"/>
        </a:p>
      </dgm:t>
    </dgm:pt>
    <dgm:pt modelId="{7EC80497-3F83-4E5A-97DE-185B743BA3BF}" type="pres">
      <dgm:prSet presAssocID="{230E45B3-A75A-4A20-8E86-326FBA9B4D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21D572-E0B9-4EAF-8296-403E69AA0999}" type="pres">
      <dgm:prSet presAssocID="{9564F75D-7F36-4EC7-8165-D59C02F86916}" presName="parentText" presStyleLbl="node1" presStyleIdx="0" presStyleCnt="1" custScaleX="82260" custScaleY="116240" custLinFactNeighborX="4170" custLinFactNeighborY="68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57BBB8-9669-40CB-910A-A29EF1374278}" srcId="{230E45B3-A75A-4A20-8E86-326FBA9B4D1F}" destId="{9564F75D-7F36-4EC7-8165-D59C02F86916}" srcOrd="0" destOrd="0" parTransId="{1B950DA6-69FA-4933-892D-83480D37F52E}" sibTransId="{F066DB5B-607B-42BA-B776-9BF0C9C6C9BA}"/>
    <dgm:cxn modelId="{9DF30767-C6F9-40AF-8BAB-C28455421269}" type="presOf" srcId="{9564F75D-7F36-4EC7-8165-D59C02F86916}" destId="{3921D572-E0B9-4EAF-8296-403E69AA0999}" srcOrd="0" destOrd="0" presId="urn:microsoft.com/office/officeart/2005/8/layout/vList2"/>
    <dgm:cxn modelId="{377DCBC4-97DC-4432-B5E4-96C79EA2D0D9}" type="presOf" srcId="{230E45B3-A75A-4A20-8E86-326FBA9B4D1F}" destId="{7EC80497-3F83-4E5A-97DE-185B743BA3BF}" srcOrd="0" destOrd="0" presId="urn:microsoft.com/office/officeart/2005/8/layout/vList2"/>
    <dgm:cxn modelId="{55C6004F-0F5F-4477-9551-FFCCF0800DE5}" type="presParOf" srcId="{7EC80497-3F83-4E5A-97DE-185B743BA3BF}" destId="{3921D572-E0B9-4EAF-8296-403E69AA099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516D2D2-564E-467E-93C2-91A7DCB41A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54C903-3794-47A8-89D4-262D0DFB4A7B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1"/>
              </a:solidFill>
            </a:rPr>
            <a:t>Постепенно обновляется медицинское оборудование</a:t>
          </a:r>
        </a:p>
        <a:p>
          <a:pPr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dirty="0">
            <a:solidFill>
              <a:schemeClr val="tx1"/>
            </a:solidFill>
          </a:endParaRPr>
        </a:p>
      </dgm:t>
    </dgm:pt>
    <dgm:pt modelId="{53272DEB-6D58-479A-AB0D-6D1E40F60BB4}" type="parTrans" cxnId="{1E140C94-17CA-4E70-9FAD-A1480246CF01}">
      <dgm:prSet/>
      <dgm:spPr/>
      <dgm:t>
        <a:bodyPr/>
        <a:lstStyle/>
        <a:p>
          <a:endParaRPr lang="ru-RU"/>
        </a:p>
      </dgm:t>
    </dgm:pt>
    <dgm:pt modelId="{DE4C4738-0F80-4BE6-8C54-53D80B1852CE}" type="sibTrans" cxnId="{1E140C94-17CA-4E70-9FAD-A1480246CF01}">
      <dgm:prSet/>
      <dgm:spPr/>
      <dgm:t>
        <a:bodyPr/>
        <a:lstStyle/>
        <a:p>
          <a:endParaRPr lang="ru-RU"/>
        </a:p>
      </dgm:t>
    </dgm:pt>
    <dgm:pt modelId="{55300343-58D7-4561-9259-39F7EC5B237D}">
      <dgm:prSet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Приобретены аппарат суточного </a:t>
          </a:r>
          <a:r>
            <a:rPr lang="ru-RU" sz="1800" b="1" dirty="0" err="1" smtClean="0">
              <a:solidFill>
                <a:schemeClr val="tx1"/>
              </a:solidFill>
            </a:rPr>
            <a:t>мониторирования</a:t>
          </a:r>
          <a:r>
            <a:rPr lang="ru-RU" sz="1800" b="1" dirty="0" smtClean="0">
              <a:solidFill>
                <a:schemeClr val="tx1"/>
              </a:solidFill>
            </a:rPr>
            <a:t> (</a:t>
          </a:r>
          <a:r>
            <a:rPr lang="ru-RU" sz="1800" b="1" dirty="0" err="1" smtClean="0">
              <a:solidFill>
                <a:schemeClr val="tx1"/>
              </a:solidFill>
            </a:rPr>
            <a:t>холтер</a:t>
          </a:r>
          <a:r>
            <a:rPr lang="ru-RU" sz="1800" b="1" dirty="0" smtClean="0">
              <a:solidFill>
                <a:schemeClr val="tx1"/>
              </a:solidFill>
            </a:rPr>
            <a:t>), автомобиль скорой медицинской помощи, полностью оснащённый необходимым медицинским оборудованием</a:t>
          </a:r>
          <a:endParaRPr lang="ru-RU" sz="1800" b="1" dirty="0">
            <a:solidFill>
              <a:schemeClr val="tx1"/>
            </a:solidFill>
          </a:endParaRPr>
        </a:p>
      </dgm:t>
    </dgm:pt>
    <dgm:pt modelId="{79BE9A3B-D6DC-42FD-9DA8-F19457379B67}" type="sibTrans" cxnId="{EE75B959-B9CD-4D94-AC77-47B858032E7A}">
      <dgm:prSet/>
      <dgm:spPr/>
      <dgm:t>
        <a:bodyPr/>
        <a:lstStyle/>
        <a:p>
          <a:endParaRPr lang="ru-RU"/>
        </a:p>
      </dgm:t>
    </dgm:pt>
    <dgm:pt modelId="{2E9B36F3-C485-4312-9110-8348E20C7F13}" type="parTrans" cxnId="{EE75B959-B9CD-4D94-AC77-47B858032E7A}">
      <dgm:prSet/>
      <dgm:spPr/>
      <dgm:t>
        <a:bodyPr/>
        <a:lstStyle/>
        <a:p>
          <a:endParaRPr lang="ru-RU"/>
        </a:p>
      </dgm:t>
    </dgm:pt>
    <dgm:pt modelId="{AC5B8CD6-3C04-48FD-9A46-8FF83C8B22A5}" type="pres">
      <dgm:prSet presAssocID="{6516D2D2-564E-467E-93C2-91A7DCB41A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006948-25A8-47D0-9838-19FC1C846588}" type="pres">
      <dgm:prSet presAssocID="{A054C903-3794-47A8-89D4-262D0DFB4A7B}" presName="parentText" presStyleLbl="node1" presStyleIdx="0" presStyleCnt="2" custScaleX="86548" custScaleY="93630" custLinFactNeighborX="-5948" custLinFactNeighborY="227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958D3-71C2-4670-AAA7-85B3C02810E0}" type="pres">
      <dgm:prSet presAssocID="{DE4C4738-0F80-4BE6-8C54-53D80B1852CE}" presName="spacer" presStyleCnt="0"/>
      <dgm:spPr/>
    </dgm:pt>
    <dgm:pt modelId="{B32A902A-42AF-491E-A834-FE06768FFCC2}" type="pres">
      <dgm:prSet presAssocID="{55300343-58D7-4561-9259-39F7EC5B237D}" presName="parentText" presStyleLbl="node1" presStyleIdx="1" presStyleCnt="2" custScaleX="86548" custLinFactNeighborX="-5948" custLinFactNeighborY="418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140C94-17CA-4E70-9FAD-A1480246CF01}" srcId="{6516D2D2-564E-467E-93C2-91A7DCB41AD4}" destId="{A054C903-3794-47A8-89D4-262D0DFB4A7B}" srcOrd="0" destOrd="0" parTransId="{53272DEB-6D58-479A-AB0D-6D1E40F60BB4}" sibTransId="{DE4C4738-0F80-4BE6-8C54-53D80B1852CE}"/>
    <dgm:cxn modelId="{D9CA852D-0A46-453B-945B-9F003DFC1ECE}" type="presOf" srcId="{55300343-58D7-4561-9259-39F7EC5B237D}" destId="{B32A902A-42AF-491E-A834-FE06768FFCC2}" srcOrd="0" destOrd="0" presId="urn:microsoft.com/office/officeart/2005/8/layout/vList2"/>
    <dgm:cxn modelId="{EE75B959-B9CD-4D94-AC77-47B858032E7A}" srcId="{6516D2D2-564E-467E-93C2-91A7DCB41AD4}" destId="{55300343-58D7-4561-9259-39F7EC5B237D}" srcOrd="1" destOrd="0" parTransId="{2E9B36F3-C485-4312-9110-8348E20C7F13}" sibTransId="{79BE9A3B-D6DC-42FD-9DA8-F19457379B67}"/>
    <dgm:cxn modelId="{83D33519-3572-49A6-983F-B28159348D30}" type="presOf" srcId="{6516D2D2-564E-467E-93C2-91A7DCB41AD4}" destId="{AC5B8CD6-3C04-48FD-9A46-8FF83C8B22A5}" srcOrd="0" destOrd="0" presId="urn:microsoft.com/office/officeart/2005/8/layout/vList2"/>
    <dgm:cxn modelId="{A46058A1-05CF-4E2B-83DC-6ABFE02D4D20}" type="presOf" srcId="{A054C903-3794-47A8-89D4-262D0DFB4A7B}" destId="{00006948-25A8-47D0-9838-19FC1C846588}" srcOrd="0" destOrd="0" presId="urn:microsoft.com/office/officeart/2005/8/layout/vList2"/>
    <dgm:cxn modelId="{DD126FC2-C256-4F04-80D6-B83398262825}" type="presParOf" srcId="{AC5B8CD6-3C04-48FD-9A46-8FF83C8B22A5}" destId="{00006948-25A8-47D0-9838-19FC1C846588}" srcOrd="0" destOrd="0" presId="urn:microsoft.com/office/officeart/2005/8/layout/vList2"/>
    <dgm:cxn modelId="{2851E55C-7D37-4807-ACB3-6E7AC4D75341}" type="presParOf" srcId="{AC5B8CD6-3C04-48FD-9A46-8FF83C8B22A5}" destId="{0CA958D3-71C2-4670-AAA7-85B3C02810E0}" srcOrd="1" destOrd="0" presId="urn:microsoft.com/office/officeart/2005/8/layout/vList2"/>
    <dgm:cxn modelId="{85CF93A4-61ED-45F3-A662-00551697D027}" type="presParOf" srcId="{AC5B8CD6-3C04-48FD-9A46-8FF83C8B22A5}" destId="{B32A902A-42AF-491E-A834-FE06768FFCC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CF7A24D-7F42-4EC0-8211-DA77404E68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998104-2585-4D2B-9C1C-8664565F34FE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Дошкольное образование</a:t>
          </a:r>
          <a:endParaRPr lang="ru-RU" sz="2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99569A-F062-4156-AB63-554CF6AA7499}" type="sibTrans" cxnId="{12813A01-F6D3-4415-B6AF-3CFE1E2175E5}">
      <dgm:prSet/>
      <dgm:spPr/>
      <dgm:t>
        <a:bodyPr/>
        <a:lstStyle/>
        <a:p>
          <a:endParaRPr lang="ru-RU"/>
        </a:p>
      </dgm:t>
    </dgm:pt>
    <dgm:pt modelId="{2A0421F3-DEFC-4FEC-AE91-4CA77E29B395}" type="parTrans" cxnId="{12813A01-F6D3-4415-B6AF-3CFE1E2175E5}">
      <dgm:prSet/>
      <dgm:spPr/>
      <dgm:t>
        <a:bodyPr/>
        <a:lstStyle/>
        <a:p>
          <a:endParaRPr lang="ru-RU"/>
        </a:p>
      </dgm:t>
    </dgm:pt>
    <dgm:pt modelId="{0EC755B9-99E6-444E-8472-18CCB8F6CEFA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Образовательные и коррекционные услуги получают 1 800 детей от 1,5 до 7 лет,                     в том числе 14 детей-инвалидов                                                                                                   и 245 детей с ограниченными возможностями здоровья 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22FEAF8-BE25-4BC8-8077-0C682909E431}" type="parTrans" cxnId="{E95B9E90-19B0-4824-AAFB-5D2B15BFB5D8}">
      <dgm:prSet/>
      <dgm:spPr/>
      <dgm:t>
        <a:bodyPr/>
        <a:lstStyle/>
        <a:p>
          <a:endParaRPr lang="ru-RU"/>
        </a:p>
      </dgm:t>
    </dgm:pt>
    <dgm:pt modelId="{9DABD865-C45E-468A-9DD7-EFC709DAE90F}" type="sibTrans" cxnId="{E95B9E90-19B0-4824-AAFB-5D2B15BFB5D8}">
      <dgm:prSet/>
      <dgm:spPr/>
      <dgm:t>
        <a:bodyPr/>
        <a:lstStyle/>
        <a:p>
          <a:endParaRPr lang="ru-RU"/>
        </a:p>
      </dgm:t>
    </dgm:pt>
    <dgm:pt modelId="{36579BBB-9649-4995-92D9-BBE776FCE07D}" type="pres">
      <dgm:prSet presAssocID="{5CF7A24D-7F42-4EC0-8211-DA77404E68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9A1F47-BEF2-422B-AA6A-EC635E6ECEC3}" type="pres">
      <dgm:prSet presAssocID="{44998104-2585-4D2B-9C1C-8664565F34FE}" presName="parentText" presStyleLbl="node1" presStyleIdx="0" presStyleCnt="2" custLinFactNeighborY="933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BF106-BFA2-4096-B805-9E2EB1E9D90F}" type="pres">
      <dgm:prSet presAssocID="{9A99569A-F062-4156-AB63-554CF6AA7499}" presName="spacer" presStyleCnt="0"/>
      <dgm:spPr/>
    </dgm:pt>
    <dgm:pt modelId="{1800DC69-093C-4AC8-AF37-2B03CE7F58A2}" type="pres">
      <dgm:prSet presAssocID="{0EC755B9-99E6-444E-8472-18CCB8F6CEF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5B9E90-19B0-4824-AAFB-5D2B15BFB5D8}" srcId="{5CF7A24D-7F42-4EC0-8211-DA77404E687C}" destId="{0EC755B9-99E6-444E-8472-18CCB8F6CEFA}" srcOrd="1" destOrd="0" parTransId="{022FEAF8-BE25-4BC8-8077-0C682909E431}" sibTransId="{9DABD865-C45E-468A-9DD7-EFC709DAE90F}"/>
    <dgm:cxn modelId="{6897CB0A-5140-483B-88A2-5EC1E9FE4D00}" type="presOf" srcId="{44998104-2585-4D2B-9C1C-8664565F34FE}" destId="{419A1F47-BEF2-422B-AA6A-EC635E6ECEC3}" srcOrd="0" destOrd="0" presId="urn:microsoft.com/office/officeart/2005/8/layout/vList2"/>
    <dgm:cxn modelId="{12813A01-F6D3-4415-B6AF-3CFE1E2175E5}" srcId="{5CF7A24D-7F42-4EC0-8211-DA77404E687C}" destId="{44998104-2585-4D2B-9C1C-8664565F34FE}" srcOrd="0" destOrd="0" parTransId="{2A0421F3-DEFC-4FEC-AE91-4CA77E29B395}" sibTransId="{9A99569A-F062-4156-AB63-554CF6AA7499}"/>
    <dgm:cxn modelId="{FAECCFE5-421C-41BF-9D47-EC4558C8198A}" type="presOf" srcId="{0EC755B9-99E6-444E-8472-18CCB8F6CEFA}" destId="{1800DC69-093C-4AC8-AF37-2B03CE7F58A2}" srcOrd="0" destOrd="0" presId="urn:microsoft.com/office/officeart/2005/8/layout/vList2"/>
    <dgm:cxn modelId="{66BC26C5-43B5-4C92-B9CA-6D29DCB32410}" type="presOf" srcId="{5CF7A24D-7F42-4EC0-8211-DA77404E687C}" destId="{36579BBB-9649-4995-92D9-BBE776FCE07D}" srcOrd="0" destOrd="0" presId="urn:microsoft.com/office/officeart/2005/8/layout/vList2"/>
    <dgm:cxn modelId="{5BDDD0BB-DB0C-407E-BDBD-CE7195373837}" type="presParOf" srcId="{36579BBB-9649-4995-92D9-BBE776FCE07D}" destId="{419A1F47-BEF2-422B-AA6A-EC635E6ECEC3}" srcOrd="0" destOrd="0" presId="urn:microsoft.com/office/officeart/2005/8/layout/vList2"/>
    <dgm:cxn modelId="{DAA3A8DC-1053-4AA0-84BA-F99A5B63B539}" type="presParOf" srcId="{36579BBB-9649-4995-92D9-BBE776FCE07D}" destId="{62CBF106-BFA2-4096-B805-9E2EB1E9D90F}" srcOrd="1" destOrd="0" presId="urn:microsoft.com/office/officeart/2005/8/layout/vList2"/>
    <dgm:cxn modelId="{DE4E135B-4A2D-4188-9262-461699B83F10}" type="presParOf" srcId="{36579BBB-9649-4995-92D9-BBE776FCE07D}" destId="{1800DC69-093C-4AC8-AF37-2B03CE7F58A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FF51C84-870C-453C-ADEE-461197DD9DCF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8B4F5E-A214-4E0E-80F0-0E4F32646FB1}" type="pres">
      <dgm:prSet presAssocID="{DFF51C84-870C-453C-ADEE-461197DD9D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370186E-81A9-4937-AB0B-51BD3D29DD12}" type="presOf" srcId="{DFF51C84-870C-453C-ADEE-461197DD9DCF}" destId="{2D8B4F5E-A214-4E0E-80F0-0E4F32646FB1}" srcOrd="0" destOrd="0" presId="urn:microsoft.com/office/officeart/2005/8/layout/vList2"/>
  </dgm:cxnLst>
  <dgm:bg>
    <a:blipFill>
      <a:blip xmlns:r="http://schemas.openxmlformats.org/officeDocument/2006/relationships" r:embed="rId1"/>
      <a:stretch>
        <a:fillRect/>
      </a:stretch>
    </a:blipFill>
    <a:effectLst>
      <a:innerShdw blurRad="114300">
        <a:prstClr val="black"/>
      </a:innerShdw>
      <a:softEdge rad="63500"/>
    </a:effectLst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710C154-988C-43D8-B2D7-547120E01BD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EBF43A-5B48-41ED-B1D6-2A695BAE072D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школьных автобусов осуществляют подвоз 539 детей по 12 школьным маршрутам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8D4876-F946-48CD-A0A3-95989F992530}" type="parTrans" cxnId="{9B20C5DE-94D0-422C-A6A5-C18E4D5881E9}">
      <dgm:prSet/>
      <dgm:spPr/>
      <dgm:t>
        <a:bodyPr/>
        <a:lstStyle/>
        <a:p>
          <a:endParaRPr lang="ru-RU"/>
        </a:p>
      </dgm:t>
    </dgm:pt>
    <dgm:pt modelId="{275FD839-847E-46B2-999A-B350085932C6}" type="sibTrans" cxnId="{9B20C5DE-94D0-422C-A6A5-C18E4D5881E9}">
      <dgm:prSet/>
      <dgm:spPr/>
      <dgm:t>
        <a:bodyPr/>
        <a:lstStyle/>
        <a:p>
          <a:endParaRPr lang="ru-RU"/>
        </a:p>
      </dgm:t>
    </dgm:pt>
    <dgm:pt modelId="{DF98620C-BBA4-47DF-9776-0A21F6A3B779}" type="pres">
      <dgm:prSet presAssocID="{6710C154-988C-43D8-B2D7-547120E01BD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6E7B58-90F2-40A6-9171-85740F64DFC1}" type="pres">
      <dgm:prSet presAssocID="{62EBF43A-5B48-41ED-B1D6-2A695BAE072D}" presName="parentText" presStyleLbl="node1" presStyleIdx="0" presStyleCnt="1" custScaleX="100000" custLinFactNeighborX="1580" custLinFactNeighborY="-24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20C5DE-94D0-422C-A6A5-C18E4D5881E9}" srcId="{6710C154-988C-43D8-B2D7-547120E01BD2}" destId="{62EBF43A-5B48-41ED-B1D6-2A695BAE072D}" srcOrd="0" destOrd="0" parTransId="{A48D4876-F946-48CD-A0A3-95989F992530}" sibTransId="{275FD839-847E-46B2-999A-B350085932C6}"/>
    <dgm:cxn modelId="{5BEEB43D-894C-4D8E-82D6-EB7D3418F154}" type="presOf" srcId="{6710C154-988C-43D8-B2D7-547120E01BD2}" destId="{DF98620C-BBA4-47DF-9776-0A21F6A3B779}" srcOrd="0" destOrd="0" presId="urn:microsoft.com/office/officeart/2005/8/layout/vList2"/>
    <dgm:cxn modelId="{B8E77168-7AB8-4E0F-9A0D-A1CA8EC2925B}" type="presOf" srcId="{62EBF43A-5B48-41ED-B1D6-2A695BAE072D}" destId="{996E7B58-90F2-40A6-9171-85740F64DFC1}" srcOrd="0" destOrd="0" presId="urn:microsoft.com/office/officeart/2005/8/layout/vList2"/>
    <dgm:cxn modelId="{6F0342B6-4418-4AF6-8D28-4E1CB27B7474}" type="presParOf" srcId="{DF98620C-BBA4-47DF-9776-0A21F6A3B779}" destId="{996E7B58-90F2-40A6-9171-85740F64DFC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400" b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400" b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школьных музеев</a:t>
          </a:r>
          <a:endParaRPr lang="ru-RU" sz="2400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 custLinFactY="100000" custLinFactNeighborX="23529" custLinFactNeighborY="1977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F1E7936B-56CC-4E66-A6BE-5D4B3ED701F8}" type="presOf" srcId="{75124B93-A237-4FDE-96B1-901E5D8A6234}" destId="{0E4EEA22-C4A3-4D18-874C-026FC103AE7B}" srcOrd="0" destOrd="0" presId="urn:microsoft.com/office/officeart/2005/8/layout/vList2"/>
    <dgm:cxn modelId="{E5206BE5-29D7-4E64-9169-82DB65371A5C}" type="presOf" srcId="{F9093569-BC3F-465E-A5E2-0F33C0454781}" destId="{9ECC31F9-44CA-44B2-954B-D96E54508D37}" srcOrd="0" destOrd="0" presId="urn:microsoft.com/office/officeart/2005/8/layout/vList2"/>
    <dgm:cxn modelId="{7161D12F-4BC1-41CF-B98B-3790FE388CC5}" type="presParOf" srcId="{9ECC31F9-44CA-44B2-954B-D96E54508D37}" destId="{0E4EEA22-C4A3-4D18-874C-026FC103AE7B}" srcOrd="0" destOrd="0" presId="urn:microsoft.com/office/officeart/2005/8/layout/vList2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/>
          <a:r>
            <a:rPr lang="ru-RU" sz="2400" b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Патриотическое воспитание</a:t>
          </a:r>
          <a:endParaRPr lang="ru-RU" sz="2400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 custLinFactNeighborX="-83682" custLinFactNeighborY="300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9978F7-A601-4EBB-92DB-436DF4B1D12C}" type="presOf" srcId="{75124B93-A237-4FDE-96B1-901E5D8A6234}" destId="{0E4EEA22-C4A3-4D18-874C-026FC103AE7B}" srcOrd="0" destOrd="0" presId="urn:microsoft.com/office/officeart/2005/8/layout/vList2"/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71E36261-5C42-4176-97B2-073443A847FE}" type="presOf" srcId="{F9093569-BC3F-465E-A5E2-0F33C0454781}" destId="{9ECC31F9-44CA-44B2-954B-D96E54508D37}" srcOrd="0" destOrd="0" presId="urn:microsoft.com/office/officeart/2005/8/layout/vList2"/>
    <dgm:cxn modelId="{CC976EC4-10DC-447D-8E4D-13EA6059D7A6}" type="presParOf" srcId="{9ECC31F9-44CA-44B2-954B-D96E54508D37}" destId="{0E4EEA22-C4A3-4D18-874C-026FC103AE7B}" srcOrd="0" destOrd="0" presId="urn:microsoft.com/office/officeart/2005/8/layout/vList2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FF646C-9EAD-4F9B-B9E7-C1F7F4D44E7B}">
      <dgm:prSet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2019 год объявлен Годом народного творчества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52FCD07-EB62-4486-8E9C-93F7ED57426E}" type="parTrans" cxnId="{02EF5DC6-8111-4516-BEC8-9A13CFF93606}">
      <dgm:prSet/>
      <dgm:spPr/>
      <dgm:t>
        <a:bodyPr/>
        <a:lstStyle/>
        <a:p>
          <a:endParaRPr lang="ru-RU"/>
        </a:p>
      </dgm:t>
    </dgm:pt>
    <dgm:pt modelId="{467B15CD-1F80-4994-BAD0-954DD6424AEC}" type="sibTrans" cxnId="{02EF5DC6-8111-4516-BEC8-9A13CFF93606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878401-03AE-4FAD-A795-5E9C101AE053}" type="pres">
      <dgm:prSet presAssocID="{3EFF646C-9EAD-4F9B-B9E7-C1F7F4D44E7B}" presName="parentText" presStyleLbl="node1" presStyleIdx="0" presStyleCnt="1" custScaleY="582074" custLinFactNeighborX="20000" custLinFactNeighborY="-659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EF5DC6-8111-4516-BEC8-9A13CFF93606}" srcId="{F9093569-BC3F-465E-A5E2-0F33C0454781}" destId="{3EFF646C-9EAD-4F9B-B9E7-C1F7F4D44E7B}" srcOrd="0" destOrd="0" parTransId="{552FCD07-EB62-4486-8E9C-93F7ED57426E}" sibTransId="{467B15CD-1F80-4994-BAD0-954DD6424AEC}"/>
    <dgm:cxn modelId="{5098759F-7FE4-498D-9EA7-6F8862680283}" type="presOf" srcId="{3EFF646C-9EAD-4F9B-B9E7-C1F7F4D44E7B}" destId="{6A878401-03AE-4FAD-A795-5E9C101AE053}" srcOrd="0" destOrd="0" presId="urn:microsoft.com/office/officeart/2005/8/layout/vList2"/>
    <dgm:cxn modelId="{23B1B838-C0E1-47AA-82F1-4776A3AF2895}" type="presOf" srcId="{F9093569-BC3F-465E-A5E2-0F33C0454781}" destId="{9ECC31F9-44CA-44B2-954B-D96E54508D37}" srcOrd="0" destOrd="0" presId="urn:microsoft.com/office/officeart/2005/8/layout/vList2"/>
    <dgm:cxn modelId="{3103012F-D378-41E8-BA3B-35F975825B50}" type="presParOf" srcId="{9ECC31F9-44CA-44B2-954B-D96E54508D37}" destId="{6A878401-03AE-4FAD-A795-5E9C101AE053}" srcOrd="0" destOrd="0" presId="urn:microsoft.com/office/officeart/2005/8/layout/vList2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0F1B48-E27E-467E-BB70-C625E2375103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приеме нормативов ГТО приняли участие 1397 человек, из них около 500 человек  - на знаки отличия.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B148BE3-7786-4419-BE89-6570ACDF8654}" type="parTrans" cxnId="{5FEE8C9E-6E34-4A82-A9A9-621C25378326}">
      <dgm:prSet/>
      <dgm:spPr/>
      <dgm:t>
        <a:bodyPr/>
        <a:lstStyle/>
        <a:p>
          <a:endParaRPr lang="ru-RU"/>
        </a:p>
      </dgm:t>
    </dgm:pt>
    <dgm:pt modelId="{4D8347C2-0802-4778-872C-4AD28EE504BA}" type="sibTrans" cxnId="{5FEE8C9E-6E34-4A82-A9A9-621C25378326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BED82F-1D6F-4D73-8839-D9186A066C3B}" type="pres">
      <dgm:prSet presAssocID="{810F1B48-E27E-467E-BB70-C625E2375103}" presName="parentText" presStyleLbl="node1" presStyleIdx="0" presStyleCnt="1" custScaleY="415932" custLinFactNeighborY="-830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EE8C9E-6E34-4A82-A9A9-621C25378326}" srcId="{F9093569-BC3F-465E-A5E2-0F33C0454781}" destId="{810F1B48-E27E-467E-BB70-C625E2375103}" srcOrd="0" destOrd="0" parTransId="{7B148BE3-7786-4419-BE89-6570ACDF8654}" sibTransId="{4D8347C2-0802-4778-872C-4AD28EE504BA}"/>
    <dgm:cxn modelId="{6DB93220-E431-4874-9BA4-56E4B5C879BA}" type="presOf" srcId="{810F1B48-E27E-467E-BB70-C625E2375103}" destId="{E2BED82F-1D6F-4D73-8839-D9186A066C3B}" srcOrd="0" destOrd="0" presId="urn:microsoft.com/office/officeart/2005/8/layout/vList2"/>
    <dgm:cxn modelId="{F201CF05-B793-4782-8F71-0FB22D29A9F5}" type="presOf" srcId="{F9093569-BC3F-465E-A5E2-0F33C0454781}" destId="{9ECC31F9-44CA-44B2-954B-D96E54508D37}" srcOrd="0" destOrd="0" presId="urn:microsoft.com/office/officeart/2005/8/layout/vList2"/>
    <dgm:cxn modelId="{6CEE8327-A958-46E8-AA33-75CDE2395446}" type="presParOf" srcId="{9ECC31F9-44CA-44B2-954B-D96E54508D37}" destId="{E2BED82F-1D6F-4D73-8839-D9186A066C3B}" srcOrd="0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A0BEFE-75AF-4AA0-A34A-C17D31A93A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466E3-4EF3-4603-A9F0-D2CBEC04F778}">
      <dgm:prSet custT="1"/>
      <dgm:spPr/>
      <dgm:t>
        <a:bodyPr/>
        <a:lstStyle/>
        <a:p>
          <a:pPr algn="ctr"/>
          <a:r>
            <a:rPr lang="ru-RU" sz="4800" b="1" dirty="0">
              <a:solidFill>
                <a:schemeClr val="tx1"/>
              </a:solidFill>
            </a:rPr>
            <a:t>Доходы</a:t>
          </a:r>
        </a:p>
      </dgm:t>
    </dgm:pt>
    <dgm:pt modelId="{E9F31BCC-52F9-4AA3-A864-E85BC4374F24}" type="parTrans" cxnId="{A40E4CE1-8211-4EC4-833A-021F0042C32C}">
      <dgm:prSet/>
      <dgm:spPr/>
      <dgm:t>
        <a:bodyPr/>
        <a:lstStyle/>
        <a:p>
          <a:endParaRPr lang="ru-RU"/>
        </a:p>
      </dgm:t>
    </dgm:pt>
    <dgm:pt modelId="{1AD88391-3CF0-48EB-A73C-B76548EFD582}" type="sibTrans" cxnId="{A40E4CE1-8211-4EC4-833A-021F0042C32C}">
      <dgm:prSet/>
      <dgm:spPr/>
      <dgm:t>
        <a:bodyPr/>
        <a:lstStyle/>
        <a:p>
          <a:endParaRPr lang="ru-RU"/>
        </a:p>
      </dgm:t>
    </dgm:pt>
    <dgm:pt modelId="{961D5473-4DAB-4C0D-A765-E9E0C756C48E}">
      <dgm:prSet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1 760</a:t>
          </a:r>
          <a:r>
            <a:rPr lang="ru-RU" sz="4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55085-4E14-45F8-8C8B-F4E2A14050A0}" type="parTrans" cxnId="{10D7662E-CCA6-4D27-BEF4-C262359177ED}">
      <dgm:prSet/>
      <dgm:spPr/>
      <dgm:t>
        <a:bodyPr/>
        <a:lstStyle/>
        <a:p>
          <a:endParaRPr lang="ru-RU"/>
        </a:p>
      </dgm:t>
    </dgm:pt>
    <dgm:pt modelId="{A769A142-AA35-427E-A310-6EBE129BF761}" type="sibTrans" cxnId="{10D7662E-CCA6-4D27-BEF4-C262359177ED}">
      <dgm:prSet/>
      <dgm:spPr/>
      <dgm:t>
        <a:bodyPr/>
        <a:lstStyle/>
        <a:p>
          <a:endParaRPr lang="ru-RU"/>
        </a:p>
      </dgm:t>
    </dgm:pt>
    <dgm:pt modelId="{8091BD4F-813E-40A1-9ED5-73D6FA98DC8D}" type="pres">
      <dgm:prSet presAssocID="{72A0BEFE-75AF-4AA0-A34A-C17D31A93A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0E1ADA-17B3-44D9-9AE3-1A661D84AED1}" type="pres">
      <dgm:prSet presAssocID="{458466E3-4EF3-4603-A9F0-D2CBEC04F778}" presName="parentText" presStyleLbl="node1" presStyleIdx="0" presStyleCnt="2" custScaleX="98148" custLinFactY="3984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23A4-978D-4867-B1BC-E5AA118A86E3}" type="pres">
      <dgm:prSet presAssocID="{1AD88391-3CF0-48EB-A73C-B76548EFD582}" presName="spacer" presStyleCnt="0"/>
      <dgm:spPr/>
    </dgm:pt>
    <dgm:pt modelId="{3553C67B-1BC9-4E94-A7A7-51F8220A982C}" type="pres">
      <dgm:prSet presAssocID="{961D5473-4DAB-4C0D-A765-E9E0C756C48E}" presName="parentText" presStyleLbl="node1" presStyleIdx="1" presStyleCnt="2" custScaleX="98148" custLinFactY="13880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B5373E-54AF-481B-A460-7C0497BEAF1D}" type="presOf" srcId="{458466E3-4EF3-4603-A9F0-D2CBEC04F778}" destId="{160E1ADA-17B3-44D9-9AE3-1A661D84AED1}" srcOrd="0" destOrd="0" presId="urn:microsoft.com/office/officeart/2005/8/layout/vList2"/>
    <dgm:cxn modelId="{10D7662E-CCA6-4D27-BEF4-C262359177ED}" srcId="{72A0BEFE-75AF-4AA0-A34A-C17D31A93A6B}" destId="{961D5473-4DAB-4C0D-A765-E9E0C756C48E}" srcOrd="1" destOrd="0" parTransId="{B8C55085-4E14-45F8-8C8B-F4E2A14050A0}" sibTransId="{A769A142-AA35-427E-A310-6EBE129BF761}"/>
    <dgm:cxn modelId="{670F0545-C689-426E-85C5-7F4956B9E7C1}" type="presOf" srcId="{961D5473-4DAB-4C0D-A765-E9E0C756C48E}" destId="{3553C67B-1BC9-4E94-A7A7-51F8220A982C}" srcOrd="0" destOrd="0" presId="urn:microsoft.com/office/officeart/2005/8/layout/vList2"/>
    <dgm:cxn modelId="{A40E4CE1-8211-4EC4-833A-021F0042C32C}" srcId="{72A0BEFE-75AF-4AA0-A34A-C17D31A93A6B}" destId="{458466E3-4EF3-4603-A9F0-D2CBEC04F778}" srcOrd="0" destOrd="0" parTransId="{E9F31BCC-52F9-4AA3-A864-E85BC4374F24}" sibTransId="{1AD88391-3CF0-48EB-A73C-B76548EFD582}"/>
    <dgm:cxn modelId="{C119A45D-ED7E-41BD-87C4-CE0C8699C2ED}" type="presOf" srcId="{72A0BEFE-75AF-4AA0-A34A-C17D31A93A6B}" destId="{8091BD4F-813E-40A1-9ED5-73D6FA98DC8D}" srcOrd="0" destOrd="0" presId="urn:microsoft.com/office/officeart/2005/8/layout/vList2"/>
    <dgm:cxn modelId="{CAED943C-1289-4162-9B97-7729E816271F}" type="presParOf" srcId="{8091BD4F-813E-40A1-9ED5-73D6FA98DC8D}" destId="{160E1ADA-17B3-44D9-9AE3-1A661D84AED1}" srcOrd="0" destOrd="0" presId="urn:microsoft.com/office/officeart/2005/8/layout/vList2"/>
    <dgm:cxn modelId="{164FF370-572B-4CFB-A660-59D288031470}" type="presParOf" srcId="{8091BD4F-813E-40A1-9ED5-73D6FA98DC8D}" destId="{241623A4-978D-4867-B1BC-E5AA118A86E3}" srcOrd="1" destOrd="0" presId="urn:microsoft.com/office/officeart/2005/8/layout/vList2"/>
    <dgm:cxn modelId="{DC781B4D-A147-4917-B712-91E9518CA8EA}" type="presParOf" srcId="{8091BD4F-813E-40A1-9ED5-73D6FA98DC8D}" destId="{3553C67B-1BC9-4E94-A7A7-51F8220A982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FF646C-9EAD-4F9B-B9E7-C1F7F4D44E7B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Проведено более 180 физкультурно-оздоровительных мероприятий и спортивных соревнований, в которых приняли участие свыше 17 тысяч человек. 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52FCD07-EB62-4486-8E9C-93F7ED57426E}" type="parTrans" cxnId="{02EF5DC6-8111-4516-BEC8-9A13CFF93606}">
      <dgm:prSet/>
      <dgm:spPr/>
      <dgm:t>
        <a:bodyPr/>
        <a:lstStyle/>
        <a:p>
          <a:endParaRPr lang="ru-RU"/>
        </a:p>
      </dgm:t>
    </dgm:pt>
    <dgm:pt modelId="{467B15CD-1F80-4994-BAD0-954DD6424AEC}" type="sibTrans" cxnId="{02EF5DC6-8111-4516-BEC8-9A13CFF93606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878401-03AE-4FAD-A795-5E9C101AE053}" type="pres">
      <dgm:prSet presAssocID="{3EFF646C-9EAD-4F9B-B9E7-C1F7F4D44E7B}" presName="parentText" presStyleLbl="node1" presStyleIdx="0" presStyleCnt="1" custScaleY="582074" custLinFactNeighborX="20000" custLinFactNeighborY="-659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EF5DC6-8111-4516-BEC8-9A13CFF93606}" srcId="{F9093569-BC3F-465E-A5E2-0F33C0454781}" destId="{3EFF646C-9EAD-4F9B-B9E7-C1F7F4D44E7B}" srcOrd="0" destOrd="0" parTransId="{552FCD07-EB62-4486-8E9C-93F7ED57426E}" sibTransId="{467B15CD-1F80-4994-BAD0-954DD6424AEC}"/>
    <dgm:cxn modelId="{EE5C9340-4BB4-43D9-90F7-BFA3104A7C74}" type="presOf" srcId="{F9093569-BC3F-465E-A5E2-0F33C0454781}" destId="{9ECC31F9-44CA-44B2-954B-D96E54508D37}" srcOrd="0" destOrd="0" presId="urn:microsoft.com/office/officeart/2005/8/layout/vList2"/>
    <dgm:cxn modelId="{877485B9-A323-40BA-BEAF-DD6F25E64113}" type="presOf" srcId="{3EFF646C-9EAD-4F9B-B9E7-C1F7F4D44E7B}" destId="{6A878401-03AE-4FAD-A795-5E9C101AE053}" srcOrd="0" destOrd="0" presId="urn:microsoft.com/office/officeart/2005/8/layout/vList2"/>
    <dgm:cxn modelId="{E49F81A1-0571-47A2-AB97-21F68AC4BD0F}" type="presParOf" srcId="{9ECC31F9-44CA-44B2-954B-D96E54508D37}" destId="{6A878401-03AE-4FAD-A795-5E9C101AE053}" srcOrd="0" destOrd="0" presId="urn:microsoft.com/office/officeart/2005/8/layout/vList2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C4B52290-1C0A-4878-98D5-B0017AD16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389AC5-47F9-451B-9CF2-56EE22974A22}">
      <dgm:prSet/>
      <dgm:spPr/>
      <dgm:t>
        <a:bodyPr/>
        <a:lstStyle/>
        <a:p>
          <a:pPr algn="ctr"/>
          <a:r>
            <a:rPr lang="ru-RU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2019 году переселено 219 человек (100 семей)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E97B31-A6AC-4719-ACAE-69B9CC4D52F1}" type="parTrans" cxnId="{AE3E046F-8718-4AF4-A306-DBF0CFCBCD36}">
      <dgm:prSet/>
      <dgm:spPr/>
      <dgm:t>
        <a:bodyPr/>
        <a:lstStyle/>
        <a:p>
          <a:endParaRPr lang="ru-RU"/>
        </a:p>
      </dgm:t>
    </dgm:pt>
    <dgm:pt modelId="{70BDA7F8-EB85-4497-A50C-E4A3FF5AA39E}" type="sibTrans" cxnId="{AE3E046F-8718-4AF4-A306-DBF0CFCBCD36}">
      <dgm:prSet/>
      <dgm:spPr/>
      <dgm:t>
        <a:bodyPr/>
        <a:lstStyle/>
        <a:p>
          <a:endParaRPr lang="ru-RU"/>
        </a:p>
      </dgm:t>
    </dgm:pt>
    <dgm:pt modelId="{8B8BE480-C7EF-408C-A9F7-BB5B2B6F6131}" type="pres">
      <dgm:prSet presAssocID="{C4B52290-1C0A-4878-98D5-B0017AD16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CC8343-22A1-4530-8771-B72B924C134C}" type="pres">
      <dgm:prSet presAssocID="{A4389AC5-47F9-451B-9CF2-56EE22974A2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16DD09-405C-43B7-975C-7DED251350EF}" type="presOf" srcId="{A4389AC5-47F9-451B-9CF2-56EE22974A22}" destId="{5CCC8343-22A1-4530-8771-B72B924C134C}" srcOrd="0" destOrd="0" presId="urn:microsoft.com/office/officeart/2005/8/layout/vList2"/>
    <dgm:cxn modelId="{AE3E046F-8718-4AF4-A306-DBF0CFCBCD36}" srcId="{C4B52290-1C0A-4878-98D5-B0017AD16EAF}" destId="{A4389AC5-47F9-451B-9CF2-56EE22974A22}" srcOrd="0" destOrd="0" parTransId="{4CE97B31-A6AC-4719-ACAE-69B9CC4D52F1}" sibTransId="{70BDA7F8-EB85-4497-A50C-E4A3FF5AA39E}"/>
    <dgm:cxn modelId="{18CAF6CC-900F-46A5-B1A4-7BF7B10BF7CE}" type="presOf" srcId="{C4B52290-1C0A-4878-98D5-B0017AD16EAF}" destId="{8B8BE480-C7EF-408C-A9F7-BB5B2B6F6131}" srcOrd="0" destOrd="0" presId="urn:microsoft.com/office/officeart/2005/8/layout/vList2"/>
    <dgm:cxn modelId="{86E9616E-FCDE-4B69-9FAD-74C5DF32A760}" type="presParOf" srcId="{8B8BE480-C7EF-408C-A9F7-BB5B2B6F6131}" destId="{5CCC8343-22A1-4530-8771-B72B924C134C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B2667C2-8AA9-4120-8A4E-DF8D92CFAC1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F322B4-A47A-46FB-97F5-0606DA6BF286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 2019 год уровень газификации населения города составляет 80,17%.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612D60-8B1A-4EE7-BFD1-91DA643AFE2F}" type="parTrans" cxnId="{F5738D95-BCA0-4A5E-BC47-200CB56A5BFB}">
      <dgm:prSet/>
      <dgm:spPr/>
      <dgm:t>
        <a:bodyPr/>
        <a:lstStyle/>
        <a:p>
          <a:endParaRPr lang="ru-RU"/>
        </a:p>
      </dgm:t>
    </dgm:pt>
    <dgm:pt modelId="{6675AFFF-214E-44EF-9E1F-E4EA4CDF8BBF}" type="sibTrans" cxnId="{F5738D95-BCA0-4A5E-BC47-200CB56A5BFB}">
      <dgm:prSet/>
      <dgm:spPr/>
      <dgm:t>
        <a:bodyPr/>
        <a:lstStyle/>
        <a:p>
          <a:endParaRPr lang="ru-RU"/>
        </a:p>
      </dgm:t>
    </dgm:pt>
    <dgm:pt modelId="{A29BDD89-F301-4B81-9D77-01B23C6B81E3}" type="pres">
      <dgm:prSet presAssocID="{2B2667C2-8AA9-4120-8A4E-DF8D92CFAC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48DF47-F5E9-486D-8690-915B4298613A}" type="pres">
      <dgm:prSet presAssocID="{B7F322B4-A47A-46FB-97F5-0606DA6BF286}" presName="parentText" presStyleLbl="node1" presStyleIdx="0" presStyleCnt="1" custLinFactNeighborX="272" custLinFactNeighborY="220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F98ABD-6761-493A-9300-CD0E2B370F5E}" type="presOf" srcId="{B7F322B4-A47A-46FB-97F5-0606DA6BF286}" destId="{9848DF47-F5E9-486D-8690-915B4298613A}" srcOrd="0" destOrd="0" presId="urn:microsoft.com/office/officeart/2005/8/layout/vList2"/>
    <dgm:cxn modelId="{22A1EE1E-40B7-4CB9-817F-D9146A4EE625}" type="presOf" srcId="{2B2667C2-8AA9-4120-8A4E-DF8D92CFAC18}" destId="{A29BDD89-F301-4B81-9D77-01B23C6B81E3}" srcOrd="0" destOrd="0" presId="urn:microsoft.com/office/officeart/2005/8/layout/vList2"/>
    <dgm:cxn modelId="{F5738D95-BCA0-4A5E-BC47-200CB56A5BFB}" srcId="{2B2667C2-8AA9-4120-8A4E-DF8D92CFAC18}" destId="{B7F322B4-A47A-46FB-97F5-0606DA6BF286}" srcOrd="0" destOrd="0" parTransId="{67612D60-8B1A-4EE7-BFD1-91DA643AFE2F}" sibTransId="{6675AFFF-214E-44EF-9E1F-E4EA4CDF8BBF}"/>
    <dgm:cxn modelId="{7A346199-3AB5-42CF-9CF2-371ECDEA0B21}" type="presParOf" srcId="{A29BDD89-F301-4B81-9D77-01B23C6B81E3}" destId="{9848DF47-F5E9-486D-8690-915B4298613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4BB3FE19-15D1-40C1-BFA8-74983965A80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AC4E89-5741-4E5F-851E-AD0FB4E30857}">
      <dgm:prSet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Выполнены строительно-монтажные работы по объектам: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«Газопровод среднего и низкого давления, газораспределительные подстанции для газификации жилых домов в границах ул. Луначарского, Чехова, Фрунзе, Шестой проезд, проезд Чехова»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«Газопровод среднего и низкого давления для газификации жилых домов в границах ул. Пограничная»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что позволит газифицировать 138 домовладений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D98058F-1D6C-4439-B823-6E39CA21AD4C}" type="parTrans" cxnId="{63CAF5D2-3A50-4921-9E4F-2A9E2EC8B7DC}">
      <dgm:prSet/>
      <dgm:spPr/>
      <dgm:t>
        <a:bodyPr/>
        <a:lstStyle/>
        <a:p>
          <a:endParaRPr lang="ru-RU"/>
        </a:p>
      </dgm:t>
    </dgm:pt>
    <dgm:pt modelId="{38569C32-6A59-431C-967E-443AD501798D}" type="sibTrans" cxnId="{63CAF5D2-3A50-4921-9E4F-2A9E2EC8B7DC}">
      <dgm:prSet/>
      <dgm:spPr/>
      <dgm:t>
        <a:bodyPr/>
        <a:lstStyle/>
        <a:p>
          <a:endParaRPr lang="ru-RU"/>
        </a:p>
      </dgm:t>
    </dgm:pt>
    <dgm:pt modelId="{2E66B0B1-62C3-4454-80C7-E29781E38ECF}" type="pres">
      <dgm:prSet presAssocID="{4BB3FE19-15D1-40C1-BFA8-74983965A8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2DC5E1-247F-4A33-A62B-25A17CCE4510}" type="pres">
      <dgm:prSet presAssocID="{94AC4E89-5741-4E5F-851E-AD0FB4E30857}" presName="parentText" presStyleLbl="node1" presStyleIdx="0" presStyleCnt="1" custAng="0" custScaleY="749562" custLinFactNeighborX="-673" custLinFactNeighborY="-410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DD57F0-FF84-4F77-95BC-9469FAFE88BC}" type="presOf" srcId="{4BB3FE19-15D1-40C1-BFA8-74983965A809}" destId="{2E66B0B1-62C3-4454-80C7-E29781E38ECF}" srcOrd="0" destOrd="0" presId="urn:microsoft.com/office/officeart/2005/8/layout/vList2"/>
    <dgm:cxn modelId="{8B597BA1-89EF-4D63-9507-C3E2CE8B39BC}" type="presOf" srcId="{94AC4E89-5741-4E5F-851E-AD0FB4E30857}" destId="{5C2DC5E1-247F-4A33-A62B-25A17CCE4510}" srcOrd="0" destOrd="0" presId="urn:microsoft.com/office/officeart/2005/8/layout/vList2"/>
    <dgm:cxn modelId="{63CAF5D2-3A50-4921-9E4F-2A9E2EC8B7DC}" srcId="{4BB3FE19-15D1-40C1-BFA8-74983965A809}" destId="{94AC4E89-5741-4E5F-851E-AD0FB4E30857}" srcOrd="0" destOrd="0" parTransId="{9D98058F-1D6C-4439-B823-6E39CA21AD4C}" sibTransId="{38569C32-6A59-431C-967E-443AD501798D}"/>
    <dgm:cxn modelId="{C0BA8B59-112F-4FAC-8DE5-0816AC5FB879}" type="presParOf" srcId="{2E66B0B1-62C3-4454-80C7-E29781E38ECF}" destId="{5C2DC5E1-247F-4A33-A62B-25A17CCE451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4BB3FE19-15D1-40C1-BFA8-74983965A80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AC4E89-5741-4E5F-851E-AD0FB4E30857}">
      <dgm:prSet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Выполнены строительно-монтажные работы по объектам: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«Газопровод среднего и низкого давления, газораспределительные подстанции для газификации жилых домов в границах ул. Луначарского, Чехова, Фрунзе, Шестой проезд, проезд Чехова»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«Газопровод среднего и низкого давления для газификации жилых домов в границах ул. Пограничная»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что позволит газифицировать 138 домовладений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D98058F-1D6C-4439-B823-6E39CA21AD4C}" type="parTrans" cxnId="{63CAF5D2-3A50-4921-9E4F-2A9E2EC8B7DC}">
      <dgm:prSet/>
      <dgm:spPr/>
      <dgm:t>
        <a:bodyPr/>
        <a:lstStyle/>
        <a:p>
          <a:endParaRPr lang="ru-RU"/>
        </a:p>
      </dgm:t>
    </dgm:pt>
    <dgm:pt modelId="{38569C32-6A59-431C-967E-443AD501798D}" type="sibTrans" cxnId="{63CAF5D2-3A50-4921-9E4F-2A9E2EC8B7DC}">
      <dgm:prSet/>
      <dgm:spPr/>
      <dgm:t>
        <a:bodyPr/>
        <a:lstStyle/>
        <a:p>
          <a:endParaRPr lang="ru-RU"/>
        </a:p>
      </dgm:t>
    </dgm:pt>
    <dgm:pt modelId="{2E66B0B1-62C3-4454-80C7-E29781E38ECF}" type="pres">
      <dgm:prSet presAssocID="{4BB3FE19-15D1-40C1-BFA8-74983965A8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2DC5E1-247F-4A33-A62B-25A17CCE4510}" type="pres">
      <dgm:prSet presAssocID="{94AC4E89-5741-4E5F-851E-AD0FB4E30857}" presName="parentText" presStyleLbl="node1" presStyleIdx="0" presStyleCnt="1" custAng="0" custScaleY="749562" custLinFactNeighborX="-673" custLinFactNeighborY="-410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DFD929-3B57-4C20-9F21-0D8AECDBC9EB}" type="presOf" srcId="{4BB3FE19-15D1-40C1-BFA8-74983965A809}" destId="{2E66B0B1-62C3-4454-80C7-E29781E38ECF}" srcOrd="0" destOrd="0" presId="urn:microsoft.com/office/officeart/2005/8/layout/vList2"/>
    <dgm:cxn modelId="{14B10152-7103-4AFB-9BAA-9800B1E428A9}" type="presOf" srcId="{94AC4E89-5741-4E5F-851E-AD0FB4E30857}" destId="{5C2DC5E1-247F-4A33-A62B-25A17CCE4510}" srcOrd="0" destOrd="0" presId="urn:microsoft.com/office/officeart/2005/8/layout/vList2"/>
    <dgm:cxn modelId="{63CAF5D2-3A50-4921-9E4F-2A9E2EC8B7DC}" srcId="{4BB3FE19-15D1-40C1-BFA8-74983965A809}" destId="{94AC4E89-5741-4E5F-851E-AD0FB4E30857}" srcOrd="0" destOrd="0" parTransId="{9D98058F-1D6C-4439-B823-6E39CA21AD4C}" sibTransId="{38569C32-6A59-431C-967E-443AD501798D}"/>
    <dgm:cxn modelId="{F33DD374-21E6-4E17-8B24-F88C2EFF662B}" type="presParOf" srcId="{2E66B0B1-62C3-4454-80C7-E29781E38ECF}" destId="{5C2DC5E1-247F-4A33-A62B-25A17CCE4510}" srcOrd="0" destOrd="0" presId="urn:microsoft.com/office/officeart/2005/8/layout/vList2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B8041EA8-B0C2-4C2A-9926-36AAA848A56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7CCBBEC-50E7-4763-A647-AB55371A5396}">
      <dgm:prSet/>
      <dgm:spPr/>
      <dgm:t>
        <a:bodyPr/>
        <a:lstStyle/>
        <a:p>
          <a:pPr algn="ctr"/>
          <a:r>
            <a:rPr lang="ru-RU" b="1" dirty="0">
              <a:solidFill>
                <a:schemeClr val="tx1"/>
              </a:solidFill>
            </a:rPr>
            <a:t>Безопасность дорожного движения </a:t>
          </a:r>
          <a:endParaRPr lang="ru-RU" dirty="0">
            <a:solidFill>
              <a:schemeClr val="tx1"/>
            </a:solidFill>
          </a:endParaRPr>
        </a:p>
      </dgm:t>
    </dgm:pt>
    <dgm:pt modelId="{629E3417-2727-4033-BBDC-A91670C72B89}" type="parTrans" cxnId="{BCF9CECD-7F4D-4CD9-BF0B-287AA2897099}">
      <dgm:prSet/>
      <dgm:spPr/>
      <dgm:t>
        <a:bodyPr/>
        <a:lstStyle/>
        <a:p>
          <a:endParaRPr lang="ru-RU"/>
        </a:p>
      </dgm:t>
    </dgm:pt>
    <dgm:pt modelId="{2A5DE5BA-0A37-4048-888F-8F1EE843841E}" type="sibTrans" cxnId="{BCF9CECD-7F4D-4CD9-BF0B-287AA2897099}">
      <dgm:prSet/>
      <dgm:spPr/>
      <dgm:t>
        <a:bodyPr/>
        <a:lstStyle/>
        <a:p>
          <a:endParaRPr lang="ru-RU"/>
        </a:p>
      </dgm:t>
    </dgm:pt>
    <dgm:pt modelId="{D7C50B2F-A47B-421D-AB23-F463A1EBDAA0}" type="pres">
      <dgm:prSet presAssocID="{B8041EA8-B0C2-4C2A-9926-36AAA848A5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BB9F6A-4C6F-46EB-BEE4-85BC1C0D7C4B}" type="pres">
      <dgm:prSet presAssocID="{57CCBBEC-50E7-4763-A647-AB55371A539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F9CECD-7F4D-4CD9-BF0B-287AA2897099}" srcId="{B8041EA8-B0C2-4C2A-9926-36AAA848A566}" destId="{57CCBBEC-50E7-4763-A647-AB55371A5396}" srcOrd="0" destOrd="0" parTransId="{629E3417-2727-4033-BBDC-A91670C72B89}" sibTransId="{2A5DE5BA-0A37-4048-888F-8F1EE843841E}"/>
    <dgm:cxn modelId="{A0C36218-F6D3-4D5E-93E0-95A179139B4D}" type="presOf" srcId="{B8041EA8-B0C2-4C2A-9926-36AAA848A566}" destId="{D7C50B2F-A47B-421D-AB23-F463A1EBDAA0}" srcOrd="0" destOrd="0" presId="urn:microsoft.com/office/officeart/2005/8/layout/vList2"/>
    <dgm:cxn modelId="{DB81FFC1-F4EB-4777-BA0D-4AAFC45B2E07}" type="presOf" srcId="{57CCBBEC-50E7-4763-A647-AB55371A5396}" destId="{8ABB9F6A-4C6F-46EB-BEE4-85BC1C0D7C4B}" srcOrd="0" destOrd="0" presId="urn:microsoft.com/office/officeart/2005/8/layout/vList2"/>
    <dgm:cxn modelId="{2DACEEB7-AAAF-47ED-B82D-733254FBD68F}" type="presParOf" srcId="{D7C50B2F-A47B-421D-AB23-F463A1EBDAA0}" destId="{8ABB9F6A-4C6F-46EB-BEE4-85BC1C0D7C4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4FE0BE0-DFB5-4AD6-AEE6-80C994C357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CA38C9-9CEF-40B9-9D62-166D59B662BE}">
      <dgm:prSet custT="1"/>
      <dgm:spPr/>
      <dgm:t>
        <a:bodyPr/>
        <a:lstStyle/>
        <a:p>
          <a:pPr algn="l"/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ремонт автомобильных дорог центральных городских  улиц: </a:t>
          </a:r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пр-т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Ленина, Мира, ул.  М. Горького и Тимирязева, на сумму 53,5 млн. рублей, общей площадью  47,58 тыс.кв.м.</a:t>
          </a:r>
        </a:p>
        <a:p>
          <a:pPr algn="l"/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796A123-04F8-4118-9110-5436400AD9C7}" type="parTrans" cxnId="{AA5EA304-C69F-4295-854C-AD383D87C0EB}">
      <dgm:prSet/>
      <dgm:spPr/>
      <dgm:t>
        <a:bodyPr/>
        <a:lstStyle/>
        <a:p>
          <a:endParaRPr lang="ru-RU"/>
        </a:p>
      </dgm:t>
    </dgm:pt>
    <dgm:pt modelId="{A83E477F-0676-4E6D-8401-D1D0429F147F}" type="sibTrans" cxnId="{AA5EA304-C69F-4295-854C-AD383D87C0EB}">
      <dgm:prSet/>
      <dgm:spPr/>
      <dgm:t>
        <a:bodyPr/>
        <a:lstStyle/>
        <a:p>
          <a:endParaRPr lang="ru-RU"/>
        </a:p>
      </dgm:t>
    </dgm:pt>
    <dgm:pt modelId="{9A746A67-79EE-43EF-AD42-FF62C2860343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ремонт тротуаров на сумму 1,7 млн. рублей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FF8095-B15B-4A13-BF91-9F0CF1815629}" type="parTrans" cxnId="{C61CBB90-E948-4678-93B0-8F103EBFBC3C}">
      <dgm:prSet/>
      <dgm:spPr/>
      <dgm:t>
        <a:bodyPr/>
        <a:lstStyle/>
        <a:p>
          <a:endParaRPr lang="ru-RU"/>
        </a:p>
      </dgm:t>
    </dgm:pt>
    <dgm:pt modelId="{89CD9A1B-0FFD-47B3-B115-84B33110C22C}" type="sibTrans" cxnId="{C61CBB90-E948-4678-93B0-8F103EBFBC3C}">
      <dgm:prSet/>
      <dgm:spPr/>
      <dgm:t>
        <a:bodyPr/>
        <a:lstStyle/>
        <a:p>
          <a:endParaRPr lang="ru-RU"/>
        </a:p>
      </dgm:t>
    </dgm:pt>
    <dgm:pt modelId="{B5B6FC3D-297A-4EE9-95D6-656A661E89A2}">
      <dgm:prSet/>
      <dgm:spPr/>
      <dgm:t>
        <a:bodyPr/>
        <a:lstStyle/>
        <a:p>
          <a:pPr algn="l"/>
          <a:r>
            <a:rPr lang="ru-RU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грейдерование</a:t>
          </a: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частичной отсыпкой 15 дорог на сумму 1,7 млн. рублей 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D052AB-0AF1-4A4A-A697-2ECAB5B9679B}" type="parTrans" cxnId="{95933239-48F9-4658-93FB-1DB88F2BC7BE}">
      <dgm:prSet/>
      <dgm:spPr/>
      <dgm:t>
        <a:bodyPr/>
        <a:lstStyle/>
        <a:p>
          <a:endParaRPr lang="ru-RU"/>
        </a:p>
      </dgm:t>
    </dgm:pt>
    <dgm:pt modelId="{D8593398-7377-45FC-AAAF-1DAB3DE6642F}" type="sibTrans" cxnId="{95933239-48F9-4658-93FB-1DB88F2BC7BE}">
      <dgm:prSet/>
      <dgm:spPr/>
      <dgm:t>
        <a:bodyPr/>
        <a:lstStyle/>
        <a:p>
          <a:endParaRPr lang="ru-RU"/>
        </a:p>
      </dgm:t>
    </dgm:pt>
    <dgm:pt modelId="{7B6B9AB3-AB68-4FE0-8C24-1B4A81C8D6E0}" type="pres">
      <dgm:prSet presAssocID="{24FE0BE0-DFB5-4AD6-AEE6-80C994C357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C09B7B-296E-4963-9AA0-739AF2F4D2A1}" type="pres">
      <dgm:prSet presAssocID="{9ECA38C9-9CEF-40B9-9D62-166D59B662BE}" presName="parentText" presStyleLbl="node1" presStyleIdx="0" presStyleCnt="3" custScaleY="73901" custLinFactY="-3829" custLinFactNeighborX="249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F6126-F0FD-4AA7-9D47-114BB98C22D3}" type="pres">
      <dgm:prSet presAssocID="{A83E477F-0676-4E6D-8401-D1D0429F147F}" presName="spacer" presStyleCnt="0"/>
      <dgm:spPr/>
    </dgm:pt>
    <dgm:pt modelId="{2F6B2D7F-19D8-4183-BB21-84E275AB1C4D}" type="pres">
      <dgm:prSet presAssocID="{9A746A67-79EE-43EF-AD42-FF62C2860343}" presName="parentText" presStyleLbl="node1" presStyleIdx="1" presStyleCnt="3" custScaleY="467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3A3816-190D-4C4C-8F46-70EC02B12335}" type="pres">
      <dgm:prSet presAssocID="{89CD9A1B-0FFD-47B3-B115-84B33110C22C}" presName="spacer" presStyleCnt="0"/>
      <dgm:spPr/>
    </dgm:pt>
    <dgm:pt modelId="{A3CB8DC3-FC24-4E13-9849-3261381CDD97}" type="pres">
      <dgm:prSet presAssocID="{B5B6FC3D-297A-4EE9-95D6-656A661E89A2}" presName="parentText" presStyleLbl="node1" presStyleIdx="2" presStyleCnt="3" custScaleY="39174" custLinFactY="3537" custLinFactNeighborX="249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B851A8-2E77-4F2A-BB55-F4B7BBA859A0}" type="presOf" srcId="{B5B6FC3D-297A-4EE9-95D6-656A661E89A2}" destId="{A3CB8DC3-FC24-4E13-9849-3261381CDD97}" srcOrd="0" destOrd="0" presId="urn:microsoft.com/office/officeart/2005/8/layout/vList2"/>
    <dgm:cxn modelId="{C61CBB90-E948-4678-93B0-8F103EBFBC3C}" srcId="{24FE0BE0-DFB5-4AD6-AEE6-80C994C35708}" destId="{9A746A67-79EE-43EF-AD42-FF62C2860343}" srcOrd="1" destOrd="0" parTransId="{61FF8095-B15B-4A13-BF91-9F0CF1815629}" sibTransId="{89CD9A1B-0FFD-47B3-B115-84B33110C22C}"/>
    <dgm:cxn modelId="{402FA250-4366-4FF1-ACD0-0D6E6796403A}" type="presOf" srcId="{9A746A67-79EE-43EF-AD42-FF62C2860343}" destId="{2F6B2D7F-19D8-4183-BB21-84E275AB1C4D}" srcOrd="0" destOrd="0" presId="urn:microsoft.com/office/officeart/2005/8/layout/vList2"/>
    <dgm:cxn modelId="{95933239-48F9-4658-93FB-1DB88F2BC7BE}" srcId="{24FE0BE0-DFB5-4AD6-AEE6-80C994C35708}" destId="{B5B6FC3D-297A-4EE9-95D6-656A661E89A2}" srcOrd="2" destOrd="0" parTransId="{1ED052AB-0AF1-4A4A-A697-2ECAB5B9679B}" sibTransId="{D8593398-7377-45FC-AAAF-1DAB3DE6642F}"/>
    <dgm:cxn modelId="{7C131094-1570-400C-8C8C-870CF31F3014}" type="presOf" srcId="{9ECA38C9-9CEF-40B9-9D62-166D59B662BE}" destId="{D1C09B7B-296E-4963-9AA0-739AF2F4D2A1}" srcOrd="0" destOrd="0" presId="urn:microsoft.com/office/officeart/2005/8/layout/vList2"/>
    <dgm:cxn modelId="{AA5EA304-C69F-4295-854C-AD383D87C0EB}" srcId="{24FE0BE0-DFB5-4AD6-AEE6-80C994C35708}" destId="{9ECA38C9-9CEF-40B9-9D62-166D59B662BE}" srcOrd="0" destOrd="0" parTransId="{E796A123-04F8-4118-9110-5436400AD9C7}" sibTransId="{A83E477F-0676-4E6D-8401-D1D0429F147F}"/>
    <dgm:cxn modelId="{77797EEF-F030-428A-8C10-E52DFA378F53}" type="presOf" srcId="{24FE0BE0-DFB5-4AD6-AEE6-80C994C35708}" destId="{7B6B9AB3-AB68-4FE0-8C24-1B4A81C8D6E0}" srcOrd="0" destOrd="0" presId="urn:microsoft.com/office/officeart/2005/8/layout/vList2"/>
    <dgm:cxn modelId="{E9CC907A-74AF-4428-A24D-338F899E507E}" type="presParOf" srcId="{7B6B9AB3-AB68-4FE0-8C24-1B4A81C8D6E0}" destId="{D1C09B7B-296E-4963-9AA0-739AF2F4D2A1}" srcOrd="0" destOrd="0" presId="urn:microsoft.com/office/officeart/2005/8/layout/vList2"/>
    <dgm:cxn modelId="{CD62BD32-34D7-4983-80F2-512CB9A271E5}" type="presParOf" srcId="{7B6B9AB3-AB68-4FE0-8C24-1B4A81C8D6E0}" destId="{C2AF6126-F0FD-4AA7-9D47-114BB98C22D3}" srcOrd="1" destOrd="0" presId="urn:microsoft.com/office/officeart/2005/8/layout/vList2"/>
    <dgm:cxn modelId="{2BFA268B-2221-43D9-BAAA-45FCAAC2B001}" type="presParOf" srcId="{7B6B9AB3-AB68-4FE0-8C24-1B4A81C8D6E0}" destId="{2F6B2D7F-19D8-4183-BB21-84E275AB1C4D}" srcOrd="2" destOrd="0" presId="urn:microsoft.com/office/officeart/2005/8/layout/vList2"/>
    <dgm:cxn modelId="{890BB915-6434-4AD6-A1AD-D1355FC33596}" type="presParOf" srcId="{7B6B9AB3-AB68-4FE0-8C24-1B4A81C8D6E0}" destId="{A13A3816-190D-4C4C-8F46-70EC02B12335}" srcOrd="3" destOrd="0" presId="urn:microsoft.com/office/officeart/2005/8/layout/vList2"/>
    <dgm:cxn modelId="{32D13703-3BAE-4B79-8738-B80449F0218C}" type="presParOf" srcId="{7B6B9AB3-AB68-4FE0-8C24-1B4A81C8D6E0}" destId="{A3CB8DC3-FC24-4E13-9849-3261381CDD9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04143CB9-5640-4511-8C11-02A61765251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95B0F8-F127-4002-A591-34450FC35263}">
      <dgm:prSet custT="1"/>
      <dgm:spPr/>
      <dgm:t>
        <a:bodyPr/>
        <a:lstStyle/>
        <a:p>
          <a:pPr algn="ctr"/>
          <a:r>
            <a:rPr lang="ru-RU" sz="3400" b="1" dirty="0">
              <a:solidFill>
                <a:schemeClr val="tx1"/>
              </a:solidFill>
            </a:rPr>
            <a:t>Организованы и проведены </a:t>
          </a:r>
          <a:r>
            <a:rPr lang="ru-RU" sz="3400" b="1" dirty="0" smtClean="0">
              <a:solidFill>
                <a:schemeClr val="tx1"/>
              </a:solidFill>
            </a:rPr>
            <a:t>27 субботников. </a:t>
          </a:r>
          <a:endParaRPr lang="ru-RU" sz="3400" b="1" dirty="0">
            <a:solidFill>
              <a:schemeClr val="tx1"/>
            </a:solidFill>
          </a:endParaRPr>
        </a:p>
        <a:p>
          <a:pPr algn="ctr"/>
          <a:r>
            <a:rPr lang="ru-RU" sz="3200" b="1" dirty="0">
              <a:solidFill>
                <a:schemeClr val="tx1"/>
              </a:solidFill>
            </a:rPr>
            <a:t>Ликвидировано </a:t>
          </a:r>
          <a:r>
            <a:rPr lang="ru-RU" sz="3200" b="1" dirty="0" smtClean="0">
              <a:solidFill>
                <a:schemeClr val="tx1"/>
              </a:solidFill>
            </a:rPr>
            <a:t>8 свалок, объемом 142 кубических метров</a:t>
          </a:r>
          <a:endParaRPr lang="ru-RU" sz="3200" b="1" dirty="0">
            <a:solidFill>
              <a:schemeClr val="tx1"/>
            </a:solidFill>
          </a:endParaRPr>
        </a:p>
      </dgm:t>
    </dgm:pt>
    <dgm:pt modelId="{9617D099-11DD-4D3F-A5B4-AA4C123CABF6}" type="parTrans" cxnId="{E06796A9-DDCF-4E68-AAAC-E38A53F754AE}">
      <dgm:prSet/>
      <dgm:spPr/>
      <dgm:t>
        <a:bodyPr/>
        <a:lstStyle/>
        <a:p>
          <a:pPr algn="ctr"/>
          <a:endParaRPr lang="ru-RU"/>
        </a:p>
      </dgm:t>
    </dgm:pt>
    <dgm:pt modelId="{25629308-3965-4243-BA98-FEFF7BAE1F40}" type="sibTrans" cxnId="{E06796A9-DDCF-4E68-AAAC-E38A53F754AE}">
      <dgm:prSet/>
      <dgm:spPr/>
      <dgm:t>
        <a:bodyPr/>
        <a:lstStyle/>
        <a:p>
          <a:pPr algn="ctr"/>
          <a:endParaRPr lang="ru-RU"/>
        </a:p>
      </dgm:t>
    </dgm:pt>
    <dgm:pt modelId="{6A0FBDCF-5036-4726-B190-701DD7320ECC}" type="pres">
      <dgm:prSet presAssocID="{04143CB9-5640-4511-8C11-02A6176525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47DDC5-34CF-407D-9506-CF185FD70AA7}" type="pres">
      <dgm:prSet presAssocID="{BE95B0F8-F127-4002-A591-34450FC35263}" presName="parentText" presStyleLbl="node1" presStyleIdx="0" presStyleCnt="1" custScaleY="531550" custLinFactNeighborX="-1149" custLinFactNeighborY="-2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6796A9-DDCF-4E68-AAAC-E38A53F754AE}" srcId="{04143CB9-5640-4511-8C11-02A617652515}" destId="{BE95B0F8-F127-4002-A591-34450FC35263}" srcOrd="0" destOrd="0" parTransId="{9617D099-11DD-4D3F-A5B4-AA4C123CABF6}" sibTransId="{25629308-3965-4243-BA98-FEFF7BAE1F40}"/>
    <dgm:cxn modelId="{DDABA242-5C9F-4B2A-A2CB-E89E57B5FDAE}" type="presOf" srcId="{04143CB9-5640-4511-8C11-02A617652515}" destId="{6A0FBDCF-5036-4726-B190-701DD7320ECC}" srcOrd="0" destOrd="0" presId="urn:microsoft.com/office/officeart/2005/8/layout/vList2"/>
    <dgm:cxn modelId="{A4425601-51B2-47DE-9B6D-3F75F8220364}" type="presOf" srcId="{BE95B0F8-F127-4002-A591-34450FC35263}" destId="{E047DDC5-34CF-407D-9506-CF185FD70AA7}" srcOrd="0" destOrd="0" presId="urn:microsoft.com/office/officeart/2005/8/layout/vList2"/>
    <dgm:cxn modelId="{688F05F0-F992-4225-90E0-679DD422EBBB}" type="presParOf" srcId="{6A0FBDCF-5036-4726-B190-701DD7320ECC}" destId="{E047DDC5-34CF-407D-9506-CF185FD70AA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FB304293-F7BE-4F09-BA2B-432C181425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36E5E9A-4C84-4293-8F88-1FA7DC89140A}">
      <dgm:prSet/>
      <dgm:spPr/>
      <dgm:t>
        <a:bodyPr/>
        <a:lstStyle/>
        <a:p>
          <a:pPr algn="ctr"/>
          <a:r>
            <a:rPr lang="ru-RU" b="1" dirty="0">
              <a:solidFill>
                <a:schemeClr val="tx1"/>
              </a:solidFill>
            </a:rPr>
            <a:t>Нам есть к чему стремиться, нам есть над чем работать</a:t>
          </a:r>
          <a:endParaRPr lang="ru-RU" dirty="0">
            <a:solidFill>
              <a:schemeClr val="tx1"/>
            </a:solidFill>
          </a:endParaRPr>
        </a:p>
      </dgm:t>
    </dgm:pt>
    <dgm:pt modelId="{ECC7E26A-62B8-425B-972B-D1D645638ED6}" type="parTrans" cxnId="{6066665B-AD9B-4516-851D-BBD8AF60AF93}">
      <dgm:prSet/>
      <dgm:spPr/>
      <dgm:t>
        <a:bodyPr/>
        <a:lstStyle/>
        <a:p>
          <a:endParaRPr lang="ru-RU"/>
        </a:p>
      </dgm:t>
    </dgm:pt>
    <dgm:pt modelId="{B87EA6C3-F39C-4D82-9876-257005921F5E}" type="sibTrans" cxnId="{6066665B-AD9B-4516-851D-BBD8AF60AF93}">
      <dgm:prSet/>
      <dgm:spPr/>
      <dgm:t>
        <a:bodyPr/>
        <a:lstStyle/>
        <a:p>
          <a:endParaRPr lang="ru-RU"/>
        </a:p>
      </dgm:t>
    </dgm:pt>
    <dgm:pt modelId="{51F03E0B-1156-4E6B-9BA5-2958238A9E66}" type="pres">
      <dgm:prSet presAssocID="{FB304293-F7BE-4F09-BA2B-432C181425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F38043-C4DF-4046-8AAC-D8729B310D73}" type="pres">
      <dgm:prSet presAssocID="{B36E5E9A-4C84-4293-8F88-1FA7DC89140A}" presName="parentText" presStyleLbl="node1" presStyleIdx="0" presStyleCnt="1" custLinFactNeighborX="0" custLinFactNeighborY="-11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66665B-AD9B-4516-851D-BBD8AF60AF93}" srcId="{FB304293-F7BE-4F09-BA2B-432C1814258F}" destId="{B36E5E9A-4C84-4293-8F88-1FA7DC89140A}" srcOrd="0" destOrd="0" parTransId="{ECC7E26A-62B8-425B-972B-D1D645638ED6}" sibTransId="{B87EA6C3-F39C-4D82-9876-257005921F5E}"/>
    <dgm:cxn modelId="{544A6EE9-73B6-45D4-9C34-05487CBC1120}" type="presOf" srcId="{FB304293-F7BE-4F09-BA2B-432C1814258F}" destId="{51F03E0B-1156-4E6B-9BA5-2958238A9E66}" srcOrd="0" destOrd="0" presId="urn:microsoft.com/office/officeart/2005/8/layout/vList2"/>
    <dgm:cxn modelId="{5FB83971-20ED-4AD8-9805-8DDDE1EFC38A}" type="presOf" srcId="{B36E5E9A-4C84-4293-8F88-1FA7DC89140A}" destId="{03F38043-C4DF-4046-8AAC-D8729B310D73}" srcOrd="0" destOrd="0" presId="urn:microsoft.com/office/officeart/2005/8/layout/vList2"/>
    <dgm:cxn modelId="{16BE6947-C2B3-4275-BBC8-2C021C91EF02}" type="presParOf" srcId="{51F03E0B-1156-4E6B-9BA5-2958238A9E66}" destId="{03F38043-C4DF-4046-8AAC-D8729B310D7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FB304293-F7BE-4F09-BA2B-432C181425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1B9E39-4AB4-4F21-A862-865C6F9EB3DC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</a:rPr>
            <a:t>22 апреля 2020 года - </a:t>
          </a:r>
          <a:r>
            <a:rPr lang="ru-RU" dirty="0" smtClean="0">
              <a:solidFill>
                <a:schemeClr val="tx1"/>
              </a:solidFill>
            </a:rPr>
            <a:t>О</a:t>
          </a:r>
          <a:r>
            <a:rPr lang="ru-RU" b="1" dirty="0" smtClean="0">
              <a:solidFill>
                <a:schemeClr val="tx1"/>
              </a:solidFill>
            </a:rPr>
            <a:t>бщероссийское</a:t>
          </a:r>
          <a:r>
            <a:rPr lang="ru-RU" dirty="0" smtClean="0">
              <a:solidFill>
                <a:schemeClr val="tx1"/>
              </a:solidFill>
            </a:rPr>
            <a:t> </a:t>
          </a:r>
          <a:r>
            <a:rPr lang="ru-RU" b="1" dirty="0" smtClean="0">
              <a:solidFill>
                <a:schemeClr val="tx1"/>
              </a:solidFill>
            </a:rPr>
            <a:t>голосование</a:t>
          </a:r>
          <a:r>
            <a:rPr lang="ru-RU" dirty="0" smtClean="0">
              <a:solidFill>
                <a:schemeClr val="tx1"/>
              </a:solidFill>
            </a:rPr>
            <a:t> по поправкам к Конституции Российской Федерации</a:t>
          </a:r>
          <a:endParaRPr lang="ru-RU" dirty="0">
            <a:solidFill>
              <a:schemeClr val="tx1"/>
            </a:solidFill>
          </a:endParaRPr>
        </a:p>
      </dgm:t>
    </dgm:pt>
    <dgm:pt modelId="{FF7416DD-588F-49EF-A1D8-08DC9E2554C9}" type="parTrans" cxnId="{859813CF-3E41-43E2-B1AB-73904A17C410}">
      <dgm:prSet/>
      <dgm:spPr/>
      <dgm:t>
        <a:bodyPr/>
        <a:lstStyle/>
        <a:p>
          <a:endParaRPr lang="ru-RU"/>
        </a:p>
      </dgm:t>
    </dgm:pt>
    <dgm:pt modelId="{D51C1419-81D1-47BC-B791-CA7532D278BA}" type="sibTrans" cxnId="{859813CF-3E41-43E2-B1AB-73904A17C410}">
      <dgm:prSet/>
      <dgm:spPr/>
      <dgm:t>
        <a:bodyPr/>
        <a:lstStyle/>
        <a:p>
          <a:endParaRPr lang="ru-RU"/>
        </a:p>
      </dgm:t>
    </dgm:pt>
    <dgm:pt modelId="{51F03E0B-1156-4E6B-9BA5-2958238A9E66}" type="pres">
      <dgm:prSet presAssocID="{FB304293-F7BE-4F09-BA2B-432C181425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B161DD-6880-4BF7-9859-04E59DACE380}" type="pres">
      <dgm:prSet presAssocID="{221B9E39-4AB4-4F21-A862-865C6F9EB3DC}" presName="parentText" presStyleLbl="node1" presStyleIdx="0" presStyleCnt="1" custLinFactNeighborX="-470" custLinFactNeighborY="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A69D58-98C9-45FC-BAD6-3EC1A5DE3F8D}" type="presOf" srcId="{FB304293-F7BE-4F09-BA2B-432C1814258F}" destId="{51F03E0B-1156-4E6B-9BA5-2958238A9E66}" srcOrd="0" destOrd="0" presId="urn:microsoft.com/office/officeart/2005/8/layout/vList2"/>
    <dgm:cxn modelId="{859813CF-3E41-43E2-B1AB-73904A17C410}" srcId="{FB304293-F7BE-4F09-BA2B-432C1814258F}" destId="{221B9E39-4AB4-4F21-A862-865C6F9EB3DC}" srcOrd="0" destOrd="0" parTransId="{FF7416DD-588F-49EF-A1D8-08DC9E2554C9}" sibTransId="{D51C1419-81D1-47BC-B791-CA7532D278BA}"/>
    <dgm:cxn modelId="{C2C968B8-4B23-4574-98D8-ADCEEDCFE30C}" type="presOf" srcId="{221B9E39-4AB4-4F21-A862-865C6F9EB3DC}" destId="{B3B161DD-6880-4BF7-9859-04E59DACE380}" srcOrd="0" destOrd="0" presId="urn:microsoft.com/office/officeart/2005/8/layout/vList2"/>
    <dgm:cxn modelId="{479EC092-6403-46B8-8030-D493565447BD}" type="presParOf" srcId="{51F03E0B-1156-4E6B-9BA5-2958238A9E66}" destId="{B3B161DD-6880-4BF7-9859-04E59DACE380}" srcOrd="0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BFE474-6000-4DA5-8FAF-249968483411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них собственные 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8F6749-D12A-483B-98AA-1E7818DBBD9D}" type="parTrans" cxnId="{1EB549AD-0152-4772-9EC7-A0FE12EC23E4}">
      <dgm:prSet/>
      <dgm:spPr/>
      <dgm:t>
        <a:bodyPr/>
        <a:lstStyle/>
        <a:p>
          <a:endParaRPr lang="ru-RU"/>
        </a:p>
      </dgm:t>
    </dgm:pt>
    <dgm:pt modelId="{9CDE3B47-7B73-4354-96E2-69FEFC4EC0D1}" type="sibTrans" cxnId="{1EB549AD-0152-4772-9EC7-A0FE12EC23E4}">
      <dgm:prSet/>
      <dgm:spPr/>
      <dgm:t>
        <a:bodyPr/>
        <a:lstStyle/>
        <a:p>
          <a:endParaRPr lang="ru-RU"/>
        </a:p>
      </dgm:t>
    </dgm:pt>
    <dgm:pt modelId="{534F4055-C7FB-4B0E-8C4E-C9C48A377BDD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212 млн. рублей или 12%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87CCFE-8128-487E-BEEB-C723E807E5C0}" type="parTrans" cxnId="{9C94E0BF-F5BE-4259-ABF2-DC5464AFCC42}">
      <dgm:prSet/>
      <dgm:spPr/>
      <dgm:t>
        <a:bodyPr/>
        <a:lstStyle/>
        <a:p>
          <a:endParaRPr lang="ru-RU"/>
        </a:p>
      </dgm:t>
    </dgm:pt>
    <dgm:pt modelId="{538D1FE6-7B98-4170-B693-AD105F4F77E7}" type="sibTrans" cxnId="{9C94E0BF-F5BE-4259-ABF2-DC5464AFCC42}">
      <dgm:prSet/>
      <dgm:spPr/>
      <dgm:t>
        <a:bodyPr/>
        <a:lstStyle/>
        <a:p>
          <a:endParaRPr lang="ru-RU"/>
        </a:p>
      </dgm:t>
    </dgm:pt>
    <dgm:pt modelId="{AEB698C1-5BD7-4534-80E2-FB81C86525AD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424196-20AB-4156-98B2-036B8BBFAECE}" type="sibTrans" cxnId="{DA811902-6DCD-45F5-9AF8-84B62C8AFFA9}">
      <dgm:prSet/>
      <dgm:spPr/>
      <dgm:t>
        <a:bodyPr/>
        <a:lstStyle/>
        <a:p>
          <a:endParaRPr lang="ru-RU"/>
        </a:p>
      </dgm:t>
    </dgm:pt>
    <dgm:pt modelId="{BDFFBA86-4FAE-4579-AC69-AB29922B9933}" type="parTrans" cxnId="{DA811902-6DCD-45F5-9AF8-84B62C8AFFA9}">
      <dgm:prSet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19656D-0A52-445A-84DC-944C7E54EC83}" type="pres">
      <dgm:prSet presAssocID="{CABFE474-6000-4DA5-8FAF-249968483411}" presName="parentText" presStyleLbl="node1" presStyleIdx="0" presStyleCnt="3" custScaleX="94690" custLinFactNeighborX="-1770" custLinFactNeighborY="-21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82084-E13C-4992-8372-8B8A10C20711}" type="pres">
      <dgm:prSet presAssocID="{9CDE3B47-7B73-4354-96E2-69FEFC4EC0D1}" presName="spacer" presStyleCnt="0"/>
      <dgm:spPr/>
    </dgm:pt>
    <dgm:pt modelId="{2AD30D19-626B-43DC-85DA-1CFEED1B1E6A}" type="pres">
      <dgm:prSet presAssocID="{534F4055-C7FB-4B0E-8C4E-C9C48A377BDD}" presName="parentText" presStyleLbl="node1" presStyleIdx="1" presStyleCnt="3" custScaleX="94690" custLinFactNeighborX="-17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FAB75-D095-4FB9-B3E0-06287464E79D}" type="pres">
      <dgm:prSet presAssocID="{538D1FE6-7B98-4170-B693-AD105F4F77E7}" presName="spacer" presStyleCnt="0"/>
      <dgm:spPr/>
    </dgm:pt>
    <dgm:pt modelId="{4BA49BEC-DFB4-4796-88F7-6E6ADF8F772E}" type="pres">
      <dgm:prSet presAssocID="{AEB698C1-5BD7-4534-80E2-FB81C86525AD}" presName="parentText" presStyleLbl="node1" presStyleIdx="2" presStyleCnt="3" custScaleX="29204" custScaleY="1220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B549AD-0152-4772-9EC7-A0FE12EC23E4}" srcId="{45D3256B-CED9-420D-ADA1-C757629E184A}" destId="{CABFE474-6000-4DA5-8FAF-249968483411}" srcOrd="0" destOrd="0" parTransId="{368F6749-D12A-483B-98AA-1E7818DBBD9D}" sibTransId="{9CDE3B47-7B73-4354-96E2-69FEFC4EC0D1}"/>
    <dgm:cxn modelId="{FE0CF30D-2EBA-4268-81DA-E6915E2D8A44}" type="presOf" srcId="{534F4055-C7FB-4B0E-8C4E-C9C48A377BDD}" destId="{2AD30D19-626B-43DC-85DA-1CFEED1B1E6A}" srcOrd="0" destOrd="0" presId="urn:microsoft.com/office/officeart/2005/8/layout/vList2"/>
    <dgm:cxn modelId="{E324CBE9-1E2D-488B-AEBE-1272E124E5F1}" type="presOf" srcId="{45D3256B-CED9-420D-ADA1-C757629E184A}" destId="{0762FBFB-A921-47E2-96F0-8FBA614F99D4}" srcOrd="0" destOrd="0" presId="urn:microsoft.com/office/officeart/2005/8/layout/vList2"/>
    <dgm:cxn modelId="{F98479B3-16F3-497B-A806-98D942C3EDF2}" type="presOf" srcId="{CABFE474-6000-4DA5-8FAF-249968483411}" destId="{8019656D-0A52-445A-84DC-944C7E54EC83}" srcOrd="0" destOrd="0" presId="urn:microsoft.com/office/officeart/2005/8/layout/vList2"/>
    <dgm:cxn modelId="{9C94E0BF-F5BE-4259-ABF2-DC5464AFCC42}" srcId="{45D3256B-CED9-420D-ADA1-C757629E184A}" destId="{534F4055-C7FB-4B0E-8C4E-C9C48A377BDD}" srcOrd="1" destOrd="0" parTransId="{1387CCFE-8128-487E-BEEB-C723E807E5C0}" sibTransId="{538D1FE6-7B98-4170-B693-AD105F4F77E7}"/>
    <dgm:cxn modelId="{AB3057F9-D5D4-4C96-9868-7221E8050CC1}" type="presOf" srcId="{AEB698C1-5BD7-4534-80E2-FB81C86525AD}" destId="{4BA49BEC-DFB4-4796-88F7-6E6ADF8F772E}" srcOrd="0" destOrd="0" presId="urn:microsoft.com/office/officeart/2005/8/layout/vList2"/>
    <dgm:cxn modelId="{DA811902-6DCD-45F5-9AF8-84B62C8AFFA9}" srcId="{45D3256B-CED9-420D-ADA1-C757629E184A}" destId="{AEB698C1-5BD7-4534-80E2-FB81C86525AD}" srcOrd="2" destOrd="0" parTransId="{BDFFBA86-4FAE-4579-AC69-AB29922B9933}" sibTransId="{E6424196-20AB-4156-98B2-036B8BBFAECE}"/>
    <dgm:cxn modelId="{2F88A197-D13F-4CE2-8FA8-089A5EE67CE4}" type="presParOf" srcId="{0762FBFB-A921-47E2-96F0-8FBA614F99D4}" destId="{8019656D-0A52-445A-84DC-944C7E54EC83}" srcOrd="0" destOrd="0" presId="urn:microsoft.com/office/officeart/2005/8/layout/vList2"/>
    <dgm:cxn modelId="{431DE177-06BD-4C26-8FC4-B110BD8B83E9}" type="presParOf" srcId="{0762FBFB-A921-47E2-96F0-8FBA614F99D4}" destId="{79982084-E13C-4992-8372-8B8A10C20711}" srcOrd="1" destOrd="0" presId="urn:microsoft.com/office/officeart/2005/8/layout/vList2"/>
    <dgm:cxn modelId="{FEE0111F-4976-4E52-A77D-847223BE0EAE}" type="presParOf" srcId="{0762FBFB-A921-47E2-96F0-8FBA614F99D4}" destId="{2AD30D19-626B-43DC-85DA-1CFEED1B1E6A}" srcOrd="2" destOrd="0" presId="urn:microsoft.com/office/officeart/2005/8/layout/vList2"/>
    <dgm:cxn modelId="{9F9F65D2-4216-442C-8510-885D72015B5E}" type="presParOf" srcId="{0762FBFB-A921-47E2-96F0-8FBA614F99D4}" destId="{05DFAB75-D095-4FB9-B3E0-06287464E79D}" srcOrd="3" destOrd="0" presId="urn:microsoft.com/office/officeart/2005/8/layout/vList2"/>
    <dgm:cxn modelId="{5C8C2C9F-A3FD-49EA-83D2-74EFCA2AE4B7}" type="presParOf" srcId="{0762FBFB-A921-47E2-96F0-8FBA614F99D4}" destId="{4BA49BEC-DFB4-4796-88F7-6E6ADF8F772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FF646C-9EAD-4F9B-B9E7-C1F7F4D44E7B}">
      <dgm:prSet custT="1"/>
      <dgm:spPr/>
      <dgm:t>
        <a:bodyPr/>
        <a:lstStyle/>
        <a:p>
          <a:pPr algn="ctr"/>
          <a:endParaRPr lang="ru-RU" sz="18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Поправки затрагивают: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семейные ценности;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защита  человека труда;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социальные гарантии;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доступная и качественная медицина каждому;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защита суверенитета и территориальной целостности;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стабильность  и развитие.</a:t>
          </a:r>
        </a:p>
        <a:p>
          <a:pPr algn="ctr"/>
          <a:endParaRPr lang="ru-RU" sz="16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Всего  более 200 поправок в разные главы Основного закона</a:t>
          </a:r>
        </a:p>
        <a:p>
          <a:pPr algn="ctr"/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52FCD07-EB62-4486-8E9C-93F7ED57426E}" type="parTrans" cxnId="{02EF5DC6-8111-4516-BEC8-9A13CFF93606}">
      <dgm:prSet/>
      <dgm:spPr/>
      <dgm:t>
        <a:bodyPr/>
        <a:lstStyle/>
        <a:p>
          <a:endParaRPr lang="ru-RU"/>
        </a:p>
      </dgm:t>
    </dgm:pt>
    <dgm:pt modelId="{467B15CD-1F80-4994-BAD0-954DD6424AEC}" type="sibTrans" cxnId="{02EF5DC6-8111-4516-BEC8-9A13CFF93606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878401-03AE-4FAD-A795-5E9C101AE053}" type="pres">
      <dgm:prSet presAssocID="{3EFF646C-9EAD-4F9B-B9E7-C1F7F4D44E7B}" presName="parentText" presStyleLbl="node1" presStyleIdx="0" presStyleCnt="1" custScaleY="1090366" custLinFactNeighborX="20000" custLinFactNeighborY="-659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EF5DC6-8111-4516-BEC8-9A13CFF93606}" srcId="{F9093569-BC3F-465E-A5E2-0F33C0454781}" destId="{3EFF646C-9EAD-4F9B-B9E7-C1F7F4D44E7B}" srcOrd="0" destOrd="0" parTransId="{552FCD07-EB62-4486-8E9C-93F7ED57426E}" sibTransId="{467B15CD-1F80-4994-BAD0-954DD6424AEC}"/>
    <dgm:cxn modelId="{DA0CD083-6E9E-4998-8DAF-E655F343AFAD}" type="presOf" srcId="{3EFF646C-9EAD-4F9B-B9E7-C1F7F4D44E7B}" destId="{6A878401-03AE-4FAD-A795-5E9C101AE053}" srcOrd="0" destOrd="0" presId="urn:microsoft.com/office/officeart/2005/8/layout/vList2"/>
    <dgm:cxn modelId="{B3A61A53-BB26-40B6-8388-6B00A4AB170C}" type="presOf" srcId="{F9093569-BC3F-465E-A5E2-0F33C0454781}" destId="{9ECC31F9-44CA-44B2-954B-D96E54508D37}" srcOrd="0" destOrd="0" presId="urn:microsoft.com/office/officeart/2005/8/layout/vList2"/>
    <dgm:cxn modelId="{5DCCC93F-B897-49BC-A197-F87EBBFD9B7D}" type="presParOf" srcId="{9ECC31F9-44CA-44B2-954B-D96E54508D37}" destId="{6A878401-03AE-4FAD-A795-5E9C101AE053}" srcOrd="0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0E7391-86C1-454B-B6A3-29FE99B7547E}">
      <dgm:prSet custT="1"/>
      <dgm:spPr/>
      <dgm:t>
        <a:bodyPr/>
        <a:lstStyle/>
        <a:p>
          <a:pPr algn="ctr">
            <a:spcAft>
              <a:spcPct val="3500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протяжении 3 лет обеспечивается рост собственных доходов бюджета. </a:t>
          </a:r>
        </a:p>
        <a:p>
          <a:pPr algn="ctr"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Погашена недоимка в консолидированный бюджет Ростовской области 272 должниками </a:t>
          </a:r>
        </a:p>
        <a:p>
          <a:pPr algn="ctr"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сумме 18,9 млн. рублей.      </a:t>
          </a:r>
        </a:p>
        <a:p>
          <a:pPr algn="ctr">
            <a:spcAft>
              <a:spcPts val="0"/>
            </a:spcAft>
          </a:pPr>
          <a:endParaRPr lang="ru-RU" sz="2400" b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endParaRPr lang="ru-RU" sz="2400" b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805D99-BB2A-4D95-9BD7-5351F6FC0320}" type="parTrans" cxnId="{0F0E7EA3-0F6A-4BB5-BB96-0E306F664C57}">
      <dgm:prSet/>
      <dgm:spPr/>
      <dgm:t>
        <a:bodyPr/>
        <a:lstStyle/>
        <a:p>
          <a:endParaRPr lang="ru-RU"/>
        </a:p>
      </dgm:t>
    </dgm:pt>
    <dgm:pt modelId="{E76255D1-A9C3-4A38-8BFE-863095AC49E4}" type="sibTrans" cxnId="{0F0E7EA3-0F6A-4BB5-BB96-0E306F664C57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76380A-194D-49C9-964D-51024307E904}" type="pres">
      <dgm:prSet presAssocID="{8A0E7391-86C1-454B-B6A3-29FE99B7547E}" presName="parentText" presStyleLbl="node1" presStyleIdx="0" presStyleCnt="1" custAng="0" custScaleY="966095" custLinFactNeighborX="368" custLinFactNeighborY="-122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6B7040-EEBD-48CE-827F-338AF4B45333}" type="presOf" srcId="{8A0E7391-86C1-454B-B6A3-29FE99B7547E}" destId="{6C76380A-194D-49C9-964D-51024307E904}" srcOrd="0" destOrd="0" presId="urn:microsoft.com/office/officeart/2005/8/layout/vList2"/>
    <dgm:cxn modelId="{0F0E7EA3-0F6A-4BB5-BB96-0E306F664C57}" srcId="{F9093569-BC3F-465E-A5E2-0F33C0454781}" destId="{8A0E7391-86C1-454B-B6A3-29FE99B7547E}" srcOrd="0" destOrd="0" parTransId="{22805D99-BB2A-4D95-9BD7-5351F6FC0320}" sibTransId="{E76255D1-A9C3-4A38-8BFE-863095AC49E4}"/>
    <dgm:cxn modelId="{1BB636F4-AFF2-4F8C-A2CB-C99EC804EC13}" type="presOf" srcId="{F9093569-BC3F-465E-A5E2-0F33C0454781}" destId="{9ECC31F9-44CA-44B2-954B-D96E54508D37}" srcOrd="0" destOrd="0" presId="urn:microsoft.com/office/officeart/2005/8/layout/vList2"/>
    <dgm:cxn modelId="{252EED5A-657B-4793-A070-23E9B0AABEF6}" type="presParOf" srcId="{9ECC31F9-44CA-44B2-954B-D96E54508D37}" destId="{6C76380A-194D-49C9-964D-51024307E90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FA6FBCC-48CA-4B99-B3DA-559E79439C3C}" type="presOf" srcId="{45D3256B-CED9-420D-ADA1-C757629E184A}" destId="{0762FBFB-A921-47E2-96F0-8FBA614F99D4}" srcOrd="0" destOrd="0" presId="urn:microsoft.com/office/officeart/2005/8/layout/vList2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/>
          <a:r>
            <a:rPr lang="ru-RU" sz="4400" b="1" u="none" dirty="0">
              <a:solidFill>
                <a:schemeClr val="tx1"/>
              </a:solidFill>
            </a:rPr>
            <a:t>Бюджет города</a:t>
          </a:r>
          <a:endParaRPr lang="ru-RU" sz="4400" u="none" dirty="0">
            <a:solidFill>
              <a:schemeClr val="tx1"/>
            </a:solidFill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8C635E-6E9F-4BAB-A00A-C5025E3675F7}" type="presOf" srcId="{F9093569-BC3F-465E-A5E2-0F33C0454781}" destId="{9ECC31F9-44CA-44B2-954B-D96E54508D37}" srcOrd="0" destOrd="0" presId="urn:microsoft.com/office/officeart/2005/8/layout/vList2"/>
    <dgm:cxn modelId="{832F9919-46EC-40E9-91A6-16FF79D15569}" type="presOf" srcId="{75124B93-A237-4FDE-96B1-901E5D8A6234}" destId="{0E4EEA22-C4A3-4D18-874C-026FC103AE7B}" srcOrd="0" destOrd="0" presId="urn:microsoft.com/office/officeart/2005/8/layout/vList2"/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C2AADDBE-BBF1-4DF4-9F9C-2688B574EA3F}" type="presParOf" srcId="{9ECC31F9-44CA-44B2-954B-D96E54508D37}" destId="{0E4EEA22-C4A3-4D18-874C-026FC103AE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2A0BEFE-75AF-4AA0-A34A-C17D31A93A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466E3-4EF3-4603-A9F0-D2CBEC04F778}">
      <dgm:prSet custT="1"/>
      <dgm:spPr/>
      <dgm:t>
        <a:bodyPr/>
        <a:lstStyle/>
        <a:p>
          <a:pPr algn="ctr"/>
          <a:r>
            <a:rPr lang="ru-RU" sz="4800" b="1" dirty="0" smtClean="0">
              <a:solidFill>
                <a:schemeClr val="tx1"/>
              </a:solidFill>
            </a:rPr>
            <a:t>Расходы</a:t>
          </a:r>
          <a:endParaRPr lang="ru-RU" sz="4800" b="1" dirty="0">
            <a:solidFill>
              <a:schemeClr val="tx1"/>
            </a:solidFill>
          </a:endParaRPr>
        </a:p>
      </dgm:t>
    </dgm:pt>
    <dgm:pt modelId="{E9F31BCC-52F9-4AA3-A864-E85BC4374F24}" type="parTrans" cxnId="{A40E4CE1-8211-4EC4-833A-021F0042C32C}">
      <dgm:prSet/>
      <dgm:spPr/>
      <dgm:t>
        <a:bodyPr/>
        <a:lstStyle/>
        <a:p>
          <a:endParaRPr lang="ru-RU"/>
        </a:p>
      </dgm:t>
    </dgm:pt>
    <dgm:pt modelId="{1AD88391-3CF0-48EB-A73C-B76548EFD582}" type="sibTrans" cxnId="{A40E4CE1-8211-4EC4-833A-021F0042C32C}">
      <dgm:prSet/>
      <dgm:spPr/>
      <dgm:t>
        <a:bodyPr/>
        <a:lstStyle/>
        <a:p>
          <a:endParaRPr lang="ru-RU"/>
        </a:p>
      </dgm:t>
    </dgm:pt>
    <dgm:pt modelId="{961D5473-4DAB-4C0D-A765-E9E0C756C48E}">
      <dgm:prSet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1 112</a:t>
          </a:r>
          <a:r>
            <a:rPr lang="ru-RU" sz="4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55085-4E14-45F8-8C8B-F4E2A14050A0}" type="parTrans" cxnId="{10D7662E-CCA6-4D27-BEF4-C262359177ED}">
      <dgm:prSet/>
      <dgm:spPr/>
      <dgm:t>
        <a:bodyPr/>
        <a:lstStyle/>
        <a:p>
          <a:endParaRPr lang="ru-RU"/>
        </a:p>
      </dgm:t>
    </dgm:pt>
    <dgm:pt modelId="{A769A142-AA35-427E-A310-6EBE129BF761}" type="sibTrans" cxnId="{10D7662E-CCA6-4D27-BEF4-C262359177ED}">
      <dgm:prSet/>
      <dgm:spPr/>
      <dgm:t>
        <a:bodyPr/>
        <a:lstStyle/>
        <a:p>
          <a:endParaRPr lang="ru-RU"/>
        </a:p>
      </dgm:t>
    </dgm:pt>
    <dgm:pt modelId="{8091BD4F-813E-40A1-9ED5-73D6FA98DC8D}" type="pres">
      <dgm:prSet presAssocID="{72A0BEFE-75AF-4AA0-A34A-C17D31A93A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0E1ADA-17B3-44D9-9AE3-1A661D84AED1}" type="pres">
      <dgm:prSet presAssocID="{458466E3-4EF3-4603-A9F0-D2CBEC04F778}" presName="parentText" presStyleLbl="node1" presStyleIdx="0" presStyleCnt="2" custScaleX="98148" custLinFactY="-8124" custLinFactNeighborX="1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23A4-978D-4867-B1BC-E5AA118A86E3}" type="pres">
      <dgm:prSet presAssocID="{1AD88391-3CF0-48EB-A73C-B76548EFD582}" presName="spacer" presStyleCnt="0"/>
      <dgm:spPr/>
    </dgm:pt>
    <dgm:pt modelId="{3553C67B-1BC9-4E94-A7A7-51F8220A982C}" type="pres">
      <dgm:prSet presAssocID="{961D5473-4DAB-4C0D-A765-E9E0C756C48E}" presName="parentText" presStyleLbl="node1" presStyleIdx="1" presStyleCnt="2" custScaleX="98148" custLinFactY="13880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0E4CE1-8211-4EC4-833A-021F0042C32C}" srcId="{72A0BEFE-75AF-4AA0-A34A-C17D31A93A6B}" destId="{458466E3-4EF3-4603-A9F0-D2CBEC04F778}" srcOrd="0" destOrd="0" parTransId="{E9F31BCC-52F9-4AA3-A864-E85BC4374F24}" sibTransId="{1AD88391-3CF0-48EB-A73C-B76548EFD582}"/>
    <dgm:cxn modelId="{269C0780-3B5C-4D9A-8EED-67DA02B71F83}" type="presOf" srcId="{72A0BEFE-75AF-4AA0-A34A-C17D31A93A6B}" destId="{8091BD4F-813E-40A1-9ED5-73D6FA98DC8D}" srcOrd="0" destOrd="0" presId="urn:microsoft.com/office/officeart/2005/8/layout/vList2"/>
    <dgm:cxn modelId="{96C46FE4-F07B-4316-B094-78C4C039C443}" type="presOf" srcId="{961D5473-4DAB-4C0D-A765-E9E0C756C48E}" destId="{3553C67B-1BC9-4E94-A7A7-51F8220A982C}" srcOrd="0" destOrd="0" presId="urn:microsoft.com/office/officeart/2005/8/layout/vList2"/>
    <dgm:cxn modelId="{10D7662E-CCA6-4D27-BEF4-C262359177ED}" srcId="{72A0BEFE-75AF-4AA0-A34A-C17D31A93A6B}" destId="{961D5473-4DAB-4C0D-A765-E9E0C756C48E}" srcOrd="1" destOrd="0" parTransId="{B8C55085-4E14-45F8-8C8B-F4E2A14050A0}" sibTransId="{A769A142-AA35-427E-A310-6EBE129BF761}"/>
    <dgm:cxn modelId="{752F51B1-20B2-4DDB-9AF4-AA4887C0B755}" type="presOf" srcId="{458466E3-4EF3-4603-A9F0-D2CBEC04F778}" destId="{160E1ADA-17B3-44D9-9AE3-1A661D84AED1}" srcOrd="0" destOrd="0" presId="urn:microsoft.com/office/officeart/2005/8/layout/vList2"/>
    <dgm:cxn modelId="{DA538940-B411-4691-9518-A9B0F67993E8}" type="presParOf" srcId="{8091BD4F-813E-40A1-9ED5-73D6FA98DC8D}" destId="{160E1ADA-17B3-44D9-9AE3-1A661D84AED1}" srcOrd="0" destOrd="0" presId="urn:microsoft.com/office/officeart/2005/8/layout/vList2"/>
    <dgm:cxn modelId="{FD228CC2-EA71-4A23-8048-713CC46D2EA4}" type="presParOf" srcId="{8091BD4F-813E-40A1-9ED5-73D6FA98DC8D}" destId="{241623A4-978D-4867-B1BC-E5AA118A86E3}" srcOrd="1" destOrd="0" presId="urn:microsoft.com/office/officeart/2005/8/layout/vList2"/>
    <dgm:cxn modelId="{B9DDFFEE-ACF8-4288-8896-6A55D24E45F5}" type="presParOf" srcId="{8091BD4F-813E-40A1-9ED5-73D6FA98DC8D}" destId="{3553C67B-1BC9-4E94-A7A7-51F8220A982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4F4055-C7FB-4B0E-8C4E-C9C48A377BDD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на 1 жителя составляют 24 тыс. рублей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87CCFE-8128-487E-BEEB-C723E807E5C0}" type="parTrans" cxnId="{9C94E0BF-F5BE-4259-ABF2-DC5464AFCC42}">
      <dgm:prSet/>
      <dgm:spPr/>
      <dgm:t>
        <a:bodyPr/>
        <a:lstStyle/>
        <a:p>
          <a:endParaRPr lang="ru-RU"/>
        </a:p>
      </dgm:t>
    </dgm:pt>
    <dgm:pt modelId="{538D1FE6-7B98-4170-B693-AD105F4F77E7}" type="sibTrans" cxnId="{9C94E0BF-F5BE-4259-ABF2-DC5464AFCC42}">
      <dgm:prSet/>
      <dgm:spPr/>
      <dgm:t>
        <a:bodyPr/>
        <a:lstStyle/>
        <a:p>
          <a:endParaRPr lang="ru-RU"/>
        </a:p>
      </dgm:t>
    </dgm:pt>
    <dgm:pt modelId="{AEB698C1-5BD7-4534-80E2-FB81C86525AD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424196-20AB-4156-98B2-036B8BBFAECE}" type="sibTrans" cxnId="{DA811902-6DCD-45F5-9AF8-84B62C8AFFA9}">
      <dgm:prSet/>
      <dgm:spPr/>
      <dgm:t>
        <a:bodyPr/>
        <a:lstStyle/>
        <a:p>
          <a:endParaRPr lang="ru-RU"/>
        </a:p>
      </dgm:t>
    </dgm:pt>
    <dgm:pt modelId="{BDFFBA86-4FAE-4579-AC69-AB29922B9933}" type="parTrans" cxnId="{DA811902-6DCD-45F5-9AF8-84B62C8AFFA9}">
      <dgm:prSet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D30D19-626B-43DC-85DA-1CFEED1B1E6A}" type="pres">
      <dgm:prSet presAssocID="{534F4055-C7FB-4B0E-8C4E-C9C48A377BDD}" presName="parentText" presStyleLbl="node1" presStyleIdx="0" presStyleCnt="2" custScaleX="100000" custScaleY="73958" custLinFactNeighborX="-885" custLinFactNeighborY="-210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FAB75-D095-4FB9-B3E0-06287464E79D}" type="pres">
      <dgm:prSet presAssocID="{538D1FE6-7B98-4170-B693-AD105F4F77E7}" presName="spacer" presStyleCnt="0"/>
      <dgm:spPr/>
    </dgm:pt>
    <dgm:pt modelId="{4BA49BEC-DFB4-4796-88F7-6E6ADF8F772E}" type="pres">
      <dgm:prSet presAssocID="{AEB698C1-5BD7-4534-80E2-FB81C86525AD}" presName="parentText" presStyleLbl="node1" presStyleIdx="1" presStyleCnt="2" custScaleX="41593" custScaleY="1452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34B311-5B71-4FC2-883A-9417960CDE21}" type="presOf" srcId="{AEB698C1-5BD7-4534-80E2-FB81C86525AD}" destId="{4BA49BEC-DFB4-4796-88F7-6E6ADF8F772E}" srcOrd="0" destOrd="0" presId="urn:microsoft.com/office/officeart/2005/8/layout/vList2"/>
    <dgm:cxn modelId="{DD4DE00C-A6A5-43F8-ABAD-DD0162948CE8}" type="presOf" srcId="{534F4055-C7FB-4B0E-8C4E-C9C48A377BDD}" destId="{2AD30D19-626B-43DC-85DA-1CFEED1B1E6A}" srcOrd="0" destOrd="0" presId="urn:microsoft.com/office/officeart/2005/8/layout/vList2"/>
    <dgm:cxn modelId="{76A84952-A967-4296-9486-49C29575CC3D}" type="presOf" srcId="{45D3256B-CED9-420D-ADA1-C757629E184A}" destId="{0762FBFB-A921-47E2-96F0-8FBA614F99D4}" srcOrd="0" destOrd="0" presId="urn:microsoft.com/office/officeart/2005/8/layout/vList2"/>
    <dgm:cxn modelId="{9C94E0BF-F5BE-4259-ABF2-DC5464AFCC42}" srcId="{45D3256B-CED9-420D-ADA1-C757629E184A}" destId="{534F4055-C7FB-4B0E-8C4E-C9C48A377BDD}" srcOrd="0" destOrd="0" parTransId="{1387CCFE-8128-487E-BEEB-C723E807E5C0}" sibTransId="{538D1FE6-7B98-4170-B693-AD105F4F77E7}"/>
    <dgm:cxn modelId="{DA811902-6DCD-45F5-9AF8-84B62C8AFFA9}" srcId="{45D3256B-CED9-420D-ADA1-C757629E184A}" destId="{AEB698C1-5BD7-4534-80E2-FB81C86525AD}" srcOrd="1" destOrd="0" parTransId="{BDFFBA86-4FAE-4579-AC69-AB29922B9933}" sibTransId="{E6424196-20AB-4156-98B2-036B8BBFAECE}"/>
    <dgm:cxn modelId="{9740A131-17FA-4619-9FD7-24807B9F2632}" type="presParOf" srcId="{0762FBFB-A921-47E2-96F0-8FBA614F99D4}" destId="{2AD30D19-626B-43DC-85DA-1CFEED1B1E6A}" srcOrd="0" destOrd="0" presId="urn:microsoft.com/office/officeart/2005/8/layout/vList2"/>
    <dgm:cxn modelId="{4F5FD5FE-068F-4DDD-9236-30938F0F300D}" type="presParOf" srcId="{0762FBFB-A921-47E2-96F0-8FBA614F99D4}" destId="{05DFAB75-D095-4FB9-B3E0-06287464E79D}" srcOrd="1" destOrd="0" presId="urn:microsoft.com/office/officeart/2005/8/layout/vList2"/>
    <dgm:cxn modelId="{478C6DC4-C60C-4C55-8696-6750B41BFF15}" type="presParOf" srcId="{0762FBFB-A921-47E2-96F0-8FBA614F99D4}" destId="{4BA49BEC-DFB4-4796-88F7-6E6ADF8F772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DE88184-7C9F-4287-BBFE-96F62FDDEF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612990-3D5B-49C0-9236-50A0942DCDB7}">
      <dgm:prSet custT="1"/>
      <dgm:spPr/>
      <dgm:t>
        <a:bodyPr/>
        <a:lstStyle/>
        <a:p>
          <a:pPr algn="ctr"/>
          <a:r>
            <a:rPr lang="ru-RU" sz="3200" b="1" dirty="0">
              <a:solidFill>
                <a:schemeClr val="tx1"/>
              </a:solidFill>
            </a:rPr>
            <a:t>Приоритет бюджета – отрасли социальной сферы </a:t>
          </a:r>
          <a:endParaRPr lang="ru-RU" sz="3200" dirty="0">
            <a:solidFill>
              <a:schemeClr val="tx1"/>
            </a:solidFill>
          </a:endParaRPr>
        </a:p>
      </dgm:t>
    </dgm:pt>
    <dgm:pt modelId="{E18FCC7E-5039-49CD-A1C8-80A4201B40FF}" type="parTrans" cxnId="{FC89B874-4844-4517-9514-A940CD62378C}">
      <dgm:prSet/>
      <dgm:spPr/>
      <dgm:t>
        <a:bodyPr/>
        <a:lstStyle/>
        <a:p>
          <a:endParaRPr lang="ru-RU"/>
        </a:p>
      </dgm:t>
    </dgm:pt>
    <dgm:pt modelId="{1B69B9DD-B3B9-4CE6-9A7E-B40B083B5B55}" type="sibTrans" cxnId="{FC89B874-4844-4517-9514-A940CD62378C}">
      <dgm:prSet/>
      <dgm:spPr/>
      <dgm:t>
        <a:bodyPr/>
        <a:lstStyle/>
        <a:p>
          <a:endParaRPr lang="ru-RU"/>
        </a:p>
      </dgm:t>
    </dgm:pt>
    <dgm:pt modelId="{58075A55-4075-4991-9F4C-6FAF7E6F4B81}">
      <dgm:prSet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992 млн</a:t>
          </a: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рублей </a:t>
          </a: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56,3 </a:t>
          </a: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 всех расходов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FB4FAC-A04C-464D-8C38-B81C40C80C8F}" type="parTrans" cxnId="{1566E989-143D-41EB-AFE2-20FC647E85B6}">
      <dgm:prSet/>
      <dgm:spPr/>
      <dgm:t>
        <a:bodyPr/>
        <a:lstStyle/>
        <a:p>
          <a:endParaRPr lang="ru-RU"/>
        </a:p>
      </dgm:t>
    </dgm:pt>
    <dgm:pt modelId="{9B75EDBE-3CCD-4F77-AB7A-49E2FCB5F7FB}" type="sibTrans" cxnId="{1566E989-143D-41EB-AFE2-20FC647E85B6}">
      <dgm:prSet/>
      <dgm:spPr/>
      <dgm:t>
        <a:bodyPr/>
        <a:lstStyle/>
        <a:p>
          <a:endParaRPr lang="ru-RU"/>
        </a:p>
      </dgm:t>
    </dgm:pt>
    <dgm:pt modelId="{E4703680-A988-4BC7-A99F-A2A7716A4622}" type="pres">
      <dgm:prSet presAssocID="{EDE88184-7C9F-4287-BBFE-96F62FDDEF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BA7CED-19EB-4086-91E6-3B0938186A1A}" type="pres">
      <dgm:prSet presAssocID="{ED612990-3D5B-49C0-9236-50A0942DCDB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8510C-C493-483D-BE7E-680F2484396D}" type="pres">
      <dgm:prSet presAssocID="{1B69B9DD-B3B9-4CE6-9A7E-B40B083B5B55}" presName="spacer" presStyleCnt="0"/>
      <dgm:spPr/>
    </dgm:pt>
    <dgm:pt modelId="{768C1B4F-5889-4C9E-A329-8C90089DB248}" type="pres">
      <dgm:prSet presAssocID="{58075A55-4075-4991-9F4C-6FAF7E6F4B8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A6E80B-9B5E-4B08-9B18-987DB9F2F94B}" type="presOf" srcId="{58075A55-4075-4991-9F4C-6FAF7E6F4B81}" destId="{768C1B4F-5889-4C9E-A329-8C90089DB248}" srcOrd="0" destOrd="0" presId="urn:microsoft.com/office/officeart/2005/8/layout/vList2"/>
    <dgm:cxn modelId="{D46385E8-3E83-4EF6-90CD-EB8C94E6A169}" type="presOf" srcId="{ED612990-3D5B-49C0-9236-50A0942DCDB7}" destId="{71BA7CED-19EB-4086-91E6-3B0938186A1A}" srcOrd="0" destOrd="0" presId="urn:microsoft.com/office/officeart/2005/8/layout/vList2"/>
    <dgm:cxn modelId="{FC89B874-4844-4517-9514-A940CD62378C}" srcId="{EDE88184-7C9F-4287-BBFE-96F62FDDEF26}" destId="{ED612990-3D5B-49C0-9236-50A0942DCDB7}" srcOrd="0" destOrd="0" parTransId="{E18FCC7E-5039-49CD-A1C8-80A4201B40FF}" sibTransId="{1B69B9DD-B3B9-4CE6-9A7E-B40B083B5B55}"/>
    <dgm:cxn modelId="{424D16D4-DDD6-4E06-989B-EFB6AE0815C6}" type="presOf" srcId="{EDE88184-7C9F-4287-BBFE-96F62FDDEF26}" destId="{E4703680-A988-4BC7-A99F-A2A7716A4622}" srcOrd="0" destOrd="0" presId="urn:microsoft.com/office/officeart/2005/8/layout/vList2"/>
    <dgm:cxn modelId="{1566E989-143D-41EB-AFE2-20FC647E85B6}" srcId="{EDE88184-7C9F-4287-BBFE-96F62FDDEF26}" destId="{58075A55-4075-4991-9F4C-6FAF7E6F4B81}" srcOrd="1" destOrd="0" parTransId="{A3FB4FAC-A04C-464D-8C38-B81C40C80C8F}" sibTransId="{9B75EDBE-3CCD-4F77-AB7A-49E2FCB5F7FB}"/>
    <dgm:cxn modelId="{F2AD25CF-2BDA-4990-8FD1-1B4A7935298C}" type="presParOf" srcId="{E4703680-A988-4BC7-A99F-A2A7716A4622}" destId="{71BA7CED-19EB-4086-91E6-3B0938186A1A}" srcOrd="0" destOrd="0" presId="urn:microsoft.com/office/officeart/2005/8/layout/vList2"/>
    <dgm:cxn modelId="{F594E40C-DBD7-4A8A-8B44-BD0E1BF364C1}" type="presParOf" srcId="{E4703680-A988-4BC7-A99F-A2A7716A4622}" destId="{D098510C-C493-483D-BE7E-680F2484396D}" srcOrd="1" destOrd="0" presId="urn:microsoft.com/office/officeart/2005/8/layout/vList2"/>
    <dgm:cxn modelId="{3FA79AFE-AA0E-4310-89EF-17E274FC38E2}" type="presParOf" srcId="{E4703680-A988-4BC7-A99F-A2A7716A4622}" destId="{768C1B4F-5889-4C9E-A329-8C90089DB24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4EEA22-C4A3-4D18-874C-026FC103AE7B}">
      <dsp:nvSpPr>
        <dsp:cNvPr id="0" name=""/>
        <dsp:cNvSpPr/>
      </dsp:nvSpPr>
      <dsp:spPr>
        <a:xfrm>
          <a:off x="0" y="140"/>
          <a:ext cx="6814274" cy="791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u="none" kern="1200" dirty="0">
              <a:solidFill>
                <a:schemeClr val="tx1"/>
              </a:solidFill>
            </a:rPr>
            <a:t>Бюджет города</a:t>
          </a:r>
          <a:endParaRPr lang="ru-RU" sz="4400" u="none" kern="1200" dirty="0">
            <a:solidFill>
              <a:schemeClr val="tx1"/>
            </a:solidFill>
          </a:endParaRPr>
        </a:p>
      </dsp:txBody>
      <dsp:txXfrm>
        <a:off x="38653" y="38793"/>
        <a:ext cx="6736968" cy="7145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78EAEE-EAD3-42DE-983B-F1347F60433D}">
      <dsp:nvSpPr>
        <dsp:cNvPr id="0" name=""/>
        <dsp:cNvSpPr/>
      </dsp:nvSpPr>
      <dsp:spPr>
        <a:xfrm>
          <a:off x="0" y="0"/>
          <a:ext cx="5688632" cy="17168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Социальные обязательства перед населением города исполнены своевременно и в полном объеме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3810" y="83810"/>
        <a:ext cx="5521012" cy="1549236"/>
      </dsp:txXfrm>
    </dsp:sp>
    <dsp:sp modelId="{70254755-B5E6-4738-84A3-E064488CAE7A}">
      <dsp:nvSpPr>
        <dsp:cNvPr id="0" name=""/>
        <dsp:cNvSpPr/>
      </dsp:nvSpPr>
      <dsp:spPr>
        <a:xfrm>
          <a:off x="0" y="2855102"/>
          <a:ext cx="5688632" cy="24203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1 369 семей с детьми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воспользовалась мерами социальной поддержки, расходы составили 69 млн. рублей.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SimSun"/>
              <a:cs typeface="Times New Roman" panose="02020603050405020304" pitchFamily="18" charset="0"/>
            </a:rPr>
            <a:t>При рождении третьего ребенка и последующих детей </a:t>
          </a:r>
          <a:r>
            <a:rPr lang="ru-RU" sz="18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Lucida Sans Unicode"/>
              <a:cs typeface="Times New Roman" panose="02020603050405020304" pitchFamily="18" charset="0"/>
            </a:rPr>
            <a:t>выдано 62 сертификата.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SimSun"/>
              <a:cs typeface="Times New Roman" panose="02020603050405020304" pitchFamily="18" charset="0"/>
            </a:rPr>
            <a:t>Размер регионального материнского капитала в 2018 году составил 118 тыс. рублей.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8152" y="2973254"/>
        <a:ext cx="5452328" cy="2184053"/>
      </dsp:txXfrm>
    </dsp:sp>
    <dsp:sp modelId="{DD01E4FE-77B3-4F81-8031-12A9EE780E76}">
      <dsp:nvSpPr>
        <dsp:cNvPr id="0" name=""/>
        <dsp:cNvSpPr/>
      </dsp:nvSpPr>
      <dsp:spPr>
        <a:xfrm>
          <a:off x="0" y="1677207"/>
          <a:ext cx="5688632" cy="1121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Различными мерами социальной поддержки охвачено свыше 20 тысяч человек, расходы за отчетный период составили 370 млн. рублей.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771" y="1731978"/>
        <a:ext cx="5579090" cy="101243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21D572-E0B9-4EAF-8296-403E69AA0999}">
      <dsp:nvSpPr>
        <dsp:cNvPr id="0" name=""/>
        <dsp:cNvSpPr/>
      </dsp:nvSpPr>
      <dsp:spPr>
        <a:xfrm>
          <a:off x="140246" y="0"/>
          <a:ext cx="5467115" cy="2129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настоящее время прошли диспансеризацию 11 428 человек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Привито против гриппа более 22 тысяч человек, что составляет 48%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4195" y="103949"/>
        <a:ext cx="5259217" cy="192150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006948-25A8-47D0-9838-19FC1C846588}">
      <dsp:nvSpPr>
        <dsp:cNvPr id="0" name=""/>
        <dsp:cNvSpPr/>
      </dsp:nvSpPr>
      <dsp:spPr>
        <a:xfrm>
          <a:off x="72011" y="406522"/>
          <a:ext cx="4104448" cy="13343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solidFill>
                <a:schemeClr val="tx1"/>
              </a:solidFill>
            </a:rPr>
            <a:t>Постепенно обновляется медицинское оборудование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solidFill>
              <a:schemeClr val="tx1"/>
            </a:solidFill>
          </a:endParaRPr>
        </a:p>
      </dsp:txBody>
      <dsp:txXfrm>
        <a:off x="137150" y="471661"/>
        <a:ext cx="3974170" cy="1204091"/>
      </dsp:txXfrm>
    </dsp:sp>
    <dsp:sp modelId="{B32A902A-42AF-491E-A834-FE06768FFCC2}">
      <dsp:nvSpPr>
        <dsp:cNvPr id="0" name=""/>
        <dsp:cNvSpPr/>
      </dsp:nvSpPr>
      <dsp:spPr>
        <a:xfrm>
          <a:off x="0" y="1916882"/>
          <a:ext cx="4248472" cy="14227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Приобретение УЗИ-аппарата, флюорографического аппарата, диагностического ультразвуковой аппарата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69451" y="1986333"/>
        <a:ext cx="4109570" cy="128381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9A1F47-BEF2-422B-AA6A-EC635E6ECEC3}">
      <dsp:nvSpPr>
        <dsp:cNvPr id="0" name=""/>
        <dsp:cNvSpPr/>
      </dsp:nvSpPr>
      <dsp:spPr>
        <a:xfrm>
          <a:off x="0" y="19130"/>
          <a:ext cx="8496944" cy="6385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12.11.2018 состоялось открытие </a:t>
          </a: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новой школы на 600 мест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170" y="50300"/>
        <a:ext cx="8434604" cy="576187"/>
      </dsp:txXfrm>
    </dsp:sp>
    <dsp:sp modelId="{59398526-C5F6-43F0-A2F5-84A661E098B1}">
      <dsp:nvSpPr>
        <dsp:cNvPr id="0" name=""/>
        <dsp:cNvSpPr/>
      </dsp:nvSpPr>
      <dsp:spPr>
        <a:xfrm>
          <a:off x="0" y="711507"/>
          <a:ext cx="8496944" cy="6385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Стоимость выполнения строительно-монтажных работ 339,3 млн. рублей, оборудования и инвентаря для оснащения учебного заведения 114,3 млн. рублей. 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170" y="742677"/>
        <a:ext cx="8434604" cy="57618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2334B6-AD44-4343-8639-03371EE39AB5}">
      <dsp:nvSpPr>
        <dsp:cNvPr id="0" name=""/>
        <dsp:cNvSpPr/>
      </dsp:nvSpPr>
      <dsp:spPr>
        <a:xfrm>
          <a:off x="360040" y="38039"/>
          <a:ext cx="4294578" cy="2573495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solidFill>
              <a:schemeClr val="tx1"/>
            </a:solidFill>
          </a:endParaRPr>
        </a:p>
      </dsp:txBody>
      <dsp:txXfrm>
        <a:off x="485668" y="163667"/>
        <a:ext cx="4043322" cy="232223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6E7B58-90F2-40A6-9171-85740F64DFC1}">
      <dsp:nvSpPr>
        <dsp:cNvPr id="0" name=""/>
        <dsp:cNvSpPr/>
      </dsp:nvSpPr>
      <dsp:spPr>
        <a:xfrm>
          <a:off x="0" y="531282"/>
          <a:ext cx="4901990" cy="12548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школьных автобусов осуществляют подвоз 543 детей по 10 школьным маршрутам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256" y="592538"/>
        <a:ext cx="4779478" cy="113231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CC8343-22A1-4530-8771-B72B924C134C}">
      <dsp:nvSpPr>
        <dsp:cNvPr id="0" name=""/>
        <dsp:cNvSpPr/>
      </dsp:nvSpPr>
      <dsp:spPr>
        <a:xfrm>
          <a:off x="0" y="19129"/>
          <a:ext cx="8568952" cy="1038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Завершено строительство 60-ти квартирного дома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для переселения из аварийного жил. фонда и детей сирот.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718" y="69847"/>
        <a:ext cx="8467516" cy="93752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8DF47-F5E9-486D-8690-915B4298613A}">
      <dsp:nvSpPr>
        <dsp:cNvPr id="0" name=""/>
        <dsp:cNvSpPr/>
      </dsp:nvSpPr>
      <dsp:spPr>
        <a:xfrm>
          <a:off x="0" y="20237"/>
          <a:ext cx="5976665" cy="2442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состоянию на 1 ноября 2018 года уровень газификации населения города составляет 85%.</a:t>
          </a:r>
          <a:endParaRPr lang="ru-RU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255" y="139492"/>
        <a:ext cx="5738155" cy="220444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2DC5E1-247F-4A33-A62B-25A17CCE4510}">
      <dsp:nvSpPr>
        <dsp:cNvPr id="0" name=""/>
        <dsp:cNvSpPr/>
      </dsp:nvSpPr>
      <dsp:spPr>
        <a:xfrm>
          <a:off x="0" y="0"/>
          <a:ext cx="4826683" cy="23351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настоящее время получено положительное заключение экспертизы для газификации жилых домов в границах ул. Луначарского, Чехова, Фрунзе, Шестой проезд, проезд Чехова»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3992" y="113992"/>
        <a:ext cx="4598699" cy="210715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BB9F6A-4C6F-46EB-BEE4-85BC1C0D7C4B}">
      <dsp:nvSpPr>
        <dsp:cNvPr id="0" name=""/>
        <dsp:cNvSpPr/>
      </dsp:nvSpPr>
      <dsp:spPr>
        <a:xfrm>
          <a:off x="0" y="3411"/>
          <a:ext cx="812849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Безопасность дорожного движения 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7467" y="40878"/>
        <a:ext cx="8053556" cy="6925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0E1ADA-17B3-44D9-9AE3-1A661D84AED1}">
      <dsp:nvSpPr>
        <dsp:cNvPr id="0" name=""/>
        <dsp:cNvSpPr/>
      </dsp:nvSpPr>
      <dsp:spPr>
        <a:xfrm>
          <a:off x="142693" y="39936"/>
          <a:ext cx="7491476" cy="7506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>
              <a:solidFill>
                <a:schemeClr val="tx1"/>
              </a:solidFill>
            </a:rPr>
            <a:t>Доходы</a:t>
          </a:r>
        </a:p>
      </dsp:txBody>
      <dsp:txXfrm>
        <a:off x="179338" y="76581"/>
        <a:ext cx="7418186" cy="677383"/>
      </dsp:txXfrm>
    </dsp:sp>
    <dsp:sp modelId="{3553C67B-1BC9-4E94-A7A7-51F8220A982C}">
      <dsp:nvSpPr>
        <dsp:cNvPr id="0" name=""/>
        <dsp:cNvSpPr/>
      </dsp:nvSpPr>
      <dsp:spPr>
        <a:xfrm>
          <a:off x="142693" y="761494"/>
          <a:ext cx="7491476" cy="7506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1 876</a:t>
          </a:r>
          <a:r>
            <a:rPr lang="ru-RU" sz="4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338" y="798139"/>
        <a:ext cx="7418186" cy="67738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C09B7B-296E-4963-9AA0-739AF2F4D2A1}">
      <dsp:nvSpPr>
        <dsp:cNvPr id="0" name=""/>
        <dsp:cNvSpPr/>
      </dsp:nvSpPr>
      <dsp:spPr>
        <a:xfrm>
          <a:off x="0" y="148426"/>
          <a:ext cx="5865717" cy="9025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устранению повреждений покрытия тротуаров на сумму 1,6 млн. рублей, общей площадью  - 3,44 </a:t>
          </a:r>
          <a:r>
            <a:rPr lang="ru-RU" sz="17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тыс.кв.м</a:t>
          </a:r>
          <a:endParaRPr lang="ru-RU" sz="17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57" y="192483"/>
        <a:ext cx="5777603" cy="814394"/>
      </dsp:txXfrm>
    </dsp:sp>
    <dsp:sp modelId="{2F6B2D7F-19D8-4183-BB21-84E275AB1C4D}">
      <dsp:nvSpPr>
        <dsp:cNvPr id="0" name=""/>
        <dsp:cNvSpPr/>
      </dsp:nvSpPr>
      <dsp:spPr>
        <a:xfrm>
          <a:off x="0" y="1228032"/>
          <a:ext cx="5865717" cy="9025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восстановлению верхних изношенных слоев асфальтобетонных покрытий автомобильных дорог на сумму 12,8 млн. рублей, общей площадью 20,3 </a:t>
          </a:r>
          <a:r>
            <a:rPr lang="ru-RU" sz="17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тыс.кв.м</a:t>
          </a: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17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57" y="1272089"/>
        <a:ext cx="5777603" cy="814394"/>
      </dsp:txXfrm>
    </dsp:sp>
    <dsp:sp modelId="{A3CB8DC3-FC24-4E13-9849-3261381CDD97}">
      <dsp:nvSpPr>
        <dsp:cNvPr id="0" name=""/>
        <dsp:cNvSpPr/>
      </dsp:nvSpPr>
      <dsp:spPr>
        <a:xfrm>
          <a:off x="0" y="2260382"/>
          <a:ext cx="5865717" cy="9025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грейдерование</a:t>
          </a: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частичной отсыпкой 15 дорог общей площадью 25,35 </a:t>
          </a:r>
          <a:r>
            <a:rPr lang="ru-RU" sz="17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тыс.кв.м</a:t>
          </a: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17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57" y="2304439"/>
        <a:ext cx="5777603" cy="81439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A3B908-844A-4D29-8236-70DCB4D3BF26}">
      <dsp:nvSpPr>
        <dsp:cNvPr id="0" name=""/>
        <dsp:cNvSpPr/>
      </dsp:nvSpPr>
      <dsp:spPr>
        <a:xfrm>
          <a:off x="0" y="147683"/>
          <a:ext cx="4312066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приобретение автомобиля - мусоровоза - 4,3 млн. рублей</a:t>
          </a:r>
        </a:p>
      </dsp:txBody>
      <dsp:txXfrm>
        <a:off x="59399" y="207082"/>
        <a:ext cx="4193268" cy="1098002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47DDC5-34CF-407D-9506-CF185FD70AA7}">
      <dsp:nvSpPr>
        <dsp:cNvPr id="0" name=""/>
        <dsp:cNvSpPr/>
      </dsp:nvSpPr>
      <dsp:spPr>
        <a:xfrm>
          <a:off x="0" y="102416"/>
          <a:ext cx="6551782" cy="3042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>
              <a:solidFill>
                <a:schemeClr val="tx1"/>
              </a:solidFill>
            </a:rPr>
            <a:t>Организованы и проведены </a:t>
          </a:r>
          <a:r>
            <a:rPr lang="ru-RU" sz="3400" b="1" kern="1200" dirty="0" smtClean="0">
              <a:solidFill>
                <a:schemeClr val="tx1"/>
              </a:solidFill>
            </a:rPr>
            <a:t>27 субботников. </a:t>
          </a:r>
          <a:endParaRPr lang="ru-RU" sz="3400" b="1" kern="1200" dirty="0">
            <a:solidFill>
              <a:schemeClr val="tx1"/>
            </a:solidFill>
          </a:endParaRP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Ликвидировано </a:t>
          </a:r>
          <a:r>
            <a:rPr lang="ru-RU" sz="3200" b="1" kern="1200" dirty="0" smtClean="0">
              <a:solidFill>
                <a:schemeClr val="tx1"/>
              </a:solidFill>
            </a:rPr>
            <a:t>14 несанкционированные свалки, объемом 375 кубических метров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148498" y="250914"/>
        <a:ext cx="6254786" cy="2745004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F38043-C4DF-4046-8AAC-D8729B310D73}">
      <dsp:nvSpPr>
        <dsp:cNvPr id="0" name=""/>
        <dsp:cNvSpPr/>
      </dsp:nvSpPr>
      <dsp:spPr>
        <a:xfrm>
          <a:off x="0" y="0"/>
          <a:ext cx="8280920" cy="1511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>
              <a:solidFill>
                <a:schemeClr val="tx1"/>
              </a:solidFill>
            </a:rPr>
            <a:t>Нам есть к чему стремиться, нам есть над чем работать</a:t>
          </a:r>
          <a:endParaRPr lang="ru-RU" sz="3800" kern="1200" dirty="0">
            <a:solidFill>
              <a:schemeClr val="tx1"/>
            </a:solidFill>
          </a:endParaRPr>
        </a:p>
      </dsp:txBody>
      <dsp:txXfrm>
        <a:off x="73792" y="73792"/>
        <a:ext cx="8133336" cy="13640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19656D-0A52-445A-84DC-944C7E54EC83}">
      <dsp:nvSpPr>
        <dsp:cNvPr id="0" name=""/>
        <dsp:cNvSpPr/>
      </dsp:nvSpPr>
      <dsp:spPr>
        <a:xfrm>
          <a:off x="72011" y="0"/>
          <a:ext cx="7704834" cy="912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них собственные </a:t>
          </a: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6560" y="44549"/>
        <a:ext cx="7615736" cy="823502"/>
      </dsp:txXfrm>
    </dsp:sp>
    <dsp:sp modelId="{2AD30D19-626B-43DC-85DA-1CFEED1B1E6A}">
      <dsp:nvSpPr>
        <dsp:cNvPr id="0" name=""/>
        <dsp:cNvSpPr/>
      </dsp:nvSpPr>
      <dsp:spPr>
        <a:xfrm>
          <a:off x="72011" y="1027307"/>
          <a:ext cx="7704834" cy="912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228 млн. рублей или 12%</a:t>
          </a: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6560" y="1071856"/>
        <a:ext cx="7615736" cy="823502"/>
      </dsp:txXfrm>
    </dsp:sp>
    <dsp:sp modelId="{4BA49BEC-DFB4-4796-88F7-6E6ADF8F772E}">
      <dsp:nvSpPr>
        <dsp:cNvPr id="0" name=""/>
        <dsp:cNvSpPr/>
      </dsp:nvSpPr>
      <dsp:spPr>
        <a:xfrm>
          <a:off x="2880301" y="2052227"/>
          <a:ext cx="2376301" cy="1113737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34669" y="2106595"/>
        <a:ext cx="2267565" cy="100500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76380A-194D-49C9-964D-51024307E904}">
      <dsp:nvSpPr>
        <dsp:cNvPr id="0" name=""/>
        <dsp:cNvSpPr/>
      </dsp:nvSpPr>
      <dsp:spPr>
        <a:xfrm>
          <a:off x="0" y="0"/>
          <a:ext cx="8064896" cy="40285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протяжении 3 лет обеспечивается рост собственных доходов бюджета.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Погашена недоимка в консолидированный бюджет Ростовской области 227 должниками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сумме 24 млн. рублей.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Оплата начисленных имущественных налогов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 2018 год составила 89%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(начислено 65 млн. рублей, оплачено 58 млн. рублей)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6656" y="196656"/>
        <a:ext cx="7671584" cy="363519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4EEA22-C4A3-4D18-874C-026FC103AE7B}">
      <dsp:nvSpPr>
        <dsp:cNvPr id="0" name=""/>
        <dsp:cNvSpPr/>
      </dsp:nvSpPr>
      <dsp:spPr>
        <a:xfrm>
          <a:off x="0" y="140"/>
          <a:ext cx="6814274" cy="791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u="none" kern="1200" dirty="0">
              <a:solidFill>
                <a:schemeClr val="tx1"/>
              </a:solidFill>
            </a:rPr>
            <a:t>Бюджет города</a:t>
          </a:r>
          <a:endParaRPr lang="ru-RU" sz="4400" u="none" kern="1200" dirty="0">
            <a:solidFill>
              <a:schemeClr val="tx1"/>
            </a:solidFill>
          </a:endParaRPr>
        </a:p>
      </dsp:txBody>
      <dsp:txXfrm>
        <a:off x="38653" y="38793"/>
        <a:ext cx="6736968" cy="7145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0E1ADA-17B3-44D9-9AE3-1A661D84AED1}">
      <dsp:nvSpPr>
        <dsp:cNvPr id="0" name=""/>
        <dsp:cNvSpPr/>
      </dsp:nvSpPr>
      <dsp:spPr>
        <a:xfrm>
          <a:off x="143991" y="0"/>
          <a:ext cx="7491476" cy="7506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chemeClr val="tx1"/>
              </a:solidFill>
            </a:rPr>
            <a:t>Расходы</a:t>
          </a:r>
          <a:endParaRPr lang="ru-RU" sz="4800" b="1" kern="1200" dirty="0">
            <a:solidFill>
              <a:schemeClr val="tx1"/>
            </a:solidFill>
          </a:endParaRPr>
        </a:p>
      </dsp:txBody>
      <dsp:txXfrm>
        <a:off x="180636" y="36645"/>
        <a:ext cx="7418186" cy="677383"/>
      </dsp:txXfrm>
    </dsp:sp>
    <dsp:sp modelId="{3553C67B-1BC9-4E94-A7A7-51F8220A982C}">
      <dsp:nvSpPr>
        <dsp:cNvPr id="0" name=""/>
        <dsp:cNvSpPr/>
      </dsp:nvSpPr>
      <dsp:spPr>
        <a:xfrm>
          <a:off x="142693" y="761494"/>
          <a:ext cx="7491476" cy="7506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1 864</a:t>
          </a:r>
          <a:r>
            <a:rPr lang="ru-RU" sz="4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</a:t>
          </a:r>
          <a:r>
            <a:rPr lang="ru-RU" sz="4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338" y="798139"/>
        <a:ext cx="7418186" cy="67738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D30D19-626B-43DC-85DA-1CFEED1B1E6A}">
      <dsp:nvSpPr>
        <dsp:cNvPr id="0" name=""/>
        <dsp:cNvSpPr/>
      </dsp:nvSpPr>
      <dsp:spPr>
        <a:xfrm>
          <a:off x="0" y="0"/>
          <a:ext cx="8136904" cy="10279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на 1 жителя составляют 39 тыс. рублей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182" y="50182"/>
        <a:ext cx="8036540" cy="927622"/>
      </dsp:txXfrm>
    </dsp:sp>
    <dsp:sp modelId="{4BA49BEC-DFB4-4796-88F7-6E6ADF8F772E}">
      <dsp:nvSpPr>
        <dsp:cNvPr id="0" name=""/>
        <dsp:cNvSpPr/>
      </dsp:nvSpPr>
      <dsp:spPr>
        <a:xfrm>
          <a:off x="2376260" y="1140217"/>
          <a:ext cx="3384382" cy="2019584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74848" y="1238805"/>
        <a:ext cx="3187206" cy="182240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A7CED-19EB-4086-91E6-3B0938186A1A}">
      <dsp:nvSpPr>
        <dsp:cNvPr id="0" name=""/>
        <dsp:cNvSpPr/>
      </dsp:nvSpPr>
      <dsp:spPr>
        <a:xfrm>
          <a:off x="0" y="55"/>
          <a:ext cx="8532948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Приоритет бюджета – отрасли социальной сферы 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61684" y="61739"/>
        <a:ext cx="8409580" cy="1140231"/>
      </dsp:txXfrm>
    </dsp:sp>
    <dsp:sp modelId="{768C1B4F-5889-4C9E-A329-8C90089DB248}">
      <dsp:nvSpPr>
        <dsp:cNvPr id="0" name=""/>
        <dsp:cNvSpPr/>
      </dsp:nvSpPr>
      <dsp:spPr>
        <a:xfrm>
          <a:off x="0" y="1280935"/>
          <a:ext cx="8532948" cy="1263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1 млрд. 326 млн</a:t>
          </a: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рублей </a:t>
          </a:r>
          <a:r>
            <a:rPr lang="ru-RU" sz="2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71 </a:t>
          </a: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 всех расходов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684" y="1342619"/>
        <a:ext cx="8409580" cy="1140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82EFD-B329-41A1-ADF1-02120447865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8F8DF-9532-4A8A-88B9-9768A68009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0772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EDDE7-9C83-4FA3-89DF-EA81A0F2F5DC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28E78-A976-4C2F-9DD2-37979EB63C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079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8956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94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4EF316-E8AF-4EED-8FCD-5CB6BC5AD5E4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24.03.2020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74A86-2AEF-420C-BE3E-5119623EEF5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FBDE2A-B9B8-4C1A-B2DF-96B19B7F6CFA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24.03.2020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AF2ED2-470B-473B-A210-6A2A0B96867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D0B6CE-AF17-4FDB-AA72-74322ADCE0B8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24.03.2020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59ACA-D9DD-43F8-8D8D-2D6BBA89F18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053F1F-E070-4092-94A3-ADD9900E80D8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24.03.2020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EB8F69-A45C-4426-869B-3505ADB53899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569B46-B3D7-45A6-AC89-D44031C9C193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24.03.2020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D14FC-4AA8-436A-8620-0D2E73ED1443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E99D6E-8E4F-42BF-80BD-A55AA121BC63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24.03.2020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C904C1-D8DE-496C-BB90-36DAAEC65A7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E4BCA4-E4AA-41C3-AF5D-E3F264AD5225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24.03.2020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A57D1-2B4E-4551-A97A-06655F65955C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2B7F5E-6941-4859-BF12-630D691FBE41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24.03.2020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4D0DF-6C1C-44BD-8307-C720478C1AED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1FE67D-8E9E-49F2-BD9F-A59FF6D33065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24.03.2020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FE70FC-8235-4B62-8122-AE2B18B43CE2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C3CC49-B761-4D9F-A8DF-88E0F73A515A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24.03.2020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1C53CF-015D-4F46-B0C6-563A800CF2A3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D1887A-EBFC-4DAF-BC9B-6E05D13BA25E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24.03.2020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4DC070-1202-4B1A-ACE4-F8C77551B59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B61805-DE00-4F45-8364-053683B6732C}" type="datetime1">
              <a:rPr lang="ru-RU" smtClean="0">
                <a:solidFill>
                  <a:srgbClr val="073E87"/>
                </a:solidFill>
                <a:latin typeface="Calibri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24.03.2020</a:t>
            </a:fld>
            <a:endParaRPr lang="ru-RU" dirty="0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3BBD2D-5246-4D9C-8158-62F6D0BCE745}" type="slidenum">
              <a:rPr lang="ru-RU" smtClean="0">
                <a:solidFill>
                  <a:srgbClr val="073E87"/>
                </a:solidFill>
                <a:latin typeface="Calibri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2.xml"/><Relationship Id="rId13" Type="http://schemas.microsoft.com/office/2007/relationships/diagramDrawing" Target="../diagrams/drawing12.xml"/><Relationship Id="rId3" Type="http://schemas.openxmlformats.org/officeDocument/2006/relationships/diagramLayout" Target="../diagrams/layout11.xml"/><Relationship Id="rId7" Type="http://schemas.openxmlformats.org/officeDocument/2006/relationships/diagramLayout" Target="../diagrams/layout12.xml"/><Relationship Id="rId12" Type="http://schemas.microsoft.com/office/2007/relationships/diagramDrawing" Target="../diagrams/drawing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2.xml"/><Relationship Id="rId11" Type="http://schemas.openxmlformats.org/officeDocument/2006/relationships/image" Target="../media/image23.jpeg"/><Relationship Id="rId5" Type="http://schemas.openxmlformats.org/officeDocument/2006/relationships/diagramColors" Target="../diagrams/colors11.xml"/><Relationship Id="rId10" Type="http://schemas.openxmlformats.org/officeDocument/2006/relationships/image" Target="../media/image22.jpeg"/><Relationship Id="rId4" Type="http://schemas.openxmlformats.org/officeDocument/2006/relationships/diagramQuickStyle" Target="../diagrams/quickStyle11.xml"/><Relationship Id="rId9" Type="http://schemas.openxmlformats.org/officeDocument/2006/relationships/diagramColors" Target="../diagrams/colors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diagramLayout" Target="../diagrams/layout13.xml"/><Relationship Id="rId7" Type="http://schemas.openxmlformats.org/officeDocument/2006/relationships/image" Target="../media/image29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5.xml"/><Relationship Id="rId13" Type="http://schemas.microsoft.com/office/2007/relationships/diagramDrawing" Target="../diagrams/drawing15.xml"/><Relationship Id="rId3" Type="http://schemas.openxmlformats.org/officeDocument/2006/relationships/diagramLayout" Target="../diagrams/layout14.xml"/><Relationship Id="rId7" Type="http://schemas.openxmlformats.org/officeDocument/2006/relationships/diagramLayout" Target="../diagrams/layout15.xml"/><Relationship Id="rId12" Type="http://schemas.microsoft.com/office/2007/relationships/diagramDrawing" Target="../diagrams/drawing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5.xml"/><Relationship Id="rId11" Type="http://schemas.openxmlformats.org/officeDocument/2006/relationships/image" Target="../media/image32.jpeg"/><Relationship Id="rId5" Type="http://schemas.openxmlformats.org/officeDocument/2006/relationships/diagramColors" Target="../diagrams/colors14.xml"/><Relationship Id="rId10" Type="http://schemas.openxmlformats.org/officeDocument/2006/relationships/image" Target="../media/image31.jpeg"/><Relationship Id="rId4" Type="http://schemas.openxmlformats.org/officeDocument/2006/relationships/diagramQuickStyle" Target="../diagrams/quickStyle14.xml"/><Relationship Id="rId9" Type="http://schemas.openxmlformats.org/officeDocument/2006/relationships/diagramColors" Target="../diagrams/colors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7.xml"/><Relationship Id="rId3" Type="http://schemas.openxmlformats.org/officeDocument/2006/relationships/diagramLayout" Target="../diagrams/layout16.xml"/><Relationship Id="rId7" Type="http://schemas.openxmlformats.org/officeDocument/2006/relationships/diagramLayout" Target="../diagrams/layout17.xml"/><Relationship Id="rId12" Type="http://schemas.openxmlformats.org/officeDocument/2006/relationships/image" Target="../media/image35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17.xml"/><Relationship Id="rId11" Type="http://schemas.openxmlformats.org/officeDocument/2006/relationships/image" Target="../media/image34.jpeg"/><Relationship Id="rId5" Type="http://schemas.openxmlformats.org/officeDocument/2006/relationships/diagramColors" Target="../diagrams/colors16.xml"/><Relationship Id="rId10" Type="http://schemas.openxmlformats.org/officeDocument/2006/relationships/image" Target="../media/image33.jpeg"/><Relationship Id="rId4" Type="http://schemas.openxmlformats.org/officeDocument/2006/relationships/diagramQuickStyle" Target="../diagrams/quickStyle16.xml"/><Relationship Id="rId9" Type="http://schemas.openxmlformats.org/officeDocument/2006/relationships/diagramColors" Target="../diagrams/colors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37.jpe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0.xml"/><Relationship Id="rId3" Type="http://schemas.openxmlformats.org/officeDocument/2006/relationships/diagramLayout" Target="../diagrams/layout19.xml"/><Relationship Id="rId7" Type="http://schemas.openxmlformats.org/officeDocument/2006/relationships/diagramLayout" Target="../diagrams/layout20.xml"/><Relationship Id="rId12" Type="http://schemas.openxmlformats.org/officeDocument/2006/relationships/image" Target="../media/image41.jpe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20.xml"/><Relationship Id="rId11" Type="http://schemas.openxmlformats.org/officeDocument/2006/relationships/image" Target="../media/image40.jpeg"/><Relationship Id="rId5" Type="http://schemas.openxmlformats.org/officeDocument/2006/relationships/diagramColors" Target="../diagrams/colors19.xml"/><Relationship Id="rId10" Type="http://schemas.openxmlformats.org/officeDocument/2006/relationships/image" Target="../media/image39.jpeg"/><Relationship Id="rId4" Type="http://schemas.openxmlformats.org/officeDocument/2006/relationships/diagramQuickStyle" Target="../diagrams/quickStyle19.xml"/><Relationship Id="rId9" Type="http://schemas.openxmlformats.org/officeDocument/2006/relationships/diagramColors" Target="../diagrams/colors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diagramLayout" Target="../diagrams/layout21.xml"/><Relationship Id="rId7" Type="http://schemas.openxmlformats.org/officeDocument/2006/relationships/image" Target="../media/image43.jpe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Relationship Id="rId9" Type="http://schemas.microsoft.com/office/2007/relationships/diagramDrawing" Target="../diagrams/drawing1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3.xml"/><Relationship Id="rId13" Type="http://schemas.openxmlformats.org/officeDocument/2006/relationships/diagramData" Target="../diagrams/data24.xml"/><Relationship Id="rId18" Type="http://schemas.microsoft.com/office/2007/relationships/diagramDrawing" Target="../diagrams/drawing18.xml"/><Relationship Id="rId3" Type="http://schemas.openxmlformats.org/officeDocument/2006/relationships/image" Target="../media/image45.jpeg"/><Relationship Id="rId7" Type="http://schemas.openxmlformats.org/officeDocument/2006/relationships/diagramColors" Target="../diagrams/colors22.xml"/><Relationship Id="rId12" Type="http://schemas.openxmlformats.org/officeDocument/2006/relationships/image" Target="../media/image46.jpeg"/><Relationship Id="rId17" Type="http://schemas.microsoft.com/office/2007/relationships/diagramDrawing" Target="../diagrams/drawing17.xml"/><Relationship Id="rId2" Type="http://schemas.openxmlformats.org/officeDocument/2006/relationships/notesSlide" Target="../notesSlides/notesSlide2.xml"/><Relationship Id="rId16" Type="http://schemas.openxmlformats.org/officeDocument/2006/relationships/diagramColors" Target="../diagrams/colors2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2.xml"/><Relationship Id="rId11" Type="http://schemas.openxmlformats.org/officeDocument/2006/relationships/diagramColors" Target="../diagrams/colors23.xml"/><Relationship Id="rId5" Type="http://schemas.openxmlformats.org/officeDocument/2006/relationships/diagramLayout" Target="../diagrams/layout22.xml"/><Relationship Id="rId15" Type="http://schemas.openxmlformats.org/officeDocument/2006/relationships/diagramQuickStyle" Target="../diagrams/quickStyle24.xml"/><Relationship Id="rId10" Type="http://schemas.openxmlformats.org/officeDocument/2006/relationships/diagramQuickStyle" Target="../diagrams/quickStyle23.xml"/><Relationship Id="rId4" Type="http://schemas.openxmlformats.org/officeDocument/2006/relationships/diagramData" Target="../diagrams/data22.xml"/><Relationship Id="rId9" Type="http://schemas.openxmlformats.org/officeDocument/2006/relationships/diagramLayout" Target="../diagrams/layout23.xml"/><Relationship Id="rId14" Type="http://schemas.openxmlformats.org/officeDocument/2006/relationships/diagramLayout" Target="../diagrams/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6.xml"/><Relationship Id="rId18" Type="http://schemas.microsoft.com/office/2007/relationships/diagramDrawing" Target="../diagrams/drawing21.xml"/><Relationship Id="rId3" Type="http://schemas.openxmlformats.org/officeDocument/2006/relationships/diagramLayout" Target="../diagrams/layout25.xml"/><Relationship Id="rId7" Type="http://schemas.openxmlformats.org/officeDocument/2006/relationships/diagramLayout" Target="../diagrams/layout26.xml"/><Relationship Id="rId17" Type="http://schemas.microsoft.com/office/2007/relationships/diagramDrawing" Target="../diagrams/drawing20.xml"/><Relationship Id="rId2" Type="http://schemas.openxmlformats.org/officeDocument/2006/relationships/diagramData" Target="../diagrams/data25.xml"/><Relationship Id="rId16" Type="http://schemas.microsoft.com/office/2007/relationships/diagramDrawing" Target="../diagrams/drawing19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6.xml"/><Relationship Id="rId11" Type="http://schemas.openxmlformats.org/officeDocument/2006/relationships/image" Target="../media/image50.jpeg"/><Relationship Id="rId5" Type="http://schemas.openxmlformats.org/officeDocument/2006/relationships/diagramColors" Target="../diagrams/colors25.xml"/><Relationship Id="rId10" Type="http://schemas.openxmlformats.org/officeDocument/2006/relationships/image" Target="../media/image49.jpeg"/><Relationship Id="rId4" Type="http://schemas.openxmlformats.org/officeDocument/2006/relationships/diagramQuickStyle" Target="../diagrams/quickStyle25.xml"/><Relationship Id="rId9" Type="http://schemas.openxmlformats.org/officeDocument/2006/relationships/diagramColors" Target="../diagrams/colors2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diagramLayout" Target="../diagrams/layout27.xml"/><Relationship Id="rId7" Type="http://schemas.openxmlformats.org/officeDocument/2006/relationships/image" Target="../media/image52.jpeg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Relationship Id="rId9" Type="http://schemas.microsoft.com/office/2007/relationships/diagramDrawing" Target="../diagrams/drawing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emf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0.xml"/><Relationship Id="rId3" Type="http://schemas.openxmlformats.org/officeDocument/2006/relationships/diagramLayout" Target="../diagrams/layout29.xml"/><Relationship Id="rId7" Type="http://schemas.openxmlformats.org/officeDocument/2006/relationships/image" Target="../media/image64.jpe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11" Type="http://schemas.openxmlformats.org/officeDocument/2006/relationships/diagramColors" Target="../diagrams/colors30.xml"/><Relationship Id="rId5" Type="http://schemas.openxmlformats.org/officeDocument/2006/relationships/diagramColors" Target="../diagrams/colors29.xml"/><Relationship Id="rId10" Type="http://schemas.openxmlformats.org/officeDocument/2006/relationships/diagramQuickStyle" Target="../diagrams/quickStyle30.xml"/><Relationship Id="rId4" Type="http://schemas.openxmlformats.org/officeDocument/2006/relationships/diagramQuickStyle" Target="../diagrams/quickStyle29.xml"/><Relationship Id="rId9" Type="http://schemas.openxmlformats.org/officeDocument/2006/relationships/diagramLayout" Target="../diagrams/layout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Colors" Target="../diagrams/colors3.xml"/><Relationship Id="rId18" Type="http://schemas.microsoft.com/office/2007/relationships/diagramDrawing" Target="../diagrams/drawing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12" Type="http://schemas.openxmlformats.org/officeDocument/2006/relationships/diagramQuickStyle" Target="../diagrams/quickStyle3.xml"/><Relationship Id="rId1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diagramLayout" Target="../diagrams/layout3.xml"/><Relationship Id="rId5" Type="http://schemas.openxmlformats.org/officeDocument/2006/relationships/diagramColors" Target="../diagrams/colors1.xml"/><Relationship Id="rId10" Type="http://schemas.openxmlformats.org/officeDocument/2006/relationships/diagramData" Target="../diagrams/data3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diagramLayout" Target="../diagrams/layout4.xml"/><Relationship Id="rId7" Type="http://schemas.openxmlformats.org/officeDocument/2006/relationships/diagramLayout" Target="../diagrams/layout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microsoft.com/office/2007/relationships/diagramDrawing" Target="../diagrams/drawing4.xml"/><Relationship Id="rId4" Type="http://schemas.openxmlformats.org/officeDocument/2006/relationships/diagramQuickStyle" Target="../diagrams/quickStyle4.xml"/><Relationship Id="rId9" Type="http://schemas.openxmlformats.org/officeDocument/2006/relationships/diagramColors" Target="../diagrams/colors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13" Type="http://schemas.openxmlformats.org/officeDocument/2006/relationships/diagramColors" Target="../diagrams/colors8.xml"/><Relationship Id="rId18" Type="http://schemas.microsoft.com/office/2007/relationships/diagramDrawing" Target="../diagrams/drawing7.xml"/><Relationship Id="rId3" Type="http://schemas.openxmlformats.org/officeDocument/2006/relationships/diagramLayout" Target="../diagrams/layout6.xml"/><Relationship Id="rId7" Type="http://schemas.openxmlformats.org/officeDocument/2006/relationships/diagramLayout" Target="../diagrams/layout7.xml"/><Relationship Id="rId12" Type="http://schemas.openxmlformats.org/officeDocument/2006/relationships/diagramQuickStyle" Target="../diagrams/quickStyle8.xml"/><Relationship Id="rId17" Type="http://schemas.microsoft.com/office/2007/relationships/diagramDrawing" Target="../diagrams/drawing6.xml"/><Relationship Id="rId2" Type="http://schemas.openxmlformats.org/officeDocument/2006/relationships/diagramData" Target="../diagrams/data6.xml"/><Relationship Id="rId16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.xml"/><Relationship Id="rId11" Type="http://schemas.openxmlformats.org/officeDocument/2006/relationships/diagramLayout" Target="../diagrams/layout8.xml"/><Relationship Id="rId5" Type="http://schemas.openxmlformats.org/officeDocument/2006/relationships/diagramColors" Target="../diagrams/colors6.xml"/><Relationship Id="rId10" Type="http://schemas.openxmlformats.org/officeDocument/2006/relationships/diagramData" Target="../diagrams/data8.xml"/><Relationship Id="rId4" Type="http://schemas.openxmlformats.org/officeDocument/2006/relationships/diagramQuickStyle" Target="../diagrams/quickStyle6.xml"/><Relationship Id="rId9" Type="http://schemas.openxmlformats.org/officeDocument/2006/relationships/diagramColors" Target="../diagrams/colors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3.jpeg"/><Relationship Id="rId7" Type="http://schemas.openxmlformats.org/officeDocument/2006/relationships/diagramColors" Target="../diagrams/colors9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microsoft.com/office/2007/relationships/diagramDrawing" Target="../diagrams/drawing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15.jpeg"/><Relationship Id="rId7" Type="http://schemas.openxmlformats.org/officeDocument/2006/relationships/diagramQuickStyle" Target="../diagrams/quickStyle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16.jpeg"/><Relationship Id="rId9" Type="http://schemas.microsoft.com/office/2007/relationships/diagramDrawing" Target="../diagrams/drawin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540" y="97262"/>
            <a:ext cx="4449870" cy="32197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566" y="3160349"/>
            <a:ext cx="4392488" cy="35853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4718" y="97262"/>
            <a:ext cx="4245598" cy="32197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213" y="3285508"/>
            <a:ext cx="4643366" cy="34665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8003" y="1965659"/>
            <a:ext cx="4845360" cy="2799124"/>
          </a:xfrm>
          <a:prstGeom prst="rect">
            <a:avLst/>
          </a:prstGeom>
          <a:effectLst>
            <a:reflection stA="45000" endPos="31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73797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4414" y="500042"/>
            <a:ext cx="7277104" cy="857256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endParaRPr lang="ru-RU" sz="2400" b="1" dirty="0" smtClean="0">
              <a:solidFill>
                <a:schemeClr val="tx1">
                  <a:lumMod val="85000"/>
                </a:schemeClr>
              </a:solidFill>
            </a:endParaRPr>
          </a:p>
          <a:p>
            <a:pPr algn="ctr"/>
            <a:endParaRPr lang="ru-RU" sz="2600" b="1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12" name="Подзаголовок 8"/>
          <p:cNvSpPr txBox="1">
            <a:spLocks/>
          </p:cNvSpPr>
          <p:nvPr/>
        </p:nvSpPr>
        <p:spPr>
          <a:xfrm>
            <a:off x="3491880" y="2780928"/>
            <a:ext cx="5500726" cy="193851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 smtClean="0">
              <a:solidFill>
                <a:srgbClr val="C6E7FC">
                  <a:lumMod val="50000"/>
                </a:srgbClr>
              </a:solidFill>
              <a:cs typeface="Arial" pitchFamily="34" charset="0"/>
            </a:endParaRP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67945" y="3140968"/>
            <a:ext cx="4807644" cy="147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700"/>
              </a:spcBef>
              <a:buClr>
                <a:srgbClr val="4584D3"/>
              </a:buClr>
              <a:buSzPct val="60000"/>
            </a:pPr>
            <a:r>
              <a:rPr lang="ru-RU" sz="2100" b="1" dirty="0" smtClean="0">
                <a:solidFill>
                  <a:prstClr val="white"/>
                </a:solidFill>
                <a:latin typeface="Calibri" pitchFamily="34" charset="0"/>
                <a:cs typeface="Arial" pitchFamily="34" charset="0"/>
              </a:rPr>
              <a:t>Стоимость </a:t>
            </a:r>
            <a:r>
              <a:rPr lang="ru-RU" sz="2100" b="1" dirty="0">
                <a:solidFill>
                  <a:prstClr val="white"/>
                </a:solidFill>
                <a:latin typeface="Calibri" pitchFamily="34" charset="0"/>
                <a:cs typeface="Arial" pitchFamily="34" charset="0"/>
              </a:rPr>
              <a:t>инвестиционного проекта        </a:t>
            </a:r>
            <a:r>
              <a:rPr lang="ru-RU" sz="2100" b="1" dirty="0">
                <a:solidFill>
                  <a:prstClr val="white"/>
                </a:solidFill>
              </a:rPr>
              <a:t>- </a:t>
            </a:r>
            <a:r>
              <a:rPr lang="ru-RU" sz="2100" b="1" dirty="0" smtClean="0">
                <a:solidFill>
                  <a:prstClr val="white"/>
                </a:solidFill>
              </a:rPr>
              <a:t>560,7 </a:t>
            </a:r>
            <a:r>
              <a:rPr lang="ru-RU" sz="2100" b="1" dirty="0">
                <a:solidFill>
                  <a:prstClr val="white"/>
                </a:solidFill>
              </a:rPr>
              <a:t>млн</a:t>
            </a:r>
            <a:r>
              <a:rPr lang="ru-RU" sz="2100" b="1" dirty="0" smtClean="0">
                <a:solidFill>
                  <a:prstClr val="white"/>
                </a:solidFill>
              </a:rPr>
              <a:t>. рублей</a:t>
            </a:r>
            <a:endParaRPr lang="ru-RU" sz="2100" b="1" dirty="0">
              <a:solidFill>
                <a:prstClr val="white"/>
              </a:solidFill>
            </a:endParaRPr>
          </a:p>
          <a:p>
            <a:pPr lvl="0">
              <a:spcBef>
                <a:spcPts val="700"/>
              </a:spcBef>
              <a:buClr>
                <a:srgbClr val="4584D3"/>
              </a:buClr>
              <a:buSzPct val="60000"/>
              <a:defRPr/>
            </a:pPr>
            <a:r>
              <a:rPr lang="ru-RU" sz="2100" b="1" dirty="0" smtClean="0">
                <a:solidFill>
                  <a:prstClr val="white"/>
                </a:solidFill>
              </a:rPr>
              <a:t>Количество </a:t>
            </a:r>
            <a:r>
              <a:rPr lang="ru-RU" sz="2100" b="1" dirty="0">
                <a:solidFill>
                  <a:prstClr val="white"/>
                </a:solidFill>
              </a:rPr>
              <a:t>трудоустроенных – </a:t>
            </a:r>
            <a:r>
              <a:rPr lang="ru-RU" sz="2100" b="1" dirty="0" smtClean="0">
                <a:solidFill>
                  <a:prstClr val="white"/>
                </a:solidFill>
              </a:rPr>
              <a:t>410 </a:t>
            </a:r>
            <a:r>
              <a:rPr lang="ru-RU" sz="2100" b="1" dirty="0">
                <a:solidFill>
                  <a:prstClr val="white"/>
                </a:solidFill>
              </a:rPr>
              <a:t>чел</a:t>
            </a:r>
            <a:r>
              <a:rPr lang="ru-RU" sz="2100" b="1" dirty="0" smtClean="0">
                <a:solidFill>
                  <a:prstClr val="white"/>
                </a:solidFill>
              </a:rPr>
              <a:t>.</a:t>
            </a: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620687"/>
            <a:ext cx="7488832" cy="1643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400" b="1" dirty="0" smtClean="0">
                <a:solidFill>
                  <a:prstClr val="black">
                    <a:lumMod val="85000"/>
                  </a:prstClr>
                </a:solidFill>
              </a:rPr>
              <a:t>ООО «Аль </a:t>
            </a:r>
            <a:r>
              <a:rPr lang="ru-RU" sz="2400" b="1" dirty="0" err="1" smtClean="0">
                <a:solidFill>
                  <a:prstClr val="black">
                    <a:lumMod val="85000"/>
                  </a:prstClr>
                </a:solidFill>
              </a:rPr>
              <a:t>Пако</a:t>
            </a:r>
            <a:r>
              <a:rPr lang="ru-RU" sz="2400" b="1" dirty="0" smtClean="0">
                <a:solidFill>
                  <a:prstClr val="black">
                    <a:lumMod val="85000"/>
                  </a:prstClr>
                </a:solidFill>
              </a:rPr>
              <a:t>»</a:t>
            </a:r>
            <a:endParaRPr lang="ru-RU" sz="2400" b="1" dirty="0">
              <a:solidFill>
                <a:prstClr val="black">
                  <a:lumMod val="85000"/>
                </a:prstClr>
              </a:solidFill>
            </a:endParaRP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400" b="1" spc="-120" dirty="0" smtClean="0">
                <a:latin typeface="Times New Roman"/>
                <a:ea typeface="Times New Roman"/>
              </a:rPr>
              <a:t>Создание предприятия по  производству детских развивающих настольных игр, головоломок, книг-игрушек на территории города Донецка </a:t>
            </a:r>
            <a:endParaRPr lang="ru-RU" sz="2400" b="1" dirty="0" smtClean="0">
              <a:solidFill>
                <a:prstClr val="black">
                  <a:lumMod val="85000"/>
                </a:prstClr>
              </a:solidFill>
            </a:endParaRPr>
          </a:p>
        </p:txBody>
      </p:sp>
      <p:pic>
        <p:nvPicPr>
          <p:cNvPr id="4098" name="Picture 2" descr="\\Win-serv2008r2\обмен\Кобелева\к презентации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28906"/>
            <a:ext cx="3312368" cy="19442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\\Win-serv2008r2\обмен\Кобелева\к презентации\31259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592" y="4719444"/>
            <a:ext cx="3799532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113476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700263492"/>
              </p:ext>
            </p:extLst>
          </p:nvPr>
        </p:nvGraphicFramePr>
        <p:xfrm>
          <a:off x="3311352" y="214290"/>
          <a:ext cx="5832648" cy="2376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080664417"/>
              </p:ext>
            </p:extLst>
          </p:nvPr>
        </p:nvGraphicFramePr>
        <p:xfrm>
          <a:off x="395536" y="2643182"/>
          <a:ext cx="4248472" cy="3954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26626" name="Picture 2" descr="https://dp3.ru/wp-content/uploads/2019/08/f69e193b63904e8eb31dcf808220d194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00562" y="2928934"/>
            <a:ext cx="4214842" cy="3067052"/>
          </a:xfrm>
          <a:prstGeom prst="rect">
            <a:avLst/>
          </a:prstGeom>
          <a:noFill/>
        </p:spPr>
      </p:pic>
      <p:pic>
        <p:nvPicPr>
          <p:cNvPr id="26630" name="Picture 6" descr="https://pbs.twimg.com/media/Du77n8oWwAANspp.jpg:large"/>
          <p:cNvPicPr>
            <a:picLocks noGrp="1" noChangeAspect="1" noChangeArrowheads="1"/>
          </p:cNvPicPr>
          <p:nvPr>
            <p:ph idx="1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034" y="571480"/>
            <a:ext cx="3286148" cy="2000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65283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500042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atin typeface="Cambria"/>
                <a:cs typeface="Arial" pitchFamily="34" charset="0"/>
              </a:rPr>
              <a:t>Развитие здравоохранения </a:t>
            </a:r>
            <a:endParaRPr lang="ru-RU" sz="2800" dirty="0">
              <a:latin typeface="Cambria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3837765"/>
              </p:ext>
            </p:extLst>
          </p:nvPr>
        </p:nvGraphicFramePr>
        <p:xfrm>
          <a:off x="3286116" y="1428736"/>
          <a:ext cx="5643602" cy="2143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43602"/>
              </a:tblGrid>
              <a:tr h="10106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Трудоустроено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 3 врача, укомплектованность составляет всего 55%. 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132487">
                <a:tc>
                  <a:txBody>
                    <a:bodyPr/>
                    <a:lstStyle/>
                    <a:p>
                      <a:endParaRPr lang="ru-RU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Выдано 6 целевых направлений на поступление в медицинские ВУЗы. 5 человек поступило.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89090" name="Picture 2" descr="D:\Мои документы\документы\Бюджет 2018-2020\Разное\Фото\Поликлин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771119"/>
            <a:ext cx="4214842" cy="2782824"/>
          </a:xfrm>
          <a:prstGeom prst="rect">
            <a:avLst/>
          </a:prstGeom>
          <a:noFill/>
        </p:spPr>
      </p:pic>
      <p:pic>
        <p:nvPicPr>
          <p:cNvPr id="8" name="Рисунок 7" descr="http://neinvalid.ru/wp-content/uploads/2014/12/7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703" y="1023262"/>
            <a:ext cx="2808312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poliklinikin.ru/wp-content/uploads/2018/11/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703" y="3771119"/>
            <a:ext cx="4322297" cy="2782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86529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1472" y="500042"/>
            <a:ext cx="78581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Рекомендации                                                                   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 профилактике новой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коронавирусной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инфекции 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COVID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-19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://donetsk-ro.donland.ru/Data/Sites/21/media/foto/2020/03%D0%BC%D0%B0%D1%80%D1%82/%D0%BF%D0%BB%D0%B0%D0%BA%D0%B0%D1%82%D0%B3%D0%BE%D1%80%D0%B8%D0%B7%D0%BE%D0%BD%D1%82%D0%B0%D0%BB%D1%8C%D0%BD%D0%B0%D1%8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928802"/>
            <a:ext cx="7572428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86529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967550680"/>
              </p:ext>
            </p:extLst>
          </p:nvPr>
        </p:nvGraphicFramePr>
        <p:xfrm>
          <a:off x="428596" y="214290"/>
          <a:ext cx="8496944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Users\Kab_22_1\Desktop\отчет главы за 2019 год\присланные ответы\фото\образование\дошк обр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1472" y="3071810"/>
            <a:ext cx="3822700" cy="2867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Kab_22_1\Desktop\отчет главы за 2019 год\присланные ответы\фото\образование\дошкол обр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90" y="3214686"/>
            <a:ext cx="3822700" cy="2650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5957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710883520"/>
              </p:ext>
            </p:extLst>
          </p:nvPr>
        </p:nvGraphicFramePr>
        <p:xfrm>
          <a:off x="4714876" y="3643314"/>
          <a:ext cx="3714776" cy="2714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530135013"/>
              </p:ext>
            </p:extLst>
          </p:nvPr>
        </p:nvGraphicFramePr>
        <p:xfrm>
          <a:off x="102058" y="3573016"/>
          <a:ext cx="4327066" cy="2378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6146" name="Picture 2" descr="\\Win-serv2008r2\обмен\Кобелева\к презентации\imag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500042"/>
            <a:ext cx="3829107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7" name="Picture 3" descr="C:\Users\Kab_22_1\Desktop\отчет главы за 2019 год\присланные ответы\фото\образование\Изображение 02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034" y="500042"/>
            <a:ext cx="342902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8227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2357430"/>
            <a:ext cx="4429156" cy="1224804"/>
            <a:chOff x="-334575" y="180722"/>
            <a:chExt cx="6803999" cy="154923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361443"/>
              <a:ext cx="6469424" cy="1355413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-334575" y="180722"/>
              <a:ext cx="6474774" cy="15492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spcBef>
                  <a:spcPct val="0"/>
                </a:spcBef>
              </a:pPr>
              <a:r>
                <a:rPr lang="ru-RU" sz="2400" b="1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Нацпроект</a:t>
              </a:r>
            </a:p>
            <a:p>
              <a:pPr lvl="0" algn="ctr" defTabSz="1066800">
                <a:spcBef>
                  <a:spcPct val="0"/>
                </a:spcBef>
              </a:pPr>
              <a:r>
                <a:rPr lang="ru-RU" sz="2400" b="1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«Успех каждого ребенка»</a:t>
              </a: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4714876" y="3286124"/>
          <a:ext cx="3929090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857224" y="714356"/>
          <a:ext cx="3073278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3074" name="Picture 2" descr="C:\Users\Kab_22_1\Desktop\отчет главы за 2019 год\присланные ответы\фото\образование\Городской конкурс памяти В.Т. Рыжкова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357158" y="3786190"/>
            <a:ext cx="3822700" cy="253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Kab_22_1\Desktop\отчет главы за 2019 год\присланные ответы\фото\образование\Музей СОШ ╣2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4714876" y="4143380"/>
            <a:ext cx="4143404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Kab_22_1\Desktop\отчет главы за 2019 год\присланные ответы\фото\образование\Присяга юнормейцев гимназия ╣1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6314" y="428604"/>
            <a:ext cx="407193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5957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428596" y="571480"/>
          <a:ext cx="8286808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6085" name="Picture 5" descr="C:\Users\Kab_22_1\Desktop\отчет главы за 2019 год\присланные ответы\фото\культура\Золотая Русь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357562"/>
            <a:ext cx="4286312" cy="3071834"/>
          </a:xfrm>
          <a:prstGeom prst="rect">
            <a:avLst/>
          </a:prstGeom>
          <a:noFill/>
        </p:spPr>
      </p:pic>
      <p:pic>
        <p:nvPicPr>
          <p:cNvPr id="46086" name="Picture 6" descr="C:\Users\Kab_22_1\Desktop\отчет главы за 2019 год\присланные ответы\фото\культура\Открытие года народного творчеств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1928802"/>
            <a:ext cx="4000528" cy="30003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5957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00100" y="2571744"/>
            <a:ext cx="6953250" cy="371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/>
                <a:ea typeface="Calibri"/>
              </a:rPr>
              <a:t>Планируется строительство </a:t>
            </a:r>
            <a:br>
              <a:rPr lang="ru-RU" sz="2400" b="1" dirty="0" smtClean="0">
                <a:solidFill>
                  <a:schemeClr val="tx1"/>
                </a:solidFill>
                <a:latin typeface="Arial"/>
                <a:ea typeface="Calibri"/>
              </a:rPr>
            </a:br>
            <a:r>
              <a:rPr lang="ru-RU" sz="2400" b="1" dirty="0" smtClean="0">
                <a:solidFill>
                  <a:schemeClr val="tx1"/>
                </a:solidFill>
                <a:latin typeface="Arial"/>
                <a:ea typeface="Calibri"/>
              </a:rPr>
              <a:t>нового </a:t>
            </a:r>
            <a:r>
              <a:rPr lang="ru-RU" sz="2400" b="1" dirty="0">
                <a:solidFill>
                  <a:schemeClr val="tx1"/>
                </a:solidFill>
                <a:latin typeface="Arial"/>
                <a:ea typeface="Calibri"/>
              </a:rPr>
              <a:t>городского Дворца культуры «Шахтер»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285852" y="4857761"/>
            <a:ext cx="6572296" cy="1285884"/>
            <a:chOff x="-700562" y="3206955"/>
            <a:chExt cx="7896130" cy="1187711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-700562" y="3338923"/>
              <a:ext cx="7896130" cy="98975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-451211" y="3206955"/>
              <a:ext cx="7480544" cy="11877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u="none" kern="1200" dirty="0" smtClean="0">
                  <a:solidFill>
                    <a:schemeClr val="tx1"/>
                  </a:solidFill>
                </a:rPr>
                <a:t>При поддержке Губернатора Ростовской области В.Ю. </a:t>
              </a:r>
              <a:r>
                <a:rPr lang="ru-RU" sz="2000" b="1" u="none" kern="1200" dirty="0" err="1" smtClean="0">
                  <a:solidFill>
                    <a:schemeClr val="tx1"/>
                  </a:solidFill>
                </a:rPr>
                <a:t>Голубева</a:t>
              </a:r>
              <a:r>
                <a:rPr lang="ru-RU" sz="2000" b="1" u="none" kern="1200" dirty="0" smtClean="0">
                  <a:solidFill>
                    <a:schemeClr val="tx1"/>
                  </a:solidFill>
                </a:rPr>
                <a:t> на строительство выделено </a:t>
              </a:r>
            </a:p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u="none" kern="1200" smtClean="0">
                  <a:solidFill>
                    <a:schemeClr val="tx1"/>
                  </a:solidFill>
                </a:rPr>
                <a:t>528,6 </a:t>
              </a:r>
              <a:r>
                <a:rPr lang="ru-RU" sz="2400" b="1" u="none" kern="1200" dirty="0" smtClean="0">
                  <a:solidFill>
                    <a:schemeClr val="tx1"/>
                  </a:solidFill>
                </a:rPr>
                <a:t>млн. рублей</a:t>
              </a:r>
              <a:endParaRPr lang="ru-RU" sz="2400" u="none" kern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7548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4714876" y="2285992"/>
          <a:ext cx="3929090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4143372" y="571480"/>
          <a:ext cx="4786346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6082" name="Picture 2" descr="C:\Users\Kab_22_1\Desktop\отчет главы за 2019 год\присланные ответы\фото\культура\ГТО 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158" y="571480"/>
            <a:ext cx="3786214" cy="292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3" name="Picture 3" descr="C:\Users\Kab_22_1\Desktop\отчет главы за 2019 год\присланные ответы\фото\культура\ГТО 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3438" y="3571876"/>
            <a:ext cx="414337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4" name="Picture 4" descr="C:\Users\Kab_22_1\Desktop\отчет главы за 2019 год\присланные ответы\фото\культура\ГТО 4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85720" y="3786190"/>
            <a:ext cx="407196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5957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5" y="163022"/>
            <a:ext cx="1512767" cy="1588406"/>
          </a:xfrm>
          <a:prstGeom prst="rect">
            <a:avLst/>
          </a:prstGeom>
          <a:effectLst>
            <a:glow rad="1905000">
              <a:schemeClr val="accent1"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63021"/>
            <a:ext cx="1440160" cy="1797014"/>
          </a:xfrm>
          <a:prstGeom prst="rect">
            <a:avLst/>
          </a:prstGeom>
          <a:effectLst>
            <a:glow rad="1333500">
              <a:schemeClr val="accent1">
                <a:alpha val="40000"/>
              </a:schemeClr>
            </a:glow>
          </a:effectLst>
        </p:spPr>
      </p:pic>
      <p:sp>
        <p:nvSpPr>
          <p:cNvPr id="2" name="Прямоугольник 1"/>
          <p:cNvSpPr/>
          <p:nvPr/>
        </p:nvSpPr>
        <p:spPr>
          <a:xfrm>
            <a:off x="179512" y="1268760"/>
            <a:ext cx="88569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результатах деятельности главы Администрации города Донецка, деятельности Администрации города Донецка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2019  года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143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1332541"/>
              </p:ext>
            </p:extLst>
          </p:nvPr>
        </p:nvGraphicFramePr>
        <p:xfrm>
          <a:off x="251520" y="260648"/>
          <a:ext cx="8568952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G:\Гусева\Фото дома 02.11.2018\P_20181102_1406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00799" y="-16078200"/>
            <a:ext cx="1694925" cy="301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1643050"/>
            <a:ext cx="3744416" cy="392129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6" name="Picture 2" descr="\\Win-serv2008r2\обмен\Беленко\Фото дома микр.2, д.1.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2571744"/>
            <a:ext cx="3851920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83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357166"/>
            <a:ext cx="4514309" cy="3009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712381253"/>
              </p:ext>
            </p:extLst>
          </p:nvPr>
        </p:nvGraphicFramePr>
        <p:xfrm>
          <a:off x="3571868" y="605763"/>
          <a:ext cx="5392621" cy="1894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317118681"/>
              </p:ext>
            </p:extLst>
          </p:nvPr>
        </p:nvGraphicFramePr>
        <p:xfrm>
          <a:off x="289660" y="3071810"/>
          <a:ext cx="4826683" cy="3446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5357818" y="3500438"/>
            <a:ext cx="3528392" cy="287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317118681"/>
              </p:ext>
            </p:extLst>
          </p:nvPr>
        </p:nvGraphicFramePr>
        <p:xfrm>
          <a:off x="285720" y="3071810"/>
          <a:ext cx="4826683" cy="3446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xmlns="" val="201213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501122" cy="221457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"/>
                <a:ea typeface="Calibri"/>
              </a:rPr>
              <a:t>Мероприятия по обеспечению устойчивого водоснабжения и водоотведения инвестиционных площадок города Донецка Ростовской области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14686"/>
            <a:ext cx="4357718" cy="311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214685"/>
            <a:ext cx="4357718" cy="3106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85710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553382715"/>
              </p:ext>
            </p:extLst>
          </p:nvPr>
        </p:nvGraphicFramePr>
        <p:xfrm>
          <a:off x="841889" y="62368"/>
          <a:ext cx="8128490" cy="774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4104585973"/>
              </p:ext>
            </p:extLst>
          </p:nvPr>
        </p:nvGraphicFramePr>
        <p:xfrm>
          <a:off x="3131839" y="857232"/>
          <a:ext cx="5583565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3214678" y="3286124"/>
            <a:ext cx="5643602" cy="785818"/>
            <a:chOff x="-75201" y="193046"/>
            <a:chExt cx="5940919" cy="90250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" y="193046"/>
              <a:ext cx="5865717" cy="902508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-75201" y="407359"/>
              <a:ext cx="5718169" cy="5715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400" b="1" kern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поямочный</a:t>
              </a:r>
              <a:r>
                <a:rPr lang="ru-RU" sz="1400" b="1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ремонт дорог на сумму 11,8 млн. рублей</a:t>
              </a:r>
              <a:endParaRPr lang="ru-RU" sz="14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14282" y="5286388"/>
            <a:ext cx="5579997" cy="1214446"/>
            <a:chOff x="0" y="2149966"/>
            <a:chExt cx="5865717" cy="101556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2149966"/>
              <a:ext cx="5865717" cy="1015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49576" y="2199542"/>
              <a:ext cx="5766565" cy="9164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реконструкция автомобильной дороги от проспекта Мира, 2 до места  пересечения государственной границы в районе поселка Северный в г.Донецке, на сумму 39,73 млн. рублей, протяженностью - 1086,82  м.п</a:t>
              </a:r>
              <a:r>
                <a:rPr lang="ru-RU" sz="1400" b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endPara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26" name="Picture 2" descr="doneck_gallery_872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86446" y="4000504"/>
            <a:ext cx="2976511" cy="2714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" descr="C:\Users\Kab_22_1\Desktop\нацпроекты на Дон24\опубликованы\15.11\нацпроект 12 квартал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5720" y="1785926"/>
            <a:ext cx="2714644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0108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4086873978"/>
              </p:ext>
            </p:extLst>
          </p:nvPr>
        </p:nvGraphicFramePr>
        <p:xfrm>
          <a:off x="285720" y="357166"/>
          <a:ext cx="6858048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Users\Kab_22_1\Desktop\отчет главы за 2019 год\присланные ответы\фото\img-20191028-wa000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500306"/>
            <a:ext cx="350046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Kab_22_1\Desktop\отчет главы за 2019 год\присланные ответы\фото\img-20191028-wa000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4500570"/>
            <a:ext cx="3571900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Kab_22_1\Desktop\отчет главы за 2019 год\присланные ответы\фото\img-20191022-wa00042310201993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72" y="3143248"/>
            <a:ext cx="4500594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84272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14282" y="285728"/>
            <a:ext cx="8715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prstClr val="black">
                    <a:lumMod val="95000"/>
                  </a:prstClr>
                </a:solidFill>
                <a:latin typeface="Cambria"/>
                <a:cs typeface="Arial" pitchFamily="34" charset="0"/>
              </a:rPr>
              <a:t>Формирование комфортной городской среды</a:t>
            </a:r>
            <a:endParaRPr lang="ru-RU" sz="2400" dirty="0">
              <a:solidFill>
                <a:prstClr val="black">
                  <a:lumMod val="95000"/>
                </a:prstClr>
              </a:solidFill>
              <a:latin typeface="Cambria"/>
              <a:cs typeface="Arial" pitchFamily="34" charset="0"/>
            </a:endParaRPr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928670"/>
            <a:ext cx="43577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928670"/>
            <a:ext cx="4357718" cy="295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2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786190"/>
            <a:ext cx="437359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786190"/>
            <a:ext cx="43577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00192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664032"/>
            <a:ext cx="4224468" cy="331236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19987" cy="1081088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 на территории муниципального образования «Город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Донецк»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91050" y="2580878"/>
            <a:ext cx="4537075" cy="340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00509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19987" cy="1081088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 на территории муниципального образования «Город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Донецк»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tretch/>
        </p:blipFill>
        <p:spPr>
          <a:xfrm>
            <a:off x="5214942" y="2571744"/>
            <a:ext cx="3286148" cy="3786214"/>
          </a:xfrm>
          <a:prstGeom prst="rect">
            <a:avLst/>
          </a:prstGeom>
          <a:ln>
            <a:noFill/>
          </a:ln>
        </p:spPr>
      </p:pic>
      <p:pic>
        <p:nvPicPr>
          <p:cNvPr id="12" name="Рисунок 11"/>
          <p:cNvPicPr/>
          <p:nvPr/>
        </p:nvPicPr>
        <p:blipFill>
          <a:blip r:embed="rId3"/>
          <a:stretch/>
        </p:blipFill>
        <p:spPr>
          <a:xfrm rot="21586800">
            <a:off x="928966" y="2578306"/>
            <a:ext cx="3424855" cy="385300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29231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6" y="1789661"/>
            <a:ext cx="8280920" cy="4620697"/>
          </a:xfrm>
          <a:prstGeom prst="rect">
            <a:avLst/>
          </a:prstGeom>
          <a:effectLst>
            <a:glow rad="8128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891876550"/>
              </p:ext>
            </p:extLst>
          </p:nvPr>
        </p:nvGraphicFramePr>
        <p:xfrm>
          <a:off x="467545" y="260650"/>
          <a:ext cx="8280920" cy="1529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957916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891876550"/>
              </p:ext>
            </p:extLst>
          </p:nvPr>
        </p:nvGraphicFramePr>
        <p:xfrm>
          <a:off x="2786051" y="260650"/>
          <a:ext cx="5962414" cy="1529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https://static.riafan.ru/uploads/2020/02/14/orig-15816711889a7930d9c645a544a037cb3668fec7e7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3571876"/>
            <a:ext cx="3071802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https://i.mycdn.me/i?r=AzEPZsRbOZEKgBhR0XGMT1RkdEsnrQ2jeZx52uaVj9HuEKaKTM5SRkZCeTgDn6uOyic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285728"/>
            <a:ext cx="1933575" cy="1285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142844" y="2285992"/>
          <a:ext cx="5500726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957916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968245785"/>
              </p:ext>
            </p:extLst>
          </p:nvPr>
        </p:nvGraphicFramePr>
        <p:xfrm>
          <a:off x="1259632" y="404664"/>
          <a:ext cx="681427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4248031081"/>
              </p:ext>
            </p:extLst>
          </p:nvPr>
        </p:nvGraphicFramePr>
        <p:xfrm>
          <a:off x="755576" y="1484784"/>
          <a:ext cx="7776864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3529857071"/>
              </p:ext>
            </p:extLst>
          </p:nvPr>
        </p:nvGraphicFramePr>
        <p:xfrm>
          <a:off x="755576" y="3068960"/>
          <a:ext cx="813690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xmlns="" val="1452243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1" y="2780930"/>
            <a:ext cx="81820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b="1" dirty="0">
                <a:solidFill>
                  <a:schemeClr val="bg2">
                    <a:lumMod val="25000"/>
                  </a:schemeClr>
                </a:solidFill>
              </a:rPr>
              <a:t>Спасибо за внимание</a:t>
            </a:r>
            <a:endParaRPr lang="ru-RU" sz="6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95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540" y="97262"/>
            <a:ext cx="4449870" cy="32197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566" y="3160349"/>
            <a:ext cx="4392488" cy="35853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4718" y="97262"/>
            <a:ext cx="4245598" cy="32197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213" y="3285508"/>
            <a:ext cx="4643366" cy="34665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8003" y="1965659"/>
            <a:ext cx="4845360" cy="2799124"/>
          </a:xfrm>
          <a:prstGeom prst="rect">
            <a:avLst/>
          </a:prstGeom>
          <a:effectLst>
            <a:reflection stA="45000" endPos="31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239072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289493761"/>
              </p:ext>
            </p:extLst>
          </p:nvPr>
        </p:nvGraphicFramePr>
        <p:xfrm>
          <a:off x="357158" y="620688"/>
          <a:ext cx="8535322" cy="32369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1307198399"/>
              </p:ext>
            </p:extLst>
          </p:nvPr>
        </p:nvGraphicFramePr>
        <p:xfrm>
          <a:off x="2699792" y="4071942"/>
          <a:ext cx="3960440" cy="2453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654426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301997934"/>
              </p:ext>
            </p:extLst>
          </p:nvPr>
        </p:nvGraphicFramePr>
        <p:xfrm>
          <a:off x="1259632" y="404664"/>
          <a:ext cx="681427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4248492759"/>
              </p:ext>
            </p:extLst>
          </p:nvPr>
        </p:nvGraphicFramePr>
        <p:xfrm>
          <a:off x="755576" y="1484784"/>
          <a:ext cx="7776864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2032658041"/>
              </p:ext>
            </p:extLst>
          </p:nvPr>
        </p:nvGraphicFramePr>
        <p:xfrm>
          <a:off x="755576" y="3068960"/>
          <a:ext cx="813690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xmlns="" val="2658187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8584" y="3022594"/>
            <a:ext cx="2541637" cy="2309613"/>
          </a:xfrm>
          <a:prstGeom prst="rect">
            <a:avLst/>
          </a:prstGeom>
          <a:effectLst>
            <a:glow rad="635000">
              <a:schemeClr val="accent1"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3143248"/>
            <a:ext cx="4409611" cy="1584176"/>
          </a:xfrm>
          <a:prstGeom prst="rect">
            <a:avLst/>
          </a:prstGeom>
          <a:effectLst>
            <a:glow rad="127000">
              <a:schemeClr val="accent1">
                <a:alpha val="46000"/>
              </a:schemeClr>
            </a:glow>
            <a:outerShdw blurRad="127000" dist="50800" dir="5400000" algn="ctr" rotWithShape="0">
              <a:srgbClr val="000000">
                <a:alpha val="65000"/>
              </a:srgbClr>
            </a:outerShdw>
            <a:reflection stA="0" endPos="650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922055971"/>
              </p:ext>
            </p:extLst>
          </p:nvPr>
        </p:nvGraphicFramePr>
        <p:xfrm>
          <a:off x="215517" y="171542"/>
          <a:ext cx="8532948" cy="2544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7" y="4111649"/>
            <a:ext cx="3891771" cy="2441116"/>
          </a:xfrm>
          <a:prstGeom prst="rect">
            <a:avLst/>
          </a:prstGeom>
          <a:effectLst>
            <a:glow rad="2921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</p:spTree>
    <p:extLst>
      <p:ext uri="{BB962C8B-B14F-4D97-AF65-F5344CB8AC3E}">
        <p14:creationId xmlns:p14="http://schemas.microsoft.com/office/powerpoint/2010/main" xmlns="" val="93260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410123"/>
            <a:ext cx="3314700" cy="2486025"/>
          </a:xfrm>
          <a:prstGeom prst="rect">
            <a:avLst/>
          </a:prstGeom>
          <a:effectLst>
            <a:glow rad="850900">
              <a:schemeClr val="accent1"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764704"/>
            <a:ext cx="3276364" cy="2376264"/>
          </a:xfrm>
          <a:prstGeom prst="rect">
            <a:avLst/>
          </a:prstGeom>
          <a:effectLst>
            <a:glow rad="1562100">
              <a:schemeClr val="accent1">
                <a:alpha val="40000"/>
              </a:schemeClr>
            </a:glow>
          </a:effec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662680622"/>
              </p:ext>
            </p:extLst>
          </p:nvPr>
        </p:nvGraphicFramePr>
        <p:xfrm>
          <a:off x="3275856" y="620688"/>
          <a:ext cx="5688632" cy="5275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919303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Win-serv2008r2\обмен\Кобелева\к презентации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568952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87617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4414" y="500042"/>
            <a:ext cx="7277104" cy="1071570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</a:schemeClr>
                </a:solidFill>
              </a:rPr>
              <a:t>ООО «Агрофирма Донецкая Долина»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85000"/>
                  </a:schemeClr>
                </a:solidFill>
              </a:rPr>
              <a:t>Питомник плодовых деревьев</a:t>
            </a:r>
          </a:p>
          <a:p>
            <a:pPr algn="ctr"/>
            <a:endParaRPr lang="ru-RU" sz="2400" b="1" dirty="0" smtClean="0">
              <a:solidFill>
                <a:schemeClr val="tx1">
                  <a:lumMod val="85000"/>
                </a:schemeClr>
              </a:solidFill>
            </a:endParaRPr>
          </a:p>
          <a:p>
            <a:pPr algn="ctr"/>
            <a:endParaRPr lang="ru-RU" sz="2600" b="1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12" name="Подзаголовок 8"/>
          <p:cNvSpPr txBox="1">
            <a:spLocks/>
          </p:cNvSpPr>
          <p:nvPr/>
        </p:nvSpPr>
        <p:spPr>
          <a:xfrm>
            <a:off x="3428992" y="2071678"/>
            <a:ext cx="5500726" cy="193851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 smtClean="0">
              <a:solidFill>
                <a:srgbClr val="C6E7FC">
                  <a:lumMod val="50000"/>
                </a:srgbClr>
              </a:solidFill>
              <a:cs typeface="Arial" pitchFamily="34" charset="0"/>
            </a:endParaRP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</a:pPr>
            <a:r>
              <a:rPr lang="ru-RU" sz="2100" b="1" dirty="0" smtClean="0">
                <a:solidFill>
                  <a:schemeClr val="bg1"/>
                </a:solidFill>
                <a:cs typeface="Arial" pitchFamily="34" charset="0"/>
              </a:rPr>
              <a:t>Стоимость инвестиционного проекта – 78,9 млн. рублей</a:t>
            </a: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r>
              <a:rPr lang="ru-RU" sz="2100" b="1" dirty="0" smtClean="0">
                <a:solidFill>
                  <a:schemeClr val="bg1"/>
                </a:solidFill>
                <a:cs typeface="Arial" pitchFamily="34" charset="0"/>
              </a:rPr>
              <a:t>Количество трудоустроенных -200 чел.</a:t>
            </a: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>
              <a:cs typeface="Arial" pitchFamily="34" charset="0"/>
            </a:endParaRPr>
          </a:p>
        </p:txBody>
      </p:sp>
      <p:pic>
        <p:nvPicPr>
          <p:cNvPr id="4" name="Рисунок 3" descr="C:\Users\Tk7_3_1.WIN-SERV2008R2\Desktop\DSC_0451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857364"/>
            <a:ext cx="2942237" cy="225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Tk7_3_1.WIN-SERV2008R2\Desktop\DSC_0250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857628"/>
            <a:ext cx="3152838" cy="1969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62820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3860</TotalTime>
  <Words>749</Words>
  <Application>Microsoft Office PowerPoint</Application>
  <PresentationFormat>Экран (4:3)</PresentationFormat>
  <Paragraphs>93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Волна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Планируется строительство  нового городского Дворца культуры «Шахтер»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Формирование современной городской среды на территории муниципального образования «Город Донецк»</vt:lpstr>
      <vt:lpstr>Формирование современной городской среды на территории муниципального образования «Город Донецк»</vt:lpstr>
      <vt:lpstr>Слайд 28</vt:lpstr>
      <vt:lpstr>Слайд 29</vt:lpstr>
      <vt:lpstr>Слайд 30</vt:lpstr>
      <vt:lpstr>Слайд 31</vt:lpstr>
    </vt:vector>
  </TitlesOfParts>
  <Company>totl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Администрации города Донецка о результатах деятельности за 2016 год</dc:title>
  <dc:creator>Юлия</dc:creator>
  <cp:lastModifiedBy>Kab-22-1</cp:lastModifiedBy>
  <cp:revision>416</cp:revision>
  <dcterms:created xsi:type="dcterms:W3CDTF">2016-11-13T07:15:30Z</dcterms:created>
  <dcterms:modified xsi:type="dcterms:W3CDTF">2020-03-24T11:07:22Z</dcterms:modified>
</cp:coreProperties>
</file>