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notesSlides/notesSlide5.xml" ContentType="application/vnd.openxmlformats-officedocument.presentationml.notesSlide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notesSlides/notesSlide4.xml" ContentType="application/vnd.openxmlformats-officedocument.presentationml.notesSlide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7"/>
  </p:notesMasterIdLst>
  <p:handoutMasterIdLst>
    <p:handoutMasterId r:id="rId28"/>
  </p:handoutMasterIdLst>
  <p:sldIdLst>
    <p:sldId id="308" r:id="rId2"/>
    <p:sldId id="256" r:id="rId3"/>
    <p:sldId id="258" r:id="rId4"/>
    <p:sldId id="396" r:id="rId5"/>
    <p:sldId id="397" r:id="rId6"/>
    <p:sldId id="406" r:id="rId7"/>
    <p:sldId id="401" r:id="rId8"/>
    <p:sldId id="402" r:id="rId9"/>
    <p:sldId id="403" r:id="rId10"/>
    <p:sldId id="404" r:id="rId11"/>
    <p:sldId id="408" r:id="rId12"/>
    <p:sldId id="409" r:id="rId13"/>
    <p:sldId id="398" r:id="rId14"/>
    <p:sldId id="410" r:id="rId15"/>
    <p:sldId id="411" r:id="rId16"/>
    <p:sldId id="412" r:id="rId17"/>
    <p:sldId id="413" r:id="rId18"/>
    <p:sldId id="414" r:id="rId19"/>
    <p:sldId id="417" r:id="rId20"/>
    <p:sldId id="418" r:id="rId21"/>
    <p:sldId id="416" r:id="rId22"/>
    <p:sldId id="386" r:id="rId23"/>
    <p:sldId id="419" r:id="rId24"/>
    <p:sldId id="307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FF66"/>
    <a:srgbClr val="761808"/>
    <a:srgbClr val="F9494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537" autoAdjust="0"/>
    <p:restoredTop sz="97536" autoAdjust="0"/>
  </p:normalViewPr>
  <p:slideViewPr>
    <p:cSldViewPr>
      <p:cViewPr>
        <p:scale>
          <a:sx n="80" d="100"/>
          <a:sy n="80" d="100"/>
        </p:scale>
        <p:origin x="-924" y="-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124B93-A237-4FDE-96B1-901E5D8A6234}">
      <dgm:prSet custT="1"/>
      <dgm:spPr/>
      <dgm:t>
        <a:bodyPr/>
        <a:lstStyle/>
        <a:p>
          <a:pPr algn="ctr"/>
          <a:r>
            <a:rPr lang="ru-RU" sz="4400" b="1" u="none" dirty="0">
              <a:solidFill>
                <a:schemeClr val="tx1"/>
              </a:solidFill>
            </a:rPr>
            <a:t>Бюджет </a:t>
          </a:r>
          <a:r>
            <a:rPr lang="ru-RU" sz="4400" b="1" u="none" dirty="0" smtClean="0">
              <a:solidFill>
                <a:schemeClr val="tx1"/>
              </a:solidFill>
            </a:rPr>
            <a:t>города</a:t>
          </a:r>
          <a:endParaRPr lang="ru-RU" sz="4400" u="none" dirty="0">
            <a:solidFill>
              <a:schemeClr val="tx1"/>
            </a:solidFill>
          </a:endParaRPr>
        </a:p>
      </dgm:t>
    </dgm:pt>
    <dgm:pt modelId="{D9064B37-DAEC-4936-8CDE-4A5D64A45D99}" type="parTrans" cxnId="{8992BB1E-523C-4C78-B65A-DB5E501E32EC}">
      <dgm:prSet/>
      <dgm:spPr/>
      <dgm:t>
        <a:bodyPr/>
        <a:lstStyle/>
        <a:p>
          <a:endParaRPr lang="ru-RU"/>
        </a:p>
      </dgm:t>
    </dgm:pt>
    <dgm:pt modelId="{A045EE27-4344-4DF0-AF21-388F2DE67453}" type="sibTrans" cxnId="{8992BB1E-523C-4C78-B65A-DB5E501E32EC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4EEA22-C4A3-4D18-874C-026FC103AE7B}" type="pres">
      <dgm:prSet presAssocID="{75124B93-A237-4FDE-96B1-901E5D8A623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92BB1E-523C-4C78-B65A-DB5E501E32EC}" srcId="{F9093569-BC3F-465E-A5E2-0F33C0454781}" destId="{75124B93-A237-4FDE-96B1-901E5D8A6234}" srcOrd="0" destOrd="0" parTransId="{D9064B37-DAEC-4936-8CDE-4A5D64A45D99}" sibTransId="{A045EE27-4344-4DF0-AF21-388F2DE67453}"/>
    <dgm:cxn modelId="{D69DDC0A-DB14-46C9-8723-7B920C2B0CFF}" type="presOf" srcId="{75124B93-A237-4FDE-96B1-901E5D8A6234}" destId="{0E4EEA22-C4A3-4D18-874C-026FC103AE7B}" srcOrd="0" destOrd="0" presId="urn:microsoft.com/office/officeart/2005/8/layout/vList2"/>
    <dgm:cxn modelId="{E349A819-731D-4CE3-BEB7-F499503F59B3}" type="presOf" srcId="{F9093569-BC3F-465E-A5E2-0F33C0454781}" destId="{9ECC31F9-44CA-44B2-954B-D96E54508D37}" srcOrd="0" destOrd="0" presId="urn:microsoft.com/office/officeart/2005/8/layout/vList2"/>
    <dgm:cxn modelId="{8C0178DC-4398-4FBE-AFC0-D34DDF793BF0}" type="presParOf" srcId="{9ECC31F9-44CA-44B2-954B-D96E54508D37}" destId="{0E4EEA22-C4A3-4D18-874C-026FC103AE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093569-BC3F-465E-A5E2-0F33C04547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D91F0-336F-4590-938F-1037BADCAA23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</a:rPr>
            <a:t>Трудоустроено 7 врачей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24DBAA-E2EA-4225-B10E-21A14FF51952}" type="parTrans" cxnId="{46F4752A-B4EB-45C5-852B-4E6E76939129}">
      <dgm:prSet/>
      <dgm:spPr/>
      <dgm:t>
        <a:bodyPr/>
        <a:lstStyle/>
        <a:p>
          <a:endParaRPr lang="ru-RU"/>
        </a:p>
      </dgm:t>
    </dgm:pt>
    <dgm:pt modelId="{9425FC51-13BC-4C8A-96A1-B5DBF96EA67F}" type="sibTrans" cxnId="{46F4752A-B4EB-45C5-852B-4E6E76939129}">
      <dgm:prSet/>
      <dgm:spPr/>
      <dgm:t>
        <a:bodyPr/>
        <a:lstStyle/>
        <a:p>
          <a:endParaRPr lang="ru-RU"/>
        </a:p>
      </dgm:t>
    </dgm:pt>
    <dgm:pt modelId="{9ECC31F9-44CA-44B2-954B-D96E54508D37}" type="pres">
      <dgm:prSet presAssocID="{F9093569-BC3F-465E-A5E2-0F33C04547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F1B7B1-CE56-4A71-AEDC-26F9D21C9BCA}" type="pres">
      <dgm:prSet presAssocID="{AC6D91F0-336F-4590-938F-1037BADCAA23}" presName="parentText" presStyleLbl="node1" presStyleIdx="0" presStyleCnt="1" custScaleX="96364" custScaleY="41739" custLinFactNeighborX="1818" custLinFactNeighborY="-210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DF5A68-7655-4130-946F-1B912A789404}" type="presOf" srcId="{AC6D91F0-336F-4590-938F-1037BADCAA23}" destId="{32F1B7B1-CE56-4A71-AEDC-26F9D21C9BCA}" srcOrd="0" destOrd="0" presId="urn:microsoft.com/office/officeart/2005/8/layout/vList2"/>
    <dgm:cxn modelId="{46F4752A-B4EB-45C5-852B-4E6E76939129}" srcId="{F9093569-BC3F-465E-A5E2-0F33C0454781}" destId="{AC6D91F0-336F-4590-938F-1037BADCAA23}" srcOrd="0" destOrd="0" parTransId="{D624DBAA-E2EA-4225-B10E-21A14FF51952}" sibTransId="{9425FC51-13BC-4C8A-96A1-B5DBF96EA67F}"/>
    <dgm:cxn modelId="{A40EEB40-5DE9-4D9B-A55E-4F4EA4289646}" type="presOf" srcId="{F9093569-BC3F-465E-A5E2-0F33C0454781}" destId="{9ECC31F9-44CA-44B2-954B-D96E54508D37}" srcOrd="0" destOrd="0" presId="urn:microsoft.com/office/officeart/2005/8/layout/vList2"/>
    <dgm:cxn modelId="{93DC5465-9A90-4A56-AB78-8906BAEE7953}" type="presParOf" srcId="{9ECC31F9-44CA-44B2-954B-D96E54508D37}" destId="{32F1B7B1-CE56-4A71-AEDC-26F9D21C9B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516D2D2-564E-467E-93C2-91A7DCB41A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91E68B-45CE-49AC-8101-B8B9F5CF8E41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Приобретены 4 единицы </a:t>
          </a: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медицинского оборудования</a:t>
          </a:r>
        </a:p>
        <a:p>
          <a:pPr algn="ctr">
            <a:lnSpc>
              <a:spcPct val="150000"/>
            </a:lnSpc>
          </a:pP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(передвижной аппарат УЗИ, </a:t>
          </a:r>
          <a:r>
            <a:rPr lang="ru-RU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колоноскоп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автоматическая установка для дезинфекции эндоскопов, автоматический анализатор)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23014F3-7D31-47A4-989D-BC9A6EEA6BB0}" type="parTrans" cxnId="{521CD9B7-9F46-4504-BDDD-52657ED2D57C}">
      <dgm:prSet/>
      <dgm:spPr/>
      <dgm:t>
        <a:bodyPr/>
        <a:lstStyle/>
        <a:p>
          <a:endParaRPr lang="ru-RU"/>
        </a:p>
      </dgm:t>
    </dgm:pt>
    <dgm:pt modelId="{B585F828-5FE1-4AE7-A6BE-6C6E2262A03A}" type="sibTrans" cxnId="{521CD9B7-9F46-4504-BDDD-52657ED2D57C}">
      <dgm:prSet/>
      <dgm:spPr/>
      <dgm:t>
        <a:bodyPr/>
        <a:lstStyle/>
        <a:p>
          <a:endParaRPr lang="ru-RU"/>
        </a:p>
      </dgm:t>
    </dgm:pt>
    <dgm:pt modelId="{AC5B8CD6-3C04-48FD-9A46-8FF83C8B22A5}" type="pres">
      <dgm:prSet presAssocID="{6516D2D2-564E-467E-93C2-91A7DCB41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C09708-FE7A-4883-B388-ABA577BC6904}" type="pres">
      <dgm:prSet presAssocID="{9B91E68B-45CE-49AC-8101-B8B9F5CF8E41}" presName="parentText" presStyleLbl="node1" presStyleIdx="0" presStyleCnt="1" custLinFactNeighborY="76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A9BC7B-2053-45CE-AD5E-B4F8008D9AA2}" type="presOf" srcId="{9B91E68B-45CE-49AC-8101-B8B9F5CF8E41}" destId="{E2C09708-FE7A-4883-B388-ABA577BC6904}" srcOrd="0" destOrd="0" presId="urn:microsoft.com/office/officeart/2005/8/layout/vList2"/>
    <dgm:cxn modelId="{DE8F1930-CC1D-4834-B0B7-7557125AF2E7}" type="presOf" srcId="{6516D2D2-564E-467E-93C2-91A7DCB41AD4}" destId="{AC5B8CD6-3C04-48FD-9A46-8FF83C8B22A5}" srcOrd="0" destOrd="0" presId="urn:microsoft.com/office/officeart/2005/8/layout/vList2"/>
    <dgm:cxn modelId="{521CD9B7-9F46-4504-BDDD-52657ED2D57C}" srcId="{6516D2D2-564E-467E-93C2-91A7DCB41AD4}" destId="{9B91E68B-45CE-49AC-8101-B8B9F5CF8E41}" srcOrd="0" destOrd="0" parTransId="{C23014F3-7D31-47A4-989D-BC9A6EEA6BB0}" sibTransId="{B585F828-5FE1-4AE7-A6BE-6C6E2262A03A}"/>
    <dgm:cxn modelId="{85F89458-8619-4195-9280-6D3AD694066B}" type="presParOf" srcId="{AC5B8CD6-3C04-48FD-9A46-8FF83C8B22A5}" destId="{E2C09708-FE7A-4883-B388-ABA577BC69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B591B639-46EE-4123-8DF6-EAA322605DB9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тыс. человек,  расходы за отчетный период составили 343 млн. рублей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A01A1-B43B-479D-A3AB-CF2544028A4F}" type="parTrans" cxnId="{FB3CA178-F63C-47E4-B888-05AD6DC6B5C0}">
      <dgm:prSet/>
      <dgm:spPr/>
      <dgm:t>
        <a:bodyPr/>
        <a:lstStyle/>
        <a:p>
          <a:endParaRPr lang="ru-RU"/>
        </a:p>
      </dgm:t>
    </dgm:pt>
    <dgm:pt modelId="{3B0A9502-A2AC-4FA3-BC93-6809EBAF6959}" type="sibTrans" cxnId="{FB3CA178-F63C-47E4-B888-05AD6DC6B5C0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1 728 семей с детьми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воспользовались мерами социальной поддержки, расходы составили 42 млн. рублей. </a:t>
          </a: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302 семьи получили выплату при рождении третьего или последующего ребенка,                   23 семьям выдан сертификат на региональный материнский капитал,                                                   592 малообеспеченным жителям города  оказана материальная поддержка в виде адресного социального пособия на общую сумму </a:t>
          </a:r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7,5 млн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</a:t>
          </a:r>
          <a:endParaRPr lang="ru-RU" sz="18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3" custScaleX="106329" custScaleY="70934" custLinFactY="-25651" custLinFactNeighborX="305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3" custScaleY="114537" custLinFactY="62205" custLinFactNeighborX="-130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7525D-3F6F-47C8-9C91-D44627F96C0E}" type="pres">
      <dgm:prSet presAssocID="{C71C1A64-7A70-4431-8A51-A6B08AC93747}" presName="spacer" presStyleCnt="0"/>
      <dgm:spPr/>
    </dgm:pt>
    <dgm:pt modelId="{DD01E4FE-77B3-4F81-8031-12A9EE780E76}" type="pres">
      <dgm:prSet presAssocID="{B591B639-46EE-4123-8DF6-EAA322605DB9}" presName="parentText" presStyleLbl="node1" presStyleIdx="2" presStyleCnt="3" custScaleY="46356" custLinFactY="-116324" custLinFactNeighborX="-1307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FB3CA178-F63C-47E4-B888-05AD6DC6B5C0}" srcId="{7BD4EDE3-0B06-4E3D-A637-310432D5C88D}" destId="{B591B639-46EE-4123-8DF6-EAA322605DB9}" srcOrd="2" destOrd="0" parTransId="{A66A01A1-B43B-479D-A3AB-CF2544028A4F}" sibTransId="{3B0A9502-A2AC-4FA3-BC93-6809EBAF6959}"/>
    <dgm:cxn modelId="{D74D9979-CAB3-4D19-9F15-D6CD54B9344B}" type="presOf" srcId="{7BD4EDE3-0B06-4E3D-A637-310432D5C88D}" destId="{A0C36544-026C-4231-8A90-AAD81FE0AB95}" srcOrd="0" destOrd="0" presId="urn:microsoft.com/office/officeart/2005/8/layout/vList2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63A40BB9-053C-4A61-810A-27C636A010E0}" type="presOf" srcId="{B591B639-46EE-4123-8DF6-EAA322605DB9}" destId="{DD01E4FE-77B3-4F81-8031-12A9EE780E76}" srcOrd="0" destOrd="0" presId="urn:microsoft.com/office/officeart/2005/8/layout/vList2"/>
    <dgm:cxn modelId="{96ED6C17-01D4-4035-A4FE-CF2721E572E3}" type="presOf" srcId="{6BCD7E45-0BC3-4FA1-A51D-D2A1A0FA1F7F}" destId="{0E78EAEE-EAD3-42DE-983B-F1347F60433D}" srcOrd="0" destOrd="0" presId="urn:microsoft.com/office/officeart/2005/8/layout/vList2"/>
    <dgm:cxn modelId="{3D33D455-43A3-4E86-8965-E2BBCC8C2410}" type="presOf" srcId="{8119D4AE-A840-4689-9CD9-A9D75D8AB8FD}" destId="{70254755-B5E6-4738-84A3-E064488CAE7A}" srcOrd="0" destOrd="0" presId="urn:microsoft.com/office/officeart/2005/8/layout/vList2"/>
    <dgm:cxn modelId="{EEE8309D-F9CF-4C6C-ACF2-F3EA91BD7871}" type="presParOf" srcId="{A0C36544-026C-4231-8A90-AAD81FE0AB95}" destId="{0E78EAEE-EAD3-42DE-983B-F1347F60433D}" srcOrd="0" destOrd="0" presId="urn:microsoft.com/office/officeart/2005/8/layout/vList2"/>
    <dgm:cxn modelId="{1B57E50C-BA27-478C-B6D4-154D6D1A2A2A}" type="presParOf" srcId="{A0C36544-026C-4231-8A90-AAD81FE0AB95}" destId="{A55690F5-7E66-440F-89C3-ECC7929C16E0}" srcOrd="1" destOrd="0" presId="urn:microsoft.com/office/officeart/2005/8/layout/vList2"/>
    <dgm:cxn modelId="{3DAC0FE9-C508-4B41-8312-0F86A117AABD}" type="presParOf" srcId="{A0C36544-026C-4231-8A90-AAD81FE0AB95}" destId="{70254755-B5E6-4738-84A3-E064488CAE7A}" srcOrd="2" destOrd="0" presId="urn:microsoft.com/office/officeart/2005/8/layout/vList2"/>
    <dgm:cxn modelId="{16DA28A8-7420-4A46-8FB9-8182EAF5BC4A}" type="presParOf" srcId="{A0C36544-026C-4231-8A90-AAD81FE0AB95}" destId="{98A7525D-3F6F-47C8-9C91-D44627F96C0E}" srcOrd="3" destOrd="0" presId="urn:microsoft.com/office/officeart/2005/8/layout/vList2"/>
    <dgm:cxn modelId="{D25FFEF7-0A29-4ED8-8ED8-F4471705AF7A}" type="presParOf" srcId="{A0C36544-026C-4231-8A90-AAD81FE0AB95}" destId="{DD01E4FE-77B3-4F81-8031-12A9EE780E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BD4EDE3-0B06-4E3D-A637-310432D5C8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CD7E45-0BC3-4FA1-A51D-D2A1A0FA1F7F}">
      <dgm:prSet custT="1"/>
      <dgm:spPr/>
      <dgm:t>
        <a:bodyPr/>
        <a:lstStyle/>
        <a:p>
          <a:pPr algn="ctr"/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Оздоровительной кампанией                 </a:t>
          </a:r>
          <a:r>
            <a:rPr lang="ru-RU" sz="22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счет средств субвенций областного бюджета охвачено 226 детей,                             в объеме 9,1 млн. рублей </a:t>
          </a:r>
          <a:br>
            <a:rPr lang="ru-RU" sz="22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22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пришкольных лагерях отдохнули 953 ребенка</a:t>
          </a:r>
          <a:endParaRPr lang="ru-RU" sz="2200" b="1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8CB16E-3341-4A61-B6C3-5D173B6E68B9}" type="parTrans" cxnId="{A1F1FDFD-4B77-4792-A776-0A988AC38F51}">
      <dgm:prSet/>
      <dgm:spPr/>
      <dgm:t>
        <a:bodyPr/>
        <a:lstStyle/>
        <a:p>
          <a:endParaRPr lang="ru-RU"/>
        </a:p>
      </dgm:t>
    </dgm:pt>
    <dgm:pt modelId="{0DDB7C69-E116-45BA-B015-17B53B2CCD06}" type="sibTrans" cxnId="{A1F1FDFD-4B77-4792-A776-0A988AC38F51}">
      <dgm:prSet/>
      <dgm:spPr/>
      <dgm:t>
        <a:bodyPr/>
        <a:lstStyle/>
        <a:p>
          <a:endParaRPr lang="ru-RU"/>
        </a:p>
      </dgm:t>
    </dgm:pt>
    <dgm:pt modelId="{8119D4AE-A840-4689-9CD9-A9D75D8AB8FD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заключено 33 социальных контракта на развитие предпринимательства, поиск работы и осуществление  иных мероприятий, направленных на преодоление гражданами трудных жизненных ситуаций</a:t>
          </a:r>
          <a:endParaRPr lang="ru-RU" sz="2200" b="1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gm:t>
    </dgm:pt>
    <dgm:pt modelId="{C71C1A64-7A70-4431-8A51-A6B08AC93747}" type="sibTrans" cxnId="{1C5E860F-AC39-419E-B90A-F5DFFBFD7016}">
      <dgm:prSet/>
      <dgm:spPr/>
      <dgm:t>
        <a:bodyPr/>
        <a:lstStyle/>
        <a:p>
          <a:endParaRPr lang="ru-RU"/>
        </a:p>
      </dgm:t>
    </dgm:pt>
    <dgm:pt modelId="{B521FC58-B115-419D-8745-A21C12DF1D44}" type="parTrans" cxnId="{1C5E860F-AC39-419E-B90A-F5DFFBFD7016}">
      <dgm:prSet/>
      <dgm:spPr/>
      <dgm:t>
        <a:bodyPr/>
        <a:lstStyle/>
        <a:p>
          <a:endParaRPr lang="ru-RU"/>
        </a:p>
      </dgm:t>
    </dgm:pt>
    <dgm:pt modelId="{A0C36544-026C-4231-8A90-AAD81FE0AB95}" type="pres">
      <dgm:prSet presAssocID="{7BD4EDE3-0B06-4E3D-A637-310432D5C8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8EAEE-EAD3-42DE-983B-F1347F60433D}" type="pres">
      <dgm:prSet presAssocID="{6BCD7E45-0BC3-4FA1-A51D-D2A1A0FA1F7F}" presName="parentText" presStyleLbl="node1" presStyleIdx="0" presStyleCnt="2" custScaleX="106329" custScaleY="142224" custLinFactY="-27698" custLinFactNeighborX="-4382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690F5-7E66-440F-89C3-ECC7929C16E0}" type="pres">
      <dgm:prSet presAssocID="{0DDB7C69-E116-45BA-B015-17B53B2CCD06}" presName="spacer" presStyleCnt="0"/>
      <dgm:spPr/>
    </dgm:pt>
    <dgm:pt modelId="{70254755-B5E6-4738-84A3-E064488CAE7A}" type="pres">
      <dgm:prSet presAssocID="{8119D4AE-A840-4689-9CD9-A9D75D8AB8FD}" presName="parentText" presStyleLbl="node1" presStyleIdx="1" presStyleCnt="2" custScaleY="111432" custLinFactY="18460" custLinFactNeighborX="1088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24DCCE-9497-445F-BCD4-F0D0C77CF15B}" type="presOf" srcId="{7BD4EDE3-0B06-4E3D-A637-310432D5C88D}" destId="{A0C36544-026C-4231-8A90-AAD81FE0AB95}" srcOrd="0" destOrd="0" presId="urn:microsoft.com/office/officeart/2005/8/layout/vList2"/>
    <dgm:cxn modelId="{4AC149BD-1A60-412C-A6A9-715652C61B05}" type="presOf" srcId="{6BCD7E45-0BC3-4FA1-A51D-D2A1A0FA1F7F}" destId="{0E78EAEE-EAD3-42DE-983B-F1347F60433D}" srcOrd="0" destOrd="0" presId="urn:microsoft.com/office/officeart/2005/8/layout/vList2"/>
    <dgm:cxn modelId="{A1F1FDFD-4B77-4792-A776-0A988AC38F51}" srcId="{7BD4EDE3-0B06-4E3D-A637-310432D5C88D}" destId="{6BCD7E45-0BC3-4FA1-A51D-D2A1A0FA1F7F}" srcOrd="0" destOrd="0" parTransId="{338CB16E-3341-4A61-B6C3-5D173B6E68B9}" sibTransId="{0DDB7C69-E116-45BA-B015-17B53B2CCD06}"/>
    <dgm:cxn modelId="{1C5E860F-AC39-419E-B90A-F5DFFBFD7016}" srcId="{7BD4EDE3-0B06-4E3D-A637-310432D5C88D}" destId="{8119D4AE-A840-4689-9CD9-A9D75D8AB8FD}" srcOrd="1" destOrd="0" parTransId="{B521FC58-B115-419D-8745-A21C12DF1D44}" sibTransId="{C71C1A64-7A70-4431-8A51-A6B08AC93747}"/>
    <dgm:cxn modelId="{6317B42C-179D-43B1-B31A-024199877FA1}" type="presOf" srcId="{8119D4AE-A840-4689-9CD9-A9D75D8AB8FD}" destId="{70254755-B5E6-4738-84A3-E064488CAE7A}" srcOrd="0" destOrd="0" presId="urn:microsoft.com/office/officeart/2005/8/layout/vList2"/>
    <dgm:cxn modelId="{44C11CF6-A3DC-42B4-AEDE-D03665B7C6BE}" type="presParOf" srcId="{A0C36544-026C-4231-8A90-AAD81FE0AB95}" destId="{0E78EAEE-EAD3-42DE-983B-F1347F60433D}" srcOrd="0" destOrd="0" presId="urn:microsoft.com/office/officeart/2005/8/layout/vList2"/>
    <dgm:cxn modelId="{64098D81-F30C-4BC7-A7E3-F0ECB03B7CFC}" type="presParOf" srcId="{A0C36544-026C-4231-8A90-AAD81FE0AB95}" destId="{A55690F5-7E66-440F-89C3-ECC7929C16E0}" srcOrd="1" destOrd="0" presId="urn:microsoft.com/office/officeart/2005/8/layout/vList2"/>
    <dgm:cxn modelId="{CC4EA89B-14E5-4221-BC52-D9E5F0350ED6}" type="presParOf" srcId="{A0C36544-026C-4231-8A90-AAD81FE0AB95}" destId="{70254755-B5E6-4738-84A3-E064488CAE7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B2667C2-8AA9-4120-8A4E-DF8D92CFAC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F322B4-A47A-46FB-97F5-0606DA6BF286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жилищно-коммунальной сферы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612D60-8B1A-4EE7-BFD1-91DA643AFE2F}" type="parTrans" cxnId="{F5738D95-BCA0-4A5E-BC47-200CB56A5BFB}">
      <dgm:prSet/>
      <dgm:spPr/>
      <dgm:t>
        <a:bodyPr/>
        <a:lstStyle/>
        <a:p>
          <a:endParaRPr lang="ru-RU"/>
        </a:p>
      </dgm:t>
    </dgm:pt>
    <dgm:pt modelId="{6675AFFF-214E-44EF-9E1F-E4EA4CDF8BBF}" type="sibTrans" cxnId="{F5738D95-BCA0-4A5E-BC47-200CB56A5BFB}">
      <dgm:prSet/>
      <dgm:spPr/>
      <dgm:t>
        <a:bodyPr/>
        <a:lstStyle/>
        <a:p>
          <a:endParaRPr lang="ru-RU"/>
        </a:p>
      </dgm:t>
    </dgm:pt>
    <dgm:pt modelId="{A29BDD89-F301-4B81-9D77-01B23C6B81E3}" type="pres">
      <dgm:prSet presAssocID="{2B2667C2-8AA9-4120-8A4E-DF8D92CFAC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48DF47-F5E9-486D-8690-915B4298613A}" type="pres">
      <dgm:prSet presAssocID="{B7F322B4-A47A-46FB-97F5-0606DA6BF286}" presName="parentText" presStyleLbl="node1" presStyleIdx="0" presStyleCnt="1" custLinFactNeighborX="-50340" custLinFactNeighborY="-365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485D85-2529-4562-B62F-2279BEBABFD5}" type="presOf" srcId="{2B2667C2-8AA9-4120-8A4E-DF8D92CFAC18}" destId="{A29BDD89-F301-4B81-9D77-01B23C6B81E3}" srcOrd="0" destOrd="0" presId="urn:microsoft.com/office/officeart/2005/8/layout/vList2"/>
    <dgm:cxn modelId="{34CF548B-84C4-4975-ACB8-BC7D8ED6BBFB}" type="presOf" srcId="{B7F322B4-A47A-46FB-97F5-0606DA6BF286}" destId="{9848DF47-F5E9-486D-8690-915B4298613A}" srcOrd="0" destOrd="0" presId="urn:microsoft.com/office/officeart/2005/8/layout/vList2"/>
    <dgm:cxn modelId="{F5738D95-BCA0-4A5E-BC47-200CB56A5BFB}" srcId="{2B2667C2-8AA9-4120-8A4E-DF8D92CFAC18}" destId="{B7F322B4-A47A-46FB-97F5-0606DA6BF286}" srcOrd="0" destOrd="0" parTransId="{67612D60-8B1A-4EE7-BFD1-91DA643AFE2F}" sibTransId="{6675AFFF-214E-44EF-9E1F-E4EA4CDF8BBF}"/>
    <dgm:cxn modelId="{B7DDB9EB-3D12-478A-A428-10604AC196D3}" type="presParOf" srcId="{A29BDD89-F301-4B81-9D77-01B23C6B81E3}" destId="{9848DF47-F5E9-486D-8690-915B429861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9AC5-47F9-451B-9CF2-56EE22974A22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Специальная военная операция </a:t>
          </a:r>
        </a:p>
        <a:p>
          <a:pPr algn="ctr"/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(24 февраля 2022 года Президент РФ В.В. Путин принял решение о ее начале)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97B31-A6AC-4719-ACAE-69B9CC4D52F1}" type="parTrans" cxnId="{AE3E046F-8718-4AF4-A306-DBF0CFCBCD36}">
      <dgm:prSet/>
      <dgm:spPr/>
      <dgm:t>
        <a:bodyPr/>
        <a:lstStyle/>
        <a:p>
          <a:endParaRPr lang="ru-RU"/>
        </a:p>
      </dgm:t>
    </dgm:pt>
    <dgm:pt modelId="{70BDA7F8-EB85-4497-A50C-E4A3FF5AA39E}" type="sibTrans" cxnId="{AE3E046F-8718-4AF4-A306-DBF0CFCBCD36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CC8343-22A1-4530-8771-B72B924C134C}" type="pres">
      <dgm:prSet presAssocID="{A4389AC5-47F9-451B-9CF2-56EE22974A2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9FE76-C69B-466E-BD1B-8F52144C84DA}" type="presOf" srcId="{A4389AC5-47F9-451B-9CF2-56EE22974A22}" destId="{5CCC8343-22A1-4530-8771-B72B924C134C}" srcOrd="0" destOrd="0" presId="urn:microsoft.com/office/officeart/2005/8/layout/vList2"/>
    <dgm:cxn modelId="{E4889647-C898-4F9D-9034-A716FD9DAD77}" type="presOf" srcId="{C4B52290-1C0A-4878-98D5-B0017AD16EAF}" destId="{8B8BE480-C7EF-408C-A9F7-BB5B2B6F6131}" srcOrd="0" destOrd="0" presId="urn:microsoft.com/office/officeart/2005/8/layout/vList2"/>
    <dgm:cxn modelId="{AE3E046F-8718-4AF4-A306-DBF0CFCBCD36}" srcId="{C4B52290-1C0A-4878-98D5-B0017AD16EAF}" destId="{A4389AC5-47F9-451B-9CF2-56EE22974A22}" srcOrd="0" destOrd="0" parTransId="{4CE97B31-A6AC-4719-ACAE-69B9CC4D52F1}" sibTransId="{70BDA7F8-EB85-4497-A50C-E4A3FF5AA39E}"/>
    <dgm:cxn modelId="{DE8E81CE-0F96-4370-BCE9-85C32264ED09}" type="presParOf" srcId="{8B8BE480-C7EF-408C-A9F7-BB5B2B6F6131}" destId="{5CCC8343-22A1-4530-8771-B72B924C134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B304293-F7BE-4F09-BA2B-432C181425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6E5E9A-4C84-4293-8F88-1FA7DC89140A}">
      <dgm:prSet/>
      <dgm:spPr/>
      <dgm:t>
        <a:bodyPr/>
        <a:lstStyle/>
        <a:p>
          <a:pPr algn="ctr"/>
          <a:r>
            <a:rPr lang="ru-RU" b="1" dirty="0">
              <a:solidFill>
                <a:schemeClr val="tx1"/>
              </a:solidFill>
            </a:rPr>
            <a:t>Нам есть к чему стремиться</a:t>
          </a:r>
          <a:r>
            <a:rPr lang="ru-RU" b="1" dirty="0" smtClean="0">
              <a:solidFill>
                <a:schemeClr val="tx1"/>
              </a:solidFill>
            </a:rPr>
            <a:t>,                    </a:t>
          </a:r>
          <a:r>
            <a:rPr lang="ru-RU" b="1" dirty="0">
              <a:solidFill>
                <a:schemeClr val="tx1"/>
              </a:solidFill>
            </a:rPr>
            <a:t>нам есть над чем работать</a:t>
          </a:r>
          <a:endParaRPr lang="ru-RU" dirty="0">
            <a:solidFill>
              <a:schemeClr val="tx1"/>
            </a:solidFill>
          </a:endParaRPr>
        </a:p>
      </dgm:t>
    </dgm:pt>
    <dgm:pt modelId="{ECC7E26A-62B8-425B-972B-D1D645638ED6}" type="parTrans" cxnId="{6066665B-AD9B-4516-851D-BBD8AF60AF93}">
      <dgm:prSet/>
      <dgm:spPr/>
      <dgm:t>
        <a:bodyPr/>
        <a:lstStyle/>
        <a:p>
          <a:endParaRPr lang="ru-RU"/>
        </a:p>
      </dgm:t>
    </dgm:pt>
    <dgm:pt modelId="{B87EA6C3-F39C-4D82-9876-257005921F5E}" type="sibTrans" cxnId="{6066665B-AD9B-4516-851D-BBD8AF60AF93}">
      <dgm:prSet/>
      <dgm:spPr/>
      <dgm:t>
        <a:bodyPr/>
        <a:lstStyle/>
        <a:p>
          <a:endParaRPr lang="ru-RU"/>
        </a:p>
      </dgm:t>
    </dgm:pt>
    <dgm:pt modelId="{51F03E0B-1156-4E6B-9BA5-2958238A9E66}" type="pres">
      <dgm:prSet presAssocID="{FB304293-F7BE-4F09-BA2B-432C181425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F38043-C4DF-4046-8AAC-D8729B310D73}" type="pres">
      <dgm:prSet presAssocID="{B36E5E9A-4C84-4293-8F88-1FA7DC89140A}" presName="parentText" presStyleLbl="node1" presStyleIdx="0" presStyleCnt="1" custLinFactNeighborX="0" custLinFactNeighborY="-11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6665B-AD9B-4516-851D-BBD8AF60AF93}" srcId="{FB304293-F7BE-4F09-BA2B-432C1814258F}" destId="{B36E5E9A-4C84-4293-8F88-1FA7DC89140A}" srcOrd="0" destOrd="0" parTransId="{ECC7E26A-62B8-425B-972B-D1D645638ED6}" sibTransId="{B87EA6C3-F39C-4D82-9876-257005921F5E}"/>
    <dgm:cxn modelId="{544A6EE9-73B6-45D4-9C34-05487CBC1120}" type="presOf" srcId="{FB304293-F7BE-4F09-BA2B-432C1814258F}" destId="{51F03E0B-1156-4E6B-9BA5-2958238A9E66}" srcOrd="0" destOrd="0" presId="urn:microsoft.com/office/officeart/2005/8/layout/vList2"/>
    <dgm:cxn modelId="{5FB83971-20ED-4AD8-9805-8DDDE1EFC38A}" type="presOf" srcId="{B36E5E9A-4C84-4293-8F88-1FA7DC89140A}" destId="{03F38043-C4DF-4046-8AAC-D8729B310D73}" srcOrd="0" destOrd="0" presId="urn:microsoft.com/office/officeart/2005/8/layout/vList2"/>
    <dgm:cxn modelId="{16BE6947-C2B3-4275-BBC8-2C021C91EF02}" type="presParOf" srcId="{51F03E0B-1156-4E6B-9BA5-2958238A9E66}" destId="{03F38043-C4DF-4046-8AAC-D8729B310D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A0BEFE-75AF-4AA0-A34A-C17D31A93A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466E3-4EF3-4603-A9F0-D2CBEC04F778}">
      <dgm:prSet custT="1"/>
      <dgm:spPr/>
      <dgm:t>
        <a:bodyPr/>
        <a:lstStyle/>
        <a:p>
          <a:pPr algn="ctr"/>
          <a:r>
            <a:rPr lang="ru-RU" sz="1600" b="1" i="1" dirty="0" smtClean="0">
              <a:solidFill>
                <a:schemeClr val="tx1"/>
              </a:solidFill>
            </a:rPr>
            <a:t>первоначально утвержден решением Донецкой городской Думы</a:t>
          </a:r>
          <a:endParaRPr lang="ru-RU" sz="1600" b="1" i="1" dirty="0">
            <a:solidFill>
              <a:schemeClr val="tx1"/>
            </a:solidFill>
          </a:endParaRPr>
        </a:p>
      </dgm:t>
    </dgm:pt>
    <dgm:pt modelId="{E9F31BCC-52F9-4AA3-A864-E85BC4374F24}" type="parTrans" cxnId="{A40E4CE1-8211-4EC4-833A-021F0042C32C}">
      <dgm:prSet/>
      <dgm:spPr/>
      <dgm:t>
        <a:bodyPr/>
        <a:lstStyle/>
        <a:p>
          <a:endParaRPr lang="ru-RU"/>
        </a:p>
      </dgm:t>
    </dgm:pt>
    <dgm:pt modelId="{1AD88391-3CF0-48EB-A73C-B76548EFD582}" type="sibTrans" cxnId="{A40E4CE1-8211-4EC4-833A-021F0042C32C}">
      <dgm:prSet/>
      <dgm:spPr/>
      <dgm:t>
        <a:bodyPr/>
        <a:lstStyle/>
        <a:p>
          <a:endParaRPr lang="ru-RU"/>
        </a:p>
      </dgm:t>
    </dgm:pt>
    <dgm:pt modelId="{961D5473-4DAB-4C0D-A765-E9E0C756C48E}">
      <dgm:prSet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2 272 млн</a:t>
          </a:r>
          <a:r>
            <a: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55085-4E14-45F8-8C8B-F4E2A14050A0}" type="parTrans" cxnId="{10D7662E-CCA6-4D27-BEF4-C262359177ED}">
      <dgm:prSet/>
      <dgm:spPr/>
      <dgm:t>
        <a:bodyPr/>
        <a:lstStyle/>
        <a:p>
          <a:endParaRPr lang="ru-RU"/>
        </a:p>
      </dgm:t>
    </dgm:pt>
    <dgm:pt modelId="{A769A142-AA35-427E-A310-6EBE129BF761}" type="sibTrans" cxnId="{10D7662E-CCA6-4D27-BEF4-C262359177ED}">
      <dgm:prSet/>
      <dgm:spPr/>
      <dgm:t>
        <a:bodyPr/>
        <a:lstStyle/>
        <a:p>
          <a:endParaRPr lang="ru-RU"/>
        </a:p>
      </dgm:t>
    </dgm:pt>
    <dgm:pt modelId="{8091BD4F-813E-40A1-9ED5-73D6FA98DC8D}" type="pres">
      <dgm:prSet presAssocID="{72A0BEFE-75AF-4AA0-A34A-C17D31A93A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0E1ADA-17B3-44D9-9AE3-1A661D84AED1}" type="pres">
      <dgm:prSet presAssocID="{458466E3-4EF3-4603-A9F0-D2CBEC04F778}" presName="parentText" presStyleLbl="node1" presStyleIdx="0" presStyleCnt="2" custScaleX="101887" custLinFactY="-272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23A4-978D-4867-B1BC-E5AA118A86E3}" type="pres">
      <dgm:prSet presAssocID="{1AD88391-3CF0-48EB-A73C-B76548EFD582}" presName="spacer" presStyleCnt="0"/>
      <dgm:spPr/>
    </dgm:pt>
    <dgm:pt modelId="{3553C67B-1BC9-4E94-A7A7-51F8220A982C}" type="pres">
      <dgm:prSet presAssocID="{961D5473-4DAB-4C0D-A765-E9E0C756C48E}" presName="parentText" presStyleLbl="node1" presStyleIdx="1" presStyleCnt="2" custScaleX="99478" custLinFactY="31849" custLinFactNeighborX="133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5373E-54AF-481B-A460-7C0497BEAF1D}" type="presOf" srcId="{458466E3-4EF3-4603-A9F0-D2CBEC04F778}" destId="{160E1ADA-17B3-44D9-9AE3-1A661D84AED1}" srcOrd="0" destOrd="0" presId="urn:microsoft.com/office/officeart/2005/8/layout/vList2"/>
    <dgm:cxn modelId="{10D7662E-CCA6-4D27-BEF4-C262359177ED}" srcId="{72A0BEFE-75AF-4AA0-A34A-C17D31A93A6B}" destId="{961D5473-4DAB-4C0D-A765-E9E0C756C48E}" srcOrd="1" destOrd="0" parTransId="{B8C55085-4E14-45F8-8C8B-F4E2A14050A0}" sibTransId="{A769A142-AA35-427E-A310-6EBE129BF761}"/>
    <dgm:cxn modelId="{670F0545-C689-426E-85C5-7F4956B9E7C1}" type="presOf" srcId="{961D5473-4DAB-4C0D-A765-E9E0C756C48E}" destId="{3553C67B-1BC9-4E94-A7A7-51F8220A982C}" srcOrd="0" destOrd="0" presId="urn:microsoft.com/office/officeart/2005/8/layout/vList2"/>
    <dgm:cxn modelId="{A40E4CE1-8211-4EC4-833A-021F0042C32C}" srcId="{72A0BEFE-75AF-4AA0-A34A-C17D31A93A6B}" destId="{458466E3-4EF3-4603-A9F0-D2CBEC04F778}" srcOrd="0" destOrd="0" parTransId="{E9F31BCC-52F9-4AA3-A864-E85BC4374F24}" sibTransId="{1AD88391-3CF0-48EB-A73C-B76548EFD582}"/>
    <dgm:cxn modelId="{C119A45D-ED7E-41BD-87C4-CE0C8699C2ED}" type="presOf" srcId="{72A0BEFE-75AF-4AA0-A34A-C17D31A93A6B}" destId="{8091BD4F-813E-40A1-9ED5-73D6FA98DC8D}" srcOrd="0" destOrd="0" presId="urn:microsoft.com/office/officeart/2005/8/layout/vList2"/>
    <dgm:cxn modelId="{CAED943C-1289-4162-9B97-7729E816271F}" type="presParOf" srcId="{8091BD4F-813E-40A1-9ED5-73D6FA98DC8D}" destId="{160E1ADA-17B3-44D9-9AE3-1A661D84AED1}" srcOrd="0" destOrd="0" presId="urn:microsoft.com/office/officeart/2005/8/layout/vList2"/>
    <dgm:cxn modelId="{164FF370-572B-4CFB-A660-59D288031470}" type="presParOf" srcId="{8091BD4F-813E-40A1-9ED5-73D6FA98DC8D}" destId="{241623A4-978D-4867-B1BC-E5AA118A86E3}" srcOrd="1" destOrd="0" presId="urn:microsoft.com/office/officeart/2005/8/layout/vList2"/>
    <dgm:cxn modelId="{DC781B4D-A147-4917-B712-91E9518CA8EA}" type="presParOf" srcId="{8091BD4F-813E-40A1-9ED5-73D6FA98DC8D}" destId="{3553C67B-1BC9-4E94-A7A7-51F8220A982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D3256B-CED9-420D-ADA1-C757629E18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BFE474-6000-4DA5-8FAF-249968483411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них: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собственные  - 376 млн. рублей или 16,5%</a:t>
          </a:r>
          <a:endParaRPr lang="ru-RU" sz="25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8F6749-D12A-483B-98AA-1E7818DBBD9D}" type="parTrans" cxnId="{1EB549AD-0152-4772-9EC7-A0FE12EC23E4}">
      <dgm:prSet/>
      <dgm:spPr/>
      <dgm:t>
        <a:bodyPr/>
        <a:lstStyle/>
        <a:p>
          <a:endParaRPr lang="ru-RU"/>
        </a:p>
      </dgm:t>
    </dgm:pt>
    <dgm:pt modelId="{9CDE3B47-7B73-4354-96E2-69FEFC4EC0D1}" type="sibTrans" cxnId="{1EB549AD-0152-4772-9EC7-A0FE12EC23E4}">
      <dgm:prSet/>
      <dgm:spPr/>
      <dgm:t>
        <a:bodyPr/>
        <a:lstStyle/>
        <a:p>
          <a:endParaRPr lang="ru-RU"/>
        </a:p>
      </dgm:t>
    </dgm:pt>
    <dgm:pt modelId="{9214AD7D-FD36-4E0C-BE7E-F0A8F9B7CF0A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из других бюджетов                     - 1 896 млн. рублей или 83,5%</a:t>
          </a:r>
          <a:endParaRPr lang="ru-RU" dirty="0"/>
        </a:p>
      </dgm:t>
    </dgm:pt>
    <dgm:pt modelId="{5AF8E95E-5BF2-45DB-ADF0-CBA6B35F170D}" type="parTrans" cxnId="{8F3413BB-E9B1-4DF2-B96B-409B015EE4C3}">
      <dgm:prSet/>
      <dgm:spPr/>
      <dgm:t>
        <a:bodyPr/>
        <a:lstStyle/>
        <a:p>
          <a:endParaRPr lang="ru-RU"/>
        </a:p>
      </dgm:t>
    </dgm:pt>
    <dgm:pt modelId="{07A33AC2-45A3-4525-A571-52BCFF76AA90}" type="sibTrans" cxnId="{8F3413BB-E9B1-4DF2-B96B-409B015EE4C3}">
      <dgm:prSet/>
      <dgm:spPr/>
      <dgm:t>
        <a:bodyPr/>
        <a:lstStyle/>
        <a:p>
          <a:endParaRPr lang="ru-RU"/>
        </a:p>
      </dgm:t>
    </dgm:pt>
    <dgm:pt modelId="{0762FBFB-A921-47E2-96F0-8FBA614F99D4}" type="pres">
      <dgm:prSet presAssocID="{45D3256B-CED9-420D-ADA1-C757629E18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9656D-0A52-445A-84DC-944C7E54EC83}" type="pres">
      <dgm:prSet presAssocID="{CABFE474-6000-4DA5-8FAF-249968483411}" presName="parentText" presStyleLbl="node1" presStyleIdx="0" presStyleCnt="2" custScaleX="94690" custScaleY="61140" custLinFactNeighborX="-4411" custLinFactNeighborY="-285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82084-E13C-4992-8372-8B8A10C20711}" type="pres">
      <dgm:prSet presAssocID="{9CDE3B47-7B73-4354-96E2-69FEFC4EC0D1}" presName="spacer" presStyleCnt="0"/>
      <dgm:spPr/>
    </dgm:pt>
    <dgm:pt modelId="{902F69F5-F3D7-418E-8D02-311AADD10603}" type="pres">
      <dgm:prSet presAssocID="{9214AD7D-FD36-4E0C-BE7E-F0A8F9B7CF0A}" presName="parentText" presStyleLbl="node1" presStyleIdx="1" presStyleCnt="2" custScaleY="73276" custLinFactNeighborX="-878" custLinFactNeighborY="436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24CBE9-1E2D-488B-AEBE-1272E124E5F1}" type="presOf" srcId="{45D3256B-CED9-420D-ADA1-C757629E184A}" destId="{0762FBFB-A921-47E2-96F0-8FBA614F99D4}" srcOrd="0" destOrd="0" presId="urn:microsoft.com/office/officeart/2005/8/layout/vList2"/>
    <dgm:cxn modelId="{F98479B3-16F3-497B-A806-98D942C3EDF2}" type="presOf" srcId="{CABFE474-6000-4DA5-8FAF-249968483411}" destId="{8019656D-0A52-445A-84DC-944C7E54EC83}" srcOrd="0" destOrd="0" presId="urn:microsoft.com/office/officeart/2005/8/layout/vList2"/>
    <dgm:cxn modelId="{1EB549AD-0152-4772-9EC7-A0FE12EC23E4}" srcId="{45D3256B-CED9-420D-ADA1-C757629E184A}" destId="{CABFE474-6000-4DA5-8FAF-249968483411}" srcOrd="0" destOrd="0" parTransId="{368F6749-D12A-483B-98AA-1E7818DBBD9D}" sibTransId="{9CDE3B47-7B73-4354-96E2-69FEFC4EC0D1}"/>
    <dgm:cxn modelId="{5D89D5AB-1229-41DC-BBE7-2A22456F03C1}" type="presOf" srcId="{9214AD7D-FD36-4E0C-BE7E-F0A8F9B7CF0A}" destId="{902F69F5-F3D7-418E-8D02-311AADD10603}" srcOrd="0" destOrd="0" presId="urn:microsoft.com/office/officeart/2005/8/layout/vList2"/>
    <dgm:cxn modelId="{8F3413BB-E9B1-4DF2-B96B-409B015EE4C3}" srcId="{45D3256B-CED9-420D-ADA1-C757629E184A}" destId="{9214AD7D-FD36-4E0C-BE7E-F0A8F9B7CF0A}" srcOrd="1" destOrd="0" parTransId="{5AF8E95E-5BF2-45DB-ADF0-CBA6B35F170D}" sibTransId="{07A33AC2-45A3-4525-A571-52BCFF76AA90}"/>
    <dgm:cxn modelId="{2F88A197-D13F-4CE2-8FA8-089A5EE67CE4}" type="presParOf" srcId="{0762FBFB-A921-47E2-96F0-8FBA614F99D4}" destId="{8019656D-0A52-445A-84DC-944C7E54EC83}" srcOrd="0" destOrd="0" presId="urn:microsoft.com/office/officeart/2005/8/layout/vList2"/>
    <dgm:cxn modelId="{431DE177-06BD-4C26-8FC4-B110BD8B83E9}" type="presParOf" srcId="{0762FBFB-A921-47E2-96F0-8FBA614F99D4}" destId="{79982084-E13C-4992-8372-8B8A10C20711}" srcOrd="1" destOrd="0" presId="urn:microsoft.com/office/officeart/2005/8/layout/vList2"/>
    <dgm:cxn modelId="{3FFE24DB-3869-4996-9F71-73D077FDC817}" type="presParOf" srcId="{0762FBFB-A921-47E2-96F0-8FBA614F99D4}" destId="{902F69F5-F3D7-418E-8D02-311AADD1060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511CC2-5036-4ED7-AE0B-AED17737B5A4}">
      <dgm:prSet custT="1"/>
      <dgm:spPr/>
      <dgm:t>
        <a:bodyPr/>
        <a:lstStyle/>
        <a:p>
          <a:pPr mar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dirty="0" smtClean="0">
              <a:solidFill>
                <a:schemeClr val="tx1"/>
              </a:solidFill>
            </a:rPr>
            <a:t>Участие в национальных проектах,  </a:t>
          </a:r>
          <a:r>
            <a:rPr lang="ru-RU" sz="2500" b="1" dirty="0" err="1" smtClean="0">
              <a:solidFill>
                <a:schemeClr val="tx1"/>
              </a:solidFill>
            </a:rPr>
            <a:t>грантовых</a:t>
          </a:r>
          <a:r>
            <a:rPr lang="ru-RU" sz="2500" b="1" dirty="0" smtClean="0">
              <a:solidFill>
                <a:schemeClr val="tx1"/>
              </a:solidFill>
            </a:rPr>
            <a:t> конкурсах и обращения в адрес Губернатора Ростовской области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i="1" dirty="0" smtClean="0">
              <a:solidFill>
                <a:schemeClr val="tx1"/>
              </a:solidFill>
            </a:rPr>
            <a:t>позволило дополнительно привлечь для развития города</a:t>
          </a:r>
        </a:p>
        <a:p>
          <a:pPr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dirty="0" smtClean="0">
              <a:solidFill>
                <a:schemeClr val="tx1"/>
              </a:solidFill>
            </a:rPr>
            <a:t>270 млн. рублей </a:t>
          </a:r>
        </a:p>
      </dgm:t>
    </dgm:pt>
    <dgm:pt modelId="{5B90946E-4D0B-4179-A212-7E184C5C9773}" type="parTrans" cxnId="{24DCB5AC-FCC8-4108-B6FD-DF0C82486F2F}">
      <dgm:prSet/>
      <dgm:spPr/>
      <dgm:t>
        <a:bodyPr/>
        <a:lstStyle/>
        <a:p>
          <a:endParaRPr lang="ru-RU"/>
        </a:p>
      </dgm:t>
    </dgm:pt>
    <dgm:pt modelId="{722C82CD-4007-499F-A305-C50AFF2B1B36}" type="sibTrans" cxnId="{24DCB5AC-FCC8-4108-B6FD-DF0C82486F2F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6CF897-106F-4683-9C93-086F25A5BF26}" type="pres">
      <dgm:prSet presAssocID="{96511CC2-5036-4ED7-AE0B-AED17737B5A4}" presName="parentText" presStyleLbl="node1" presStyleIdx="0" presStyleCnt="1" custLinFactY="18224" custLinFactNeighborX="463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DCB5AC-FCC8-4108-B6FD-DF0C82486F2F}" srcId="{EDE88184-7C9F-4287-BBFE-96F62FDDEF26}" destId="{96511CC2-5036-4ED7-AE0B-AED17737B5A4}" srcOrd="0" destOrd="0" parTransId="{5B90946E-4D0B-4179-A212-7E184C5C9773}" sibTransId="{722C82CD-4007-499F-A305-C50AFF2B1B36}"/>
    <dgm:cxn modelId="{C6692646-5FEF-4D92-9298-2EB1CE8DF760}" type="presOf" srcId="{96511CC2-5036-4ED7-AE0B-AED17737B5A4}" destId="{736CF897-106F-4683-9C93-086F25A5BF26}" srcOrd="0" destOrd="0" presId="urn:microsoft.com/office/officeart/2005/8/layout/vList2"/>
    <dgm:cxn modelId="{DF0EAB9F-9F70-4F39-A7DC-2F3C4A7C52E9}" type="presOf" srcId="{EDE88184-7C9F-4287-BBFE-96F62FDDEF26}" destId="{E4703680-A988-4BC7-A99F-A2A7716A4622}" srcOrd="0" destOrd="0" presId="urn:microsoft.com/office/officeart/2005/8/layout/vList2"/>
    <dgm:cxn modelId="{8B08676E-0701-4010-809C-5D1E97A139BE}" type="presParOf" srcId="{E4703680-A988-4BC7-A99F-A2A7716A4622}" destId="{736CF897-106F-4683-9C93-086F25A5BF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62EE8-883D-425A-BD54-F28E8912EFD1}">
      <dgm:prSet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dirty="0" smtClean="0">
              <a:solidFill>
                <a:schemeClr val="tx1"/>
              </a:solidFill>
            </a:rPr>
            <a:t>«Сделаем вместе!» </a:t>
          </a:r>
          <a:endParaRPr lang="ru-RU" sz="2700" b="1" dirty="0">
            <a:solidFill>
              <a:schemeClr val="tx1"/>
            </a:solidFill>
          </a:endParaRPr>
        </a:p>
      </dgm:t>
    </dgm:pt>
    <dgm:pt modelId="{F80F157D-7C3D-412C-9B7E-06B5A1E5859D}" type="parTrans" cxnId="{23635E20-A085-42D7-A692-BF1A66EE2E0E}">
      <dgm:prSet/>
      <dgm:spPr/>
      <dgm:t>
        <a:bodyPr/>
        <a:lstStyle/>
        <a:p>
          <a:endParaRPr lang="ru-RU"/>
        </a:p>
      </dgm:t>
    </dgm:pt>
    <dgm:pt modelId="{B8A2A720-678A-4759-AABB-55F0BA6CA8EA}" type="sibTrans" cxnId="{23635E20-A085-42D7-A692-BF1A66EE2E0E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EB870-84C8-46EC-9540-828A0E7838D1}" type="pres">
      <dgm:prSet presAssocID="{2CB62EE8-883D-425A-BD54-F28E8912EF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5208F9-8351-4C1B-816A-38BAE6D2A5FE}" type="presOf" srcId="{C4B52290-1C0A-4878-98D5-B0017AD16EAF}" destId="{8B8BE480-C7EF-408C-A9F7-BB5B2B6F6131}" srcOrd="0" destOrd="0" presId="urn:microsoft.com/office/officeart/2005/8/layout/vList2"/>
    <dgm:cxn modelId="{23635E20-A085-42D7-A692-BF1A66EE2E0E}" srcId="{C4B52290-1C0A-4878-98D5-B0017AD16EAF}" destId="{2CB62EE8-883D-425A-BD54-F28E8912EFD1}" srcOrd="0" destOrd="0" parTransId="{F80F157D-7C3D-412C-9B7E-06B5A1E5859D}" sibTransId="{B8A2A720-678A-4759-AABB-55F0BA6CA8EA}"/>
    <dgm:cxn modelId="{0BD3B7AA-9E4A-4EE7-ABA4-A6AC2BAFAABE}" type="presOf" srcId="{2CB62EE8-883D-425A-BD54-F28E8912EFD1}" destId="{4B3EB870-84C8-46EC-9540-828A0E7838D1}" srcOrd="0" destOrd="0" presId="urn:microsoft.com/office/officeart/2005/8/layout/vList2"/>
    <dgm:cxn modelId="{F54803FD-CAC4-4F98-A64D-2AEDBD68834E}" type="presParOf" srcId="{8B8BE480-C7EF-408C-A9F7-BB5B2B6F6131}" destId="{4B3EB870-84C8-46EC-9540-828A0E7838D1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B52290-1C0A-4878-98D5-B0017AD16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62EE8-883D-425A-BD54-F28E8912EFD1}">
      <dgm:prSet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dirty="0" smtClean="0">
              <a:solidFill>
                <a:schemeClr val="tx1"/>
              </a:solidFill>
            </a:rPr>
            <a:t>«Сделаем вместе!» </a:t>
          </a:r>
          <a:endParaRPr lang="ru-RU" sz="2700" b="1" dirty="0">
            <a:solidFill>
              <a:schemeClr val="tx1"/>
            </a:solidFill>
          </a:endParaRPr>
        </a:p>
      </dgm:t>
    </dgm:pt>
    <dgm:pt modelId="{F80F157D-7C3D-412C-9B7E-06B5A1E5859D}" type="parTrans" cxnId="{23635E20-A085-42D7-A692-BF1A66EE2E0E}">
      <dgm:prSet/>
      <dgm:spPr/>
      <dgm:t>
        <a:bodyPr/>
        <a:lstStyle/>
        <a:p>
          <a:endParaRPr lang="ru-RU"/>
        </a:p>
      </dgm:t>
    </dgm:pt>
    <dgm:pt modelId="{B8A2A720-678A-4759-AABB-55F0BA6CA8EA}" type="sibTrans" cxnId="{23635E20-A085-42D7-A692-BF1A66EE2E0E}">
      <dgm:prSet/>
      <dgm:spPr/>
      <dgm:t>
        <a:bodyPr/>
        <a:lstStyle/>
        <a:p>
          <a:endParaRPr lang="ru-RU"/>
        </a:p>
      </dgm:t>
    </dgm:pt>
    <dgm:pt modelId="{8B8BE480-C7EF-408C-A9F7-BB5B2B6F6131}" type="pres">
      <dgm:prSet presAssocID="{C4B52290-1C0A-4878-98D5-B0017AD16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3EB870-84C8-46EC-9540-828A0E7838D1}" type="pres">
      <dgm:prSet presAssocID="{2CB62EE8-883D-425A-BD54-F28E8912EF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1D6C60-3083-4788-9BC0-2278F7EF47A4}" type="presOf" srcId="{C4B52290-1C0A-4878-98D5-B0017AD16EAF}" destId="{8B8BE480-C7EF-408C-A9F7-BB5B2B6F6131}" srcOrd="0" destOrd="0" presId="urn:microsoft.com/office/officeart/2005/8/layout/vList2"/>
    <dgm:cxn modelId="{68FD52CD-0F78-4049-9B9C-B3AFDAC273FE}" type="presOf" srcId="{2CB62EE8-883D-425A-BD54-F28E8912EFD1}" destId="{4B3EB870-84C8-46EC-9540-828A0E7838D1}" srcOrd="0" destOrd="0" presId="urn:microsoft.com/office/officeart/2005/8/layout/vList2"/>
    <dgm:cxn modelId="{23635E20-A085-42D7-A692-BF1A66EE2E0E}" srcId="{C4B52290-1C0A-4878-98D5-B0017AD16EAF}" destId="{2CB62EE8-883D-425A-BD54-F28E8912EFD1}" srcOrd="0" destOrd="0" parTransId="{F80F157D-7C3D-412C-9B7E-06B5A1E5859D}" sibTransId="{B8A2A720-678A-4759-AABB-55F0BA6CA8EA}"/>
    <dgm:cxn modelId="{297027BF-62FB-4A7E-9C18-3E3193522AB7}" type="presParOf" srcId="{8B8BE480-C7EF-408C-A9F7-BB5B2B6F6131}" destId="{4B3EB870-84C8-46EC-9540-828A0E7838D1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F332A-0187-4F5E-B4ED-A4E7EDF75A1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образования </a:t>
          </a:r>
          <a:endParaRPr lang="ru-RU" b="1" dirty="0">
            <a:solidFill>
              <a:schemeClr val="tx1"/>
            </a:solidFill>
          </a:endParaRPr>
        </a:p>
      </dgm:t>
    </dgm:pt>
    <dgm:pt modelId="{2B723194-0A4B-485B-8678-ED95F2F5FAAA}" type="par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42DC0FE4-B303-4E96-A3D5-7AF11134B335}" type="sib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493BA-B962-4C3F-B5D2-994E4B43750B}" type="pres">
      <dgm:prSet presAssocID="{820F332A-0187-4F5E-B4ED-A4E7EDF75A17}" presName="parentText" presStyleLbl="node1" presStyleIdx="0" presStyleCnt="1" custScaleY="117953" custLinFactNeighborY="-80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16469-AA34-44A1-B6BB-D39154E52BBA}" srcId="{5CF7A24D-7F42-4EC0-8211-DA77404E687C}" destId="{820F332A-0187-4F5E-B4ED-A4E7EDF75A17}" srcOrd="0" destOrd="0" parTransId="{2B723194-0A4B-485B-8678-ED95F2F5FAAA}" sibTransId="{42DC0FE4-B303-4E96-A3D5-7AF11134B335}"/>
    <dgm:cxn modelId="{B3854ADB-3498-4C8C-99D3-C6F842E13ED4}" type="presOf" srcId="{5CF7A24D-7F42-4EC0-8211-DA77404E687C}" destId="{36579BBB-9649-4995-92D9-BBE776FCE07D}" srcOrd="0" destOrd="0" presId="urn:microsoft.com/office/officeart/2005/8/layout/vList2"/>
    <dgm:cxn modelId="{7978CF43-3A33-4A08-992D-2894DFE3AA39}" type="presOf" srcId="{820F332A-0187-4F5E-B4ED-A4E7EDF75A17}" destId="{337493BA-B962-4C3F-B5D2-994E4B43750B}" srcOrd="0" destOrd="0" presId="urn:microsoft.com/office/officeart/2005/8/layout/vList2"/>
    <dgm:cxn modelId="{8C0F1DE6-6492-4D34-AD05-F5F620FC4085}" type="presParOf" srcId="{36579BBB-9649-4995-92D9-BBE776FCE07D}" destId="{337493BA-B962-4C3F-B5D2-994E4B4375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F7A24D-7F42-4EC0-8211-DA77404E68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F332A-0187-4F5E-B4ED-A4E7EDF75A1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образования </a:t>
          </a:r>
          <a:endParaRPr lang="ru-RU" b="1" dirty="0">
            <a:solidFill>
              <a:schemeClr val="tx1"/>
            </a:solidFill>
          </a:endParaRPr>
        </a:p>
      </dgm:t>
    </dgm:pt>
    <dgm:pt modelId="{2B723194-0A4B-485B-8678-ED95F2F5FAAA}" type="par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42DC0FE4-B303-4E96-A3D5-7AF11134B335}" type="sibTrans" cxnId="{84316469-AA34-44A1-B6BB-D39154E52BBA}">
      <dgm:prSet/>
      <dgm:spPr/>
      <dgm:t>
        <a:bodyPr/>
        <a:lstStyle/>
        <a:p>
          <a:pPr algn="ctr"/>
          <a:endParaRPr lang="ru-RU" b="1"/>
        </a:p>
      </dgm:t>
    </dgm:pt>
    <dgm:pt modelId="{36579BBB-9649-4995-92D9-BBE776FCE07D}" type="pres">
      <dgm:prSet presAssocID="{5CF7A24D-7F42-4EC0-8211-DA77404E68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493BA-B962-4C3F-B5D2-994E4B43750B}" type="pres">
      <dgm:prSet presAssocID="{820F332A-0187-4F5E-B4ED-A4E7EDF75A17}" presName="parentText" presStyleLbl="node1" presStyleIdx="0" presStyleCnt="1" custScaleY="117953" custLinFactNeighborY="-80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16469-AA34-44A1-B6BB-D39154E52BBA}" srcId="{5CF7A24D-7F42-4EC0-8211-DA77404E687C}" destId="{820F332A-0187-4F5E-B4ED-A4E7EDF75A17}" srcOrd="0" destOrd="0" parTransId="{2B723194-0A4B-485B-8678-ED95F2F5FAAA}" sibTransId="{42DC0FE4-B303-4E96-A3D5-7AF11134B335}"/>
    <dgm:cxn modelId="{92E4397D-F6D6-4A38-BC7F-A3EFC6E3DC11}" type="presOf" srcId="{820F332A-0187-4F5E-B4ED-A4E7EDF75A17}" destId="{337493BA-B962-4C3F-B5D2-994E4B43750B}" srcOrd="0" destOrd="0" presId="urn:microsoft.com/office/officeart/2005/8/layout/vList2"/>
    <dgm:cxn modelId="{E5A7AC2B-98FF-46FE-989F-F94AEAFCBFE0}" type="presOf" srcId="{5CF7A24D-7F42-4EC0-8211-DA77404E687C}" destId="{36579BBB-9649-4995-92D9-BBE776FCE07D}" srcOrd="0" destOrd="0" presId="urn:microsoft.com/office/officeart/2005/8/layout/vList2"/>
    <dgm:cxn modelId="{9F004BD2-2774-45CF-BC2F-770FA323AC63}" type="presParOf" srcId="{36579BBB-9649-4995-92D9-BBE776FCE07D}" destId="{337493BA-B962-4C3F-B5D2-994E4B4375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E88184-7C9F-4287-BBFE-96F62FDDEF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84B875-CD0E-4764-8C4E-433722536D06}">
      <dgm:prSet custT="1"/>
      <dgm:spPr/>
      <dgm:t>
        <a:bodyPr/>
        <a:lstStyle/>
        <a:p>
          <a:pPr algn="ctr"/>
          <a:r>
            <a:rPr lang="ru-RU" sz="3500" dirty="0" smtClean="0"/>
            <a:t> </a:t>
          </a:r>
          <a:r>
            <a:rPr lang="ru-RU" sz="3500" b="1" dirty="0" smtClean="0">
              <a:solidFill>
                <a:schemeClr val="tx1"/>
              </a:solidFill>
            </a:rPr>
            <a:t>Строительство городского Дворца культуры «Шахтер»</a:t>
          </a:r>
          <a:endParaRPr lang="ru-RU" sz="4000" b="1" dirty="0">
            <a:solidFill>
              <a:schemeClr val="tx1"/>
            </a:solidFill>
          </a:endParaRPr>
        </a:p>
      </dgm:t>
    </dgm:pt>
    <dgm:pt modelId="{E98AFACE-8352-409B-B425-83BA70FF6EA9}" type="parTrans" cxnId="{A562A515-4FFF-4AE8-8CA0-EE6798B7A3A7}">
      <dgm:prSet/>
      <dgm:spPr/>
      <dgm:t>
        <a:bodyPr/>
        <a:lstStyle/>
        <a:p>
          <a:endParaRPr lang="ru-RU"/>
        </a:p>
      </dgm:t>
    </dgm:pt>
    <dgm:pt modelId="{72495A11-D57A-4B7B-BFBD-C0301A1D2298}" type="sibTrans" cxnId="{A562A515-4FFF-4AE8-8CA0-EE6798B7A3A7}">
      <dgm:prSet/>
      <dgm:spPr/>
      <dgm:t>
        <a:bodyPr/>
        <a:lstStyle/>
        <a:p>
          <a:endParaRPr lang="ru-RU"/>
        </a:p>
      </dgm:t>
    </dgm:pt>
    <dgm:pt modelId="{E4703680-A988-4BC7-A99F-A2A7716A4622}" type="pres">
      <dgm:prSet presAssocID="{EDE88184-7C9F-4287-BBFE-96F62FDDEF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CCEBE8-E2AA-42BC-8F63-AFB511F20CDE}" type="pres">
      <dgm:prSet presAssocID="{A584B875-CD0E-4764-8C4E-433722536D06}" presName="parentText" presStyleLbl="node1" presStyleIdx="0" presStyleCnt="1" custLinFactNeighborX="1660" custLinFactNeighborY="-18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D0D6B6-F5FF-4BEC-9A0C-99E966ECF92B}" type="presOf" srcId="{EDE88184-7C9F-4287-BBFE-96F62FDDEF26}" destId="{E4703680-A988-4BC7-A99F-A2A7716A4622}" srcOrd="0" destOrd="0" presId="urn:microsoft.com/office/officeart/2005/8/layout/vList2"/>
    <dgm:cxn modelId="{3D5BA423-1280-4A2E-9AD3-D10C07A763F0}" type="presOf" srcId="{A584B875-CD0E-4764-8C4E-433722536D06}" destId="{98CCEBE8-E2AA-42BC-8F63-AFB511F20CDE}" srcOrd="0" destOrd="0" presId="urn:microsoft.com/office/officeart/2005/8/layout/vList2"/>
    <dgm:cxn modelId="{A562A515-4FFF-4AE8-8CA0-EE6798B7A3A7}" srcId="{EDE88184-7C9F-4287-BBFE-96F62FDDEF26}" destId="{A584B875-CD0E-4764-8C4E-433722536D06}" srcOrd="0" destOrd="0" parTransId="{E98AFACE-8352-409B-B425-83BA70FF6EA9}" sibTransId="{72495A11-D57A-4B7B-BFBD-C0301A1D2298}"/>
    <dgm:cxn modelId="{B02155E5-D738-4654-AB44-3152AA8C31A7}" type="presParOf" srcId="{E4703680-A988-4BC7-A99F-A2A7716A4622}" destId="{98CCEBE8-E2AA-42BC-8F63-AFB511F20C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4EEA22-C4A3-4D18-874C-026FC103AE7B}">
      <dsp:nvSpPr>
        <dsp:cNvPr id="0" name=""/>
        <dsp:cNvSpPr/>
      </dsp:nvSpPr>
      <dsp:spPr>
        <a:xfrm>
          <a:off x="0" y="140"/>
          <a:ext cx="6814274" cy="791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>
              <a:solidFill>
                <a:schemeClr val="tx1"/>
              </a:solidFill>
            </a:rPr>
            <a:t>Бюджет </a:t>
          </a:r>
          <a:r>
            <a:rPr lang="ru-RU" sz="4400" b="1" u="none" kern="1200" dirty="0" smtClean="0">
              <a:solidFill>
                <a:schemeClr val="tx1"/>
              </a:solidFill>
            </a:rPr>
            <a:t>города</a:t>
          </a:r>
          <a:endParaRPr lang="ru-RU" sz="4400" u="none" kern="1200" dirty="0">
            <a:solidFill>
              <a:schemeClr val="tx1"/>
            </a:solidFill>
          </a:endParaRPr>
        </a:p>
      </dsp:txBody>
      <dsp:txXfrm>
        <a:off x="0" y="140"/>
        <a:ext cx="6814274" cy="79180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F1B7B1-CE56-4A71-AEDC-26F9D21C9BCA}">
      <dsp:nvSpPr>
        <dsp:cNvPr id="0" name=""/>
        <dsp:cNvSpPr/>
      </dsp:nvSpPr>
      <dsp:spPr>
        <a:xfrm>
          <a:off x="142861" y="0"/>
          <a:ext cx="3786228" cy="499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Трудоустроено 7 врачей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2861" y="0"/>
        <a:ext cx="3786228" cy="49997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C09708-FE7A-4883-B388-ABA577BC6904}">
      <dsp:nvSpPr>
        <dsp:cNvPr id="0" name=""/>
        <dsp:cNvSpPr/>
      </dsp:nvSpPr>
      <dsp:spPr>
        <a:xfrm>
          <a:off x="0" y="241"/>
          <a:ext cx="4929222" cy="18571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Приобретены 4 единицы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медицинского оборудования</a:t>
          </a:r>
        </a:p>
        <a:p>
          <a:pPr lvl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(передвижной аппарат УЗИ, </a:t>
          </a:r>
          <a:r>
            <a:rPr lang="ru-RU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колоноскоп</a:t>
          </a: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автоматическая установка для дезинфекции эндоскопов, автоматический анализатор)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0" y="241"/>
        <a:ext cx="4929222" cy="1857146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464058" cy="17658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Социальные обязательства перед населением города исполняются своевременно и в полном объеме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5464058" cy="1765813"/>
      </dsp:txXfrm>
    </dsp:sp>
    <dsp:sp modelId="{70254755-B5E6-4738-84A3-E064488CAE7A}">
      <dsp:nvSpPr>
        <dsp:cNvPr id="0" name=""/>
        <dsp:cNvSpPr/>
      </dsp:nvSpPr>
      <dsp:spPr>
        <a:xfrm>
          <a:off x="0" y="2935222"/>
          <a:ext cx="5464058" cy="2851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1 728 семей с детьми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воспользовались мерами социальной поддержки, расходы составили 42 млн. рублей.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302 семьи получили выплату при рождении третьего или последующего ребенка,                   23 семьям выдан сертификат на региональный материнский капитал,                                                   592 малообеспеченным жителям города  оказана материальная поддержка в виде адресного социального пособия на общую сумму </a:t>
          </a: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7,5 млн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рублей</a:t>
          </a:r>
          <a:endParaRPr lang="ru-RU" sz="18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sp:txBody>
      <dsp:txXfrm>
        <a:off x="0" y="2935222"/>
        <a:ext cx="5464058" cy="2851255"/>
      </dsp:txXfrm>
    </dsp:sp>
    <dsp:sp modelId="{DD01E4FE-77B3-4F81-8031-12A9EE780E76}">
      <dsp:nvSpPr>
        <dsp:cNvPr id="0" name=""/>
        <dsp:cNvSpPr/>
      </dsp:nvSpPr>
      <dsp:spPr>
        <a:xfrm>
          <a:off x="0" y="1723020"/>
          <a:ext cx="5464058" cy="1153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Различными мерами социальной поддержки охвачено свыше 20 тыс. человек,  расходы за отчетный период составили 343 млн. рублей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23020"/>
        <a:ext cx="5464058" cy="1153974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8EAEE-EAD3-42DE-983B-F1347F60433D}">
      <dsp:nvSpPr>
        <dsp:cNvPr id="0" name=""/>
        <dsp:cNvSpPr/>
      </dsp:nvSpPr>
      <dsp:spPr>
        <a:xfrm>
          <a:off x="0" y="0"/>
          <a:ext cx="5249744" cy="2643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Оздоровительной кампанией                 </a:t>
          </a:r>
          <a:r>
            <a:rPr lang="ru-RU" sz="22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счет средств субвенций областного бюджета охвачено 226 детей,                             в объеме 9,1 млн. рублей </a:t>
          </a:r>
          <a:br>
            <a:rPr lang="ru-RU" sz="22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22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пришкольных лагерях отдохнули 953 ребенка</a:t>
          </a:r>
          <a:endParaRPr lang="ru-RU" sz="2200" b="1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5249744" cy="2643640"/>
      </dsp:txXfrm>
    </dsp:sp>
    <dsp:sp modelId="{70254755-B5E6-4738-84A3-E064488CAE7A}">
      <dsp:nvSpPr>
        <dsp:cNvPr id="0" name=""/>
        <dsp:cNvSpPr/>
      </dsp:nvSpPr>
      <dsp:spPr>
        <a:xfrm>
          <a:off x="0" y="3204176"/>
          <a:ext cx="5249744" cy="20712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заключено 33 социальных контракта на развитие предпринимательства, поиск работы и осуществление  иных мероприятий, направленных на преодоление гражданами трудных жизненных ситуаций</a:t>
          </a:r>
          <a:endParaRPr lang="ru-RU" sz="2200" b="1" kern="1200" dirty="0" smtClean="0">
            <a:solidFill>
              <a:schemeClr val="tx1"/>
            </a:solidFill>
            <a:effectLst/>
            <a:latin typeface="Times New Roman" pitchFamily="18" charset="0"/>
            <a:ea typeface="SimSun"/>
            <a:cs typeface="Times New Roman" pitchFamily="18" charset="0"/>
          </a:endParaRPr>
        </a:p>
      </dsp:txBody>
      <dsp:txXfrm>
        <a:off x="0" y="3204176"/>
        <a:ext cx="5249744" cy="2071283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48DF47-F5E9-486D-8690-915B4298613A}">
      <dsp:nvSpPr>
        <dsp:cNvPr id="0" name=""/>
        <dsp:cNvSpPr/>
      </dsp:nvSpPr>
      <dsp:spPr>
        <a:xfrm>
          <a:off x="0" y="0"/>
          <a:ext cx="7929618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жилищно-коммунальной сферы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7929618" cy="63648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CC8343-22A1-4530-8771-B72B924C134C}">
      <dsp:nvSpPr>
        <dsp:cNvPr id="0" name=""/>
        <dsp:cNvSpPr/>
      </dsp:nvSpPr>
      <dsp:spPr>
        <a:xfrm>
          <a:off x="0" y="5089"/>
          <a:ext cx="8568952" cy="106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Специальная военная операция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(24 февраля 2022 года Президент РФ В.В. Путин принял решение о ее начале)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089"/>
        <a:ext cx="8568952" cy="106704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F38043-C4DF-4046-8AAC-D8729B310D73}">
      <dsp:nvSpPr>
        <dsp:cNvPr id="0" name=""/>
        <dsp:cNvSpPr/>
      </dsp:nvSpPr>
      <dsp:spPr>
        <a:xfrm>
          <a:off x="0" y="0"/>
          <a:ext cx="8280920" cy="1511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>
              <a:solidFill>
                <a:schemeClr val="tx1"/>
              </a:solidFill>
            </a:rPr>
            <a:t>Нам есть к чему стремиться</a:t>
          </a:r>
          <a:r>
            <a:rPr lang="ru-RU" sz="3800" b="1" kern="1200" dirty="0" smtClean="0">
              <a:solidFill>
                <a:schemeClr val="tx1"/>
              </a:solidFill>
            </a:rPr>
            <a:t>,                    </a:t>
          </a:r>
          <a:r>
            <a:rPr lang="ru-RU" sz="3800" b="1" kern="1200" dirty="0">
              <a:solidFill>
                <a:schemeClr val="tx1"/>
              </a:solidFill>
            </a:rPr>
            <a:t>нам есть над чем работать</a:t>
          </a:r>
          <a:endParaRPr lang="ru-RU" sz="3800" kern="1200" dirty="0">
            <a:solidFill>
              <a:schemeClr val="tx1"/>
            </a:solidFill>
          </a:endParaRPr>
        </a:p>
      </dsp:txBody>
      <dsp:txXfrm>
        <a:off x="0" y="0"/>
        <a:ext cx="8280920" cy="1511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0E1ADA-17B3-44D9-9AE3-1A661D84AED1}">
      <dsp:nvSpPr>
        <dsp:cNvPr id="0" name=""/>
        <dsp:cNvSpPr/>
      </dsp:nvSpPr>
      <dsp:spPr>
        <a:xfrm>
          <a:off x="0" y="0"/>
          <a:ext cx="7776864" cy="7492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</a:rPr>
            <a:t>первоначально утвержден решением Донецкой городской Думы</a:t>
          </a:r>
          <a:endParaRPr lang="ru-RU" sz="1600" b="1" i="1" kern="1200" dirty="0">
            <a:solidFill>
              <a:schemeClr val="tx1"/>
            </a:solidFill>
          </a:endParaRPr>
        </a:p>
      </dsp:txBody>
      <dsp:txXfrm>
        <a:off x="0" y="0"/>
        <a:ext cx="7776864" cy="749259"/>
      </dsp:txXfrm>
    </dsp:sp>
    <dsp:sp modelId="{3553C67B-1BC9-4E94-A7A7-51F8220A982C}">
      <dsp:nvSpPr>
        <dsp:cNvPr id="0" name=""/>
        <dsp:cNvSpPr/>
      </dsp:nvSpPr>
      <dsp:spPr>
        <a:xfrm>
          <a:off x="80978" y="762908"/>
          <a:ext cx="7695885" cy="7492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2 272 млн</a:t>
          </a:r>
          <a:r>
            <a:rPr lang="ru-RU" sz="4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4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978" y="762908"/>
        <a:ext cx="7695885" cy="74925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19656D-0A52-445A-84DC-944C7E54EC83}">
      <dsp:nvSpPr>
        <dsp:cNvPr id="0" name=""/>
        <dsp:cNvSpPr/>
      </dsp:nvSpPr>
      <dsp:spPr>
        <a:xfrm>
          <a:off x="0" y="100158"/>
          <a:ext cx="7704834" cy="7611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них: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собственные  - 376 млн. рублей или 16,5%</a:t>
          </a:r>
          <a:endParaRPr lang="ru-RU" sz="25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00158"/>
        <a:ext cx="7704834" cy="761119"/>
      </dsp:txXfrm>
    </dsp:sp>
    <dsp:sp modelId="{902F69F5-F3D7-418E-8D02-311AADD10603}">
      <dsp:nvSpPr>
        <dsp:cNvPr id="0" name=""/>
        <dsp:cNvSpPr/>
      </dsp:nvSpPr>
      <dsp:spPr>
        <a:xfrm>
          <a:off x="0" y="1000133"/>
          <a:ext cx="8136904" cy="9121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из других бюджетов                     - 1 896 млн. рублей или 83,5%</a:t>
          </a:r>
          <a:endParaRPr lang="ru-RU" sz="2300" kern="1200" dirty="0"/>
        </a:p>
      </dsp:txBody>
      <dsp:txXfrm>
        <a:off x="0" y="1000133"/>
        <a:ext cx="8136904" cy="91219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6CF897-106F-4683-9C93-086F25A5BF26}">
      <dsp:nvSpPr>
        <dsp:cNvPr id="0" name=""/>
        <dsp:cNvSpPr/>
      </dsp:nvSpPr>
      <dsp:spPr>
        <a:xfrm>
          <a:off x="0" y="263089"/>
          <a:ext cx="8534183" cy="2281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Участие в национальных проектах,  </a:t>
          </a:r>
          <a:r>
            <a:rPr lang="ru-RU" sz="2500" b="1" kern="1200" dirty="0" err="1" smtClean="0">
              <a:solidFill>
                <a:schemeClr val="tx1"/>
              </a:solidFill>
            </a:rPr>
            <a:t>грантовых</a:t>
          </a:r>
          <a:r>
            <a:rPr lang="ru-RU" sz="2500" b="1" kern="1200" dirty="0" smtClean="0">
              <a:solidFill>
                <a:schemeClr val="tx1"/>
              </a:solidFill>
            </a:rPr>
            <a:t> конкурсах и обращения в адрес Губернатора Ростовской области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i="1" kern="1200" dirty="0" smtClean="0">
              <a:solidFill>
                <a:schemeClr val="tx1"/>
              </a:solidFill>
            </a:rPr>
            <a:t>позволило дополнительно привлечь для развития города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</a:rPr>
            <a:t>270 млн. рублей </a:t>
          </a:r>
        </a:p>
      </dsp:txBody>
      <dsp:txXfrm>
        <a:off x="0" y="263089"/>
        <a:ext cx="8534183" cy="22815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3EB870-84C8-46EC-9540-828A0E7838D1}">
      <dsp:nvSpPr>
        <dsp:cNvPr id="0" name=""/>
        <dsp:cNvSpPr/>
      </dsp:nvSpPr>
      <dsp:spPr>
        <a:xfrm>
          <a:off x="0" y="5089"/>
          <a:ext cx="8568952" cy="106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kern="1200" dirty="0" smtClean="0">
              <a:solidFill>
                <a:schemeClr val="tx1"/>
              </a:solidFill>
            </a:rPr>
            <a:t>«Сделаем вместе!» 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0" y="5089"/>
        <a:ext cx="8568952" cy="10670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3EB870-84C8-46EC-9540-828A0E7838D1}">
      <dsp:nvSpPr>
        <dsp:cNvPr id="0" name=""/>
        <dsp:cNvSpPr/>
      </dsp:nvSpPr>
      <dsp:spPr>
        <a:xfrm>
          <a:off x="0" y="5089"/>
          <a:ext cx="8568952" cy="106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Губернаторский проект поддержки местных инициатив </a:t>
          </a:r>
          <a:r>
            <a:rPr lang="ru-RU" sz="2700" b="1" kern="1200" dirty="0" smtClean="0">
              <a:solidFill>
                <a:schemeClr val="tx1"/>
              </a:solidFill>
            </a:rPr>
            <a:t>«Сделаем вместе!» 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0" y="5089"/>
        <a:ext cx="8568952" cy="10670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7493BA-B962-4C3F-B5D2-994E4B43750B}">
      <dsp:nvSpPr>
        <dsp:cNvPr id="0" name=""/>
        <dsp:cNvSpPr/>
      </dsp:nvSpPr>
      <dsp:spPr>
        <a:xfrm>
          <a:off x="0" y="0"/>
          <a:ext cx="6715172" cy="7072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образования 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0" y="0"/>
        <a:ext cx="6715172" cy="70727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7493BA-B962-4C3F-B5D2-994E4B43750B}">
      <dsp:nvSpPr>
        <dsp:cNvPr id="0" name=""/>
        <dsp:cNvSpPr/>
      </dsp:nvSpPr>
      <dsp:spPr>
        <a:xfrm>
          <a:off x="0" y="0"/>
          <a:ext cx="6715172" cy="7072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  <a:latin typeface="Cambria"/>
              <a:cs typeface="Arial" pitchFamily="34" charset="0"/>
            </a:rPr>
            <a:t>Развитие образования 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0" y="0"/>
        <a:ext cx="6715172" cy="70727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CCEBE8-E2AA-42BC-8F63-AFB511F20CDE}">
      <dsp:nvSpPr>
        <dsp:cNvPr id="0" name=""/>
        <dsp:cNvSpPr/>
      </dsp:nvSpPr>
      <dsp:spPr>
        <a:xfrm>
          <a:off x="0" y="542818"/>
          <a:ext cx="8532948" cy="1406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 </a:t>
          </a:r>
          <a:r>
            <a:rPr lang="ru-RU" sz="3500" b="1" kern="1200" dirty="0" smtClean="0">
              <a:solidFill>
                <a:schemeClr val="tx1"/>
              </a:solidFill>
            </a:rPr>
            <a:t>Строительство городского Дворца культуры «Шахтер»</a:t>
          </a:r>
          <a:endParaRPr lang="ru-RU" sz="4000" b="1" kern="1200" dirty="0">
            <a:solidFill>
              <a:schemeClr val="tx1"/>
            </a:solidFill>
          </a:endParaRPr>
        </a:p>
      </dsp:txBody>
      <dsp:txXfrm>
        <a:off x="0" y="542818"/>
        <a:ext cx="8532948" cy="1406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82EFD-B329-41A1-ADF1-02120447865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8F8DF-9532-4A8A-88B9-9768A68009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077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EDDE7-9C83-4FA3-89DF-EA81A0F2F5DC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E78-A976-4C2F-9DD2-37979EB63C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079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8956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8956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28E78-A976-4C2F-9DD2-37979EB63C6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894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EF316-E8AF-4EED-8FCD-5CB6BC5AD5E4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74A86-2AEF-420C-BE3E-5119623EEF5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FBDE2A-B9B8-4C1A-B2DF-96B19B7F6CF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F2ED2-470B-473B-A210-6A2A0B9686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B6CE-AF17-4FDB-AA72-74322ADCE0B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9ACA-D9DD-43F8-8D8D-2D6BBA89F18E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53F1F-E070-4092-94A3-ADD9900E80D8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8F69-A45C-4426-869B-3505ADB53899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69B46-B3D7-45A6-AC89-D44031C9C19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D14FC-4AA8-436A-8620-0D2E73ED144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99D6E-8E4F-42BF-80BD-A55AA121BC63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904C1-D8DE-496C-BB90-36DAAEC65A7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4BCA4-E4AA-41C3-AF5D-E3F264AD522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A57D1-2B4E-4551-A97A-06655F65955C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B7F5E-6941-4859-BF12-630D691FBE41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D0DF-6C1C-44BD-8307-C720478C1AED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FE67D-8E9E-49F2-BD9F-A59FF6D33065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E70FC-8235-4B62-8122-AE2B18B43CE2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3CC49-B761-4D9F-A8DF-88E0F73A515A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C53CF-015D-4F46-B0C6-563A800CF2A3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D1887A-EBFC-4DAF-BC9B-6E05D13BA25E}" type="datetime1">
              <a:rPr lang="ru-RU" smtClean="0">
                <a:solidFill>
                  <a:srgbClr val="073E87"/>
                </a:solidFill>
              </a:rPr>
              <a:pPr>
                <a:defRPr/>
              </a:pPr>
              <a:t>12.11.2024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DC070-1202-4B1A-ACE4-F8C77551B594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61805-DE00-4F45-8364-053683B6732C}" type="datetime1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12.11.2024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BBD2D-5246-4D9C-8158-62F6D0BCE745}" type="slidenum">
              <a:rPr lang="ru-RU" smtClean="0">
                <a:solidFill>
                  <a:srgbClr val="073E87"/>
                </a:solidFill>
                <a:latin typeface="Calibri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73E87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30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33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34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37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43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Layout" Target="../diagrams/layout15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10" Type="http://schemas.openxmlformats.org/officeDocument/2006/relationships/image" Target="../media/image56.jpeg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62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10" Type="http://schemas.openxmlformats.org/officeDocument/2006/relationships/image" Target="../media/image65.pn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17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Z:\Беленко\ФОТО ДЛЯ ОТЧЕТА\ОБЗОР ГОРОДА\acd62446-fed5-5828-b1d4-3131333b27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57562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Z:\Беленко\ФОТО ДЛЯ ОТЧЕТА\ОБЗОР ГОРОДА\678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290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429000"/>
            <a:ext cx="457203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2500306"/>
            <a:ext cx="4422944" cy="2328256"/>
          </a:xfrm>
          <a:prstGeom prst="rect">
            <a:avLst/>
          </a:prstGeom>
          <a:effectLst>
            <a:reflection stA="45000" endPos="31000" dist="508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73797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428596" y="285728"/>
            <a:ext cx="37147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Муниципальным фондом поддержки предпринимательства оказывается финансовая и консультационная поддержка,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выдано 11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микрозаймов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сумму более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18 млн. рублей</a:t>
            </a:r>
          </a:p>
          <a:p>
            <a:pPr>
              <a:spcBef>
                <a:spcPts val="0"/>
              </a:spcBef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 поддержке Администрации города Донецка 12 организаций города воспользовались </a:t>
            </a:r>
            <a:r>
              <a:rPr lang="ru-RU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микрозаймами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на льготных условиях в Ростовском региональном агентстве поддержки предпринимательства </a:t>
            </a:r>
          </a:p>
          <a:p>
            <a:pPr>
              <a:spcBef>
                <a:spcPts val="0"/>
              </a:spcBef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сумму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29,3 млн.  рублей</a:t>
            </a:r>
          </a:p>
          <a:p>
            <a:pPr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Z:\Беленко\ФОТО\Новая папка\96161_bi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571480"/>
            <a:ext cx="321471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429000"/>
            <a:ext cx="3449273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967550680"/>
              </p:ext>
            </p:extLst>
          </p:nvPr>
        </p:nvGraphicFramePr>
        <p:xfrm>
          <a:off x="428596" y="571480"/>
          <a:ext cx="671517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10"/>
          <p:cNvGrpSpPr/>
          <p:nvPr/>
        </p:nvGrpSpPr>
        <p:grpSpPr>
          <a:xfrm>
            <a:off x="428596" y="1785926"/>
            <a:ext cx="6143668" cy="2766850"/>
            <a:chOff x="0" y="-548497"/>
            <a:chExt cx="6143668" cy="24356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548497"/>
              <a:ext cx="6143668" cy="94331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85720" y="1718131"/>
            <a:ext cx="45005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857364"/>
            <a:ext cx="59293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капитальный ремонт детского сада №6</a:t>
            </a:r>
          </a:p>
          <a:p>
            <a:pPr algn="ctr"/>
            <a:r>
              <a:rPr lang="ru-RU" b="1" dirty="0" smtClean="0"/>
              <a:t> Цена контракта </a:t>
            </a:r>
            <a:r>
              <a:rPr lang="ru-RU" sz="2400" b="1" dirty="0" smtClean="0"/>
              <a:t>217,5 млн. рублей</a:t>
            </a:r>
            <a:endParaRPr lang="ru-RU" sz="2400" b="1" dirty="0"/>
          </a:p>
        </p:txBody>
      </p:sp>
      <p:pic>
        <p:nvPicPr>
          <p:cNvPr id="14" name="Рисунок 13" descr="C:\Users\Kab_22_1\Desktop\1111\2024\Капитальный ремонт МБДОУ детский сад №6 г. Донецка, по адресу_ Ростовская область, г. Донецк, ул. Комсомольская, 86\на 30.10.2024г_\IMG_20241023_11224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3286124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Kab_22_1\Desktop\1111\2024\Капитальный ремонт МБДОУ детский сад №6 г. Донецка, по адресу_ Ростовская область, г. Донецк, ул. Комсомольская, 86\на 30.10.2024г_\IMG_20241023_11170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4429132"/>
            <a:ext cx="2568029" cy="2219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Kab_22_1\Desktop\1111\2024\Капитальный ремонт МБДОУ детский сад №6 г. Донецка, по адресу_ Ростовская область, г. Донецк, ул. Комсомольская, 86\на 30.10.2024г_\IMG_20241023_11151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22" y="3357562"/>
            <a:ext cx="300036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59573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967550680"/>
              </p:ext>
            </p:extLst>
          </p:nvPr>
        </p:nvGraphicFramePr>
        <p:xfrm>
          <a:off x="428596" y="571480"/>
          <a:ext cx="671517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10"/>
          <p:cNvGrpSpPr/>
          <p:nvPr/>
        </p:nvGrpSpPr>
        <p:grpSpPr>
          <a:xfrm>
            <a:off x="428596" y="1785926"/>
            <a:ext cx="7143800" cy="2766850"/>
            <a:chOff x="0" y="-548497"/>
            <a:chExt cx="7143800" cy="24356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548497"/>
              <a:ext cx="7143800" cy="94331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9818" y="411746"/>
              <a:ext cx="4167430" cy="1475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85720" y="1718131"/>
            <a:ext cx="45005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857364"/>
            <a:ext cx="7215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Замена оконных и дверных блоков в  детских садах №4,7,8,9 </a:t>
            </a:r>
          </a:p>
          <a:p>
            <a:pPr algn="ctr"/>
            <a:r>
              <a:rPr lang="ru-RU" sz="2400" b="1" dirty="0" smtClean="0"/>
              <a:t> 17 млн. рублей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3000372"/>
            <a:ext cx="3071802" cy="220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3" y="3000372"/>
            <a:ext cx="3429024" cy="2347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86116" y="4643446"/>
            <a:ext cx="3157534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59573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922055971"/>
              </p:ext>
            </p:extLst>
          </p:nvPr>
        </p:nvGraphicFramePr>
        <p:xfrm>
          <a:off x="215517" y="171542"/>
          <a:ext cx="8532948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500034" y="5572140"/>
            <a:ext cx="4286280" cy="791715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Строительная готовность объекта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92 процента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285992"/>
            <a:ext cx="3333750" cy="221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4500570"/>
            <a:ext cx="3333750" cy="221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2357430"/>
            <a:ext cx="4643470" cy="2862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50004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800" dirty="0">
              <a:latin typeface="Cambria"/>
              <a:cs typeface="Arial" pitchFamily="34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="" xmlns:p14="http://schemas.microsoft.com/office/powerpoint/2010/main" val="3301997934"/>
              </p:ext>
            </p:extLst>
          </p:nvPr>
        </p:nvGraphicFramePr>
        <p:xfrm>
          <a:off x="4286248" y="1285860"/>
          <a:ext cx="392909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9"/>
          <p:cNvGrpSpPr/>
          <p:nvPr/>
        </p:nvGrpSpPr>
        <p:grpSpPr>
          <a:xfrm>
            <a:off x="4214810" y="2143116"/>
            <a:ext cx="4071966" cy="1000132"/>
            <a:chOff x="0" y="105979"/>
            <a:chExt cx="4357718" cy="121680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05979"/>
              <a:ext cx="4357718" cy="1216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59399" y="165378"/>
              <a:ext cx="4238920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13"/>
          <p:cNvGrpSpPr/>
          <p:nvPr/>
        </p:nvGrpSpPr>
        <p:grpSpPr>
          <a:xfrm>
            <a:off x="4143372" y="3643314"/>
            <a:ext cx="4500594" cy="2143140"/>
            <a:chOff x="0" y="-965591"/>
            <a:chExt cx="4572032" cy="214314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-965591"/>
              <a:ext cx="4572032" cy="21431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В рамках программы «Земский  доктор»   3 врача (врач невролог, врач эпидемиолог, врач стоматолог)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 получили единовременные компенсационные выплаты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 </a:t>
              </a:r>
              <a:r>
                <a:rPr lang="ru-RU" sz="2200" b="1" dirty="0" smtClean="0">
                  <a:solidFill>
                    <a:schemeClr val="tx1"/>
                  </a:solidFill>
                </a:rPr>
                <a:t>1 млн. рублей</a:t>
              </a:r>
              <a:endParaRPr lang="ru-RU" sz="22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Скругленный прямоугольник 4"/>
            <p:cNvSpPr/>
            <p:nvPr/>
          </p:nvSpPr>
          <p:spPr>
            <a:xfrm>
              <a:off x="71438" y="34541"/>
              <a:ext cx="4238920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14810" y="2143116"/>
            <a:ext cx="435768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 smtClean="0"/>
              <a:t>единовременные выплаты врачам, трудоустроившимся в ЦГБ – </a:t>
            </a:r>
          </a:p>
          <a:p>
            <a:pPr algn="ctr"/>
            <a:r>
              <a:rPr lang="ru-RU" sz="2200" b="1" dirty="0" smtClean="0"/>
              <a:t>20 тыс. рублей</a:t>
            </a:r>
            <a:endParaRPr lang="ru-RU" sz="2200" b="1" dirty="0"/>
          </a:p>
        </p:txBody>
      </p:sp>
      <p:pic>
        <p:nvPicPr>
          <p:cNvPr id="21" name="Рисунок 20" descr="Picture background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000108"/>
            <a:ext cx="328614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Picture background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3571876"/>
            <a:ext cx="3429023" cy="2386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9865293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4"/>
          <p:cNvSpPr/>
          <p:nvPr/>
        </p:nvSpPr>
        <p:spPr>
          <a:xfrm>
            <a:off x="5788587" y="2746005"/>
            <a:ext cx="2680573" cy="5801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b="1" kern="1200" dirty="0">
              <a:solidFill>
                <a:schemeClr val="tx1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14282" y="1785926"/>
            <a:ext cx="8463939" cy="2024736"/>
            <a:chOff x="-117214" y="773781"/>
            <a:chExt cx="4629847" cy="3012435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-117214" y="773781"/>
              <a:ext cx="4572032" cy="170058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buFontTx/>
                <a:buChar char="-"/>
              </a:pPr>
              <a:endParaRPr lang="ru-RU" dirty="0" smtClean="0"/>
            </a:p>
            <a:p>
              <a:pPr>
                <a:buFontTx/>
                <a:buChar char="-"/>
              </a:pPr>
              <a:endParaRPr lang="ru-RU" dirty="0"/>
            </a:p>
          </p:txBody>
        </p:sp>
        <p:sp>
          <p:nvSpPr>
            <p:cNvPr id="14" name="Скругленный прямоугольник 4"/>
            <p:cNvSpPr/>
            <p:nvPr/>
          </p:nvSpPr>
          <p:spPr>
            <a:xfrm>
              <a:off x="59399" y="773781"/>
              <a:ext cx="4453234" cy="3012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786050" y="714356"/>
            <a:ext cx="4320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Cambria"/>
                <a:cs typeface="Arial" pitchFamily="34" charset="0"/>
              </a:rPr>
              <a:t>Развитие здравоохранения </a:t>
            </a:r>
            <a:endParaRPr lang="ru-RU" sz="2400" dirty="0">
              <a:latin typeface="Cambria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1571612"/>
            <a:ext cx="4286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1785926"/>
            <a:ext cx="4857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785926"/>
            <a:ext cx="800105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7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После завершения капитального ремонта  и  оснащения новой мебелью, медицинским и компьютерным оборудованием</a:t>
            </a:r>
          </a:p>
          <a:p>
            <a:pPr marL="0" marR="0" lvl="0" indent="72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открыта стоматологическая поликлиника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Рисунок 23" descr="C:\Users\Kab_22_1\Desktop\отчет главы за 2024 год\цгб фото\стало 12-15 (детский кабинет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928934"/>
            <a:ext cx="271464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C:\Users\Kab_22_1\Desktop\отчет главы за 2024 год\цгб фото\стало 12-15 (кабинет врача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786298"/>
            <a:ext cx="300039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00372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786323"/>
            <a:ext cx="2786082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65283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080664417"/>
              </p:ext>
            </p:extLst>
          </p:nvPr>
        </p:nvGraphicFramePr>
        <p:xfrm>
          <a:off x="142844" y="500042"/>
          <a:ext cx="4929222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8"/>
          <p:cNvGrpSpPr/>
          <p:nvPr/>
        </p:nvGrpSpPr>
        <p:grpSpPr>
          <a:xfrm>
            <a:off x="4786250" y="2571744"/>
            <a:ext cx="4153451" cy="1214446"/>
            <a:chOff x="0" y="180641"/>
            <a:chExt cx="4902398" cy="306774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80641"/>
              <a:ext cx="4806295" cy="30677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149754" y="330395"/>
              <a:ext cx="4752644" cy="27682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 автомобиля скорой медицинской помощи 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на сумму более </a:t>
              </a:r>
              <a:r>
                <a:rPr lang="ru-RU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14 млн. рублей</a:t>
              </a:r>
              <a:endPara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Рисунок 12" descr="D:\Downloads\WhatsApp Image 2024-11-05 at 12.56.37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4000504"/>
            <a:ext cx="3976014" cy="2684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:\Downloads\WhatsApp Image 2024-11-05 at 12.56.37 (1).jpe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000372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65283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662680622"/>
              </p:ext>
            </p:extLst>
          </p:nvPr>
        </p:nvGraphicFramePr>
        <p:xfrm>
          <a:off x="3214678" y="428604"/>
          <a:ext cx="546405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214554"/>
            <a:ext cx="271464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662680622"/>
              </p:ext>
            </p:extLst>
          </p:nvPr>
        </p:nvGraphicFramePr>
        <p:xfrm>
          <a:off x="3571868" y="642918"/>
          <a:ext cx="5249744" cy="527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Picture background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3857628"/>
            <a:ext cx="3143272" cy="241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785794"/>
            <a:ext cx="314327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19303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712381253"/>
              </p:ext>
            </p:extLst>
          </p:nvPr>
        </p:nvGraphicFramePr>
        <p:xfrm>
          <a:off x="500034" y="571480"/>
          <a:ext cx="7929618" cy="642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28596" y="1571612"/>
            <a:ext cx="4429156" cy="500066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восстановлено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10,2 тыс. кв.м.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изношенных верхних слоев асфальтобетонного покрытия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нанесена горизонтальная дорожная  разметка </a:t>
            </a:r>
            <a:r>
              <a:rPr lang="ru-RU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10,4 тыс. м.</a:t>
            </a:r>
            <a:r>
              <a:rPr lang="ru-RU" baseline="30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aseline="30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выполнены работы по восстановлению ровности проезжей части гравийных и щебеночных покрытий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64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муниципальных дорог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установлено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15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дорожных знаков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98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пешеходных переходов приведены в соответствие с требованиями национальных стандартов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9" name="Рисунок 8" descr="Z:\Беленко\ФОТО ДЛЯ ОТЧЕТА\дорога\3da4f328-7070-494e-b325-93d53510e1d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1571612"/>
            <a:ext cx="3700471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 ДЛЯ ОТЧЕТА\дорога\b6691e1b-3c30-4fc3-8332-79eaddf8a0b0-870x400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4126770"/>
            <a:ext cx="3500462" cy="2516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12133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5" y="163022"/>
            <a:ext cx="1512767" cy="1588406"/>
          </a:xfrm>
          <a:prstGeom prst="rect">
            <a:avLst/>
          </a:prstGeom>
          <a:effectLst>
            <a:glow rad="1905000">
              <a:schemeClr val="accent1"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3021"/>
            <a:ext cx="1440160" cy="1797014"/>
          </a:xfrm>
          <a:prstGeom prst="rect">
            <a:avLst/>
          </a:prstGeom>
          <a:effectLst>
            <a:glow rad="1333500">
              <a:schemeClr val="accent1"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деятельности главы Администрации города Донецка, деятельности Администрации города Донецка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10 месяцев 2024  года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5143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19987" cy="108108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дворовых территорий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28596" y="1785926"/>
            <a:ext cx="5000660" cy="2357454"/>
            <a:chOff x="0" y="261943"/>
            <a:chExt cx="5834104" cy="1444891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261943"/>
              <a:ext cx="5834104" cy="144489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район многоквартирных жилых домов             №№ 3,4,5 микрорайона № 3</a:t>
              </a:r>
            </a:p>
            <a:p>
              <a:pPr algn="ctr"/>
              <a:endPara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Calibri" pitchFamily="34" charset="0"/>
                  <a:ea typeface="Times New Roman" pitchFamily="18" charset="0"/>
                  <a:cs typeface="Calibri" pitchFamily="34" charset="0"/>
                </a:rPr>
                <a:t>процент строительной готовности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Calibri" pitchFamily="34" charset="0"/>
                  <a:ea typeface="Times New Roman" pitchFamily="18" charset="0"/>
                  <a:cs typeface="Calibri" pitchFamily="34" charset="0"/>
                </a:rPr>
                <a:t>- 95 процентов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Calibri" pitchFamily="34" charset="0"/>
                  <a:ea typeface="Times New Roman" pitchFamily="18" charset="0"/>
                  <a:cs typeface="Calibri" pitchFamily="34" charset="0"/>
                </a:rPr>
                <a:t>общая сумма финансирования </a:t>
              </a: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Calibri" pitchFamily="34" charset="0"/>
                  <a:ea typeface="Times New Roman" pitchFamily="18" charset="0"/>
                  <a:cs typeface="Calibri" pitchFamily="34" charset="0"/>
                </a:rPr>
                <a:t> -  9 млн. рублей</a:t>
              </a:r>
              <a:endParaRPr lang="ru-RU" sz="2000" b="1" dirty="0" smtClean="0">
                <a:solidFill>
                  <a:schemeClr val="tx1"/>
                </a:solidFill>
                <a:latin typeface="Arial" pitchFamily="34" charset="0"/>
                <a:cs typeface="Alef" pitchFamily="2" charset="-79"/>
              </a:endParaRPr>
            </a:p>
            <a:p>
              <a:endParaRPr lang="ru-RU" dirty="0"/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68680" y="330623"/>
              <a:ext cx="4363234" cy="12695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Рисунок 12" descr="Z:\Беленко\ФОТО ДЛЯ ОТЧЕТА\ФОТО_в процессе_двор 3-5\WhatsApp Image 2024-10-23 at 10.15.28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643182"/>
            <a:ext cx="309086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Z:\Беленко\ФОТО ДЛЯ ОТЧЕТА\ФОТО_в процессе_двор 3-5\WhatsApp Image 2024-10-23 at 10.15.31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429132"/>
            <a:ext cx="410210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29231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Z:\Беленко\ФОТО ДЛЯ ОТЧЕТА\photo_2024свалки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928934"/>
            <a:ext cx="4394290" cy="2586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42844" y="2000240"/>
            <a:ext cx="4643470" cy="1214446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642910" y="571480"/>
            <a:ext cx="79296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Ликвидация несанкционированных свалочных очагов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2071678"/>
            <a:ext cx="485775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ликвидировано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3,3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куб.м. свалочных очагов 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сумму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2,4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тыс. рублей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00562" y="5643578"/>
            <a:ext cx="4643438" cy="1000132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Проводятся работы по обустройству контейнерных площадок для многоквартирных домов </a:t>
            </a:r>
          </a:p>
          <a:p>
            <a:endParaRPr lang="ru-RU" dirty="0"/>
          </a:p>
        </p:txBody>
      </p:sp>
      <p:pic>
        <p:nvPicPr>
          <p:cNvPr id="18" name="Рисунок 17" descr="Z:\Беленко\ФОТО ДЛЯ ОТЧЕТА\photo_2024-ликвид свалк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3914778" cy="3129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714876" y="2285992"/>
            <a:ext cx="3929090" cy="1357322"/>
            <a:chOff x="-1654865" y="57178"/>
            <a:chExt cx="16141871" cy="228589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654865" y="418109"/>
              <a:ext cx="16141871" cy="192496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52089" y="57178"/>
              <a:ext cx="7915011" cy="2165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572000" y="2428868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городе работает 9 крупных волонтерских организаций, </a:t>
            </a:r>
          </a:p>
          <a:p>
            <a:pPr algn="ctr"/>
            <a:r>
              <a:rPr lang="ru-RU" b="1" dirty="0" smtClean="0"/>
              <a:t>  с  численностью волонтеров</a:t>
            </a:r>
          </a:p>
          <a:p>
            <a:pPr algn="ctr"/>
            <a:r>
              <a:rPr lang="ru-RU" b="1" dirty="0" smtClean="0"/>
              <a:t> более 3 тыс. человек</a:t>
            </a:r>
            <a:endParaRPr lang="ru-RU" b="1" dirty="0"/>
          </a:p>
        </p:txBody>
      </p:sp>
      <p:pic>
        <p:nvPicPr>
          <p:cNvPr id="13" name="Рисунок 12" descr="Z:\Беленко\ФОТО ДЛЯ ОТЧЕТА\волонтеры\photo_2024-11-08_14-04-4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3929066"/>
            <a:ext cx="278608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Z:\Беленко\ФОТО ДЛЯ ОТЧЕТА\СВО\3683377a-3047-4d85-b05d-fe614e52033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714488"/>
            <a:ext cx="328614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Z:\Беленко\ФОТО ДЛЯ ОТЧЕТА\волонтеры\photo_2024-11-08_14-02-19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00826" y="4071942"/>
            <a:ext cx="240505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9835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714884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500042"/>
            <a:ext cx="7643866" cy="1500198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 время проведения СВО собрано более </a:t>
            </a:r>
            <a:r>
              <a:rPr lang="ru-RU" sz="2400" b="1" dirty="0" smtClean="0">
                <a:solidFill>
                  <a:schemeClr val="tx1"/>
                </a:solidFill>
              </a:rPr>
              <a:t>6 млн. рублей</a:t>
            </a:r>
            <a:r>
              <a:rPr lang="ru-RU" b="1" dirty="0" smtClean="0">
                <a:solidFill>
                  <a:schemeClr val="tx1"/>
                </a:solidFill>
              </a:rPr>
              <a:t>,                            закуплено оборудование для нужд СВО: более 20 единиц автотранспорта, порядка 30 генераторов дизельных и бензиновых, около 100 раций,  10 </a:t>
            </a:r>
            <a:r>
              <a:rPr lang="ru-RU" b="1" dirty="0" err="1" smtClean="0">
                <a:solidFill>
                  <a:schemeClr val="tx1"/>
                </a:solidFill>
              </a:rPr>
              <a:t>квадрокоптеров</a:t>
            </a:r>
            <a:r>
              <a:rPr lang="ru-RU" b="1" dirty="0" smtClean="0">
                <a:solidFill>
                  <a:schemeClr val="tx1"/>
                </a:solidFill>
              </a:rPr>
              <a:t>, 7 </a:t>
            </a:r>
            <a:r>
              <a:rPr lang="ru-RU" b="1" dirty="0" err="1" smtClean="0">
                <a:solidFill>
                  <a:schemeClr val="tx1"/>
                </a:solidFill>
              </a:rPr>
              <a:t>РЭБов</a:t>
            </a:r>
            <a:r>
              <a:rPr lang="ru-RU" b="1" dirty="0" smtClean="0">
                <a:solidFill>
                  <a:schemeClr val="tx1"/>
                </a:solidFill>
              </a:rPr>
              <a:t>  и многое другое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Z:\Беленко\ФОТО ДЛЯ ОТЧЕТА\СВО\291b16ff-cc93-46b4-ada5-ef7184c0e70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1678"/>
            <a:ext cx="2571768" cy="2214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:\Беленко\ФОТО ДЛЯ ОТЧЕТА\СВО\94acf3d5-a6b2-4383-9fd3-ca01156db3f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572008"/>
            <a:ext cx="3429024" cy="213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Z:\Беленко\ФОТО ДЛЯ ОТЧЕТА\СВО\2cff0e56-e087-4aaa-9f23-2ab024cbc82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071678"/>
            <a:ext cx="2600325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Z:\Беленко\ФОТО ДЛЯ ОТЧЕТА\СВО\dsc_0805-scaled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071678"/>
            <a:ext cx="250033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Z:\Беленко\ФОТО ДЛЯ ОТЧЕТА\СВО\65814e45-a91f-45fd-91a2-47d61d1ee61c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572008"/>
            <a:ext cx="3643338" cy="2105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3891876550"/>
              </p:ext>
            </p:extLst>
          </p:nvPr>
        </p:nvGraphicFramePr>
        <p:xfrm>
          <a:off x="467545" y="260650"/>
          <a:ext cx="8280920" cy="1529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Z:\Беленко\ФОТО ДЛЯ ОТЧЕТА\ОБЗОР ГОРОДА\download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857364"/>
            <a:ext cx="4214841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Z:\Беленко\ФОТО ДЛЯ ОТЧЕТА\ФОТО ГОРОДА\donetsk_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214818"/>
            <a:ext cx="42227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Z:\Беленко\ФОТО ДЛЯ ОТЧЕТА\ФОТО ГОРОДА\EZH-svecha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4286256"/>
            <a:ext cx="419762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1857364"/>
            <a:ext cx="421484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7916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1" y="2780930"/>
            <a:ext cx="81820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2">
                    <a:lumMod val="2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395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968245785"/>
              </p:ext>
            </p:extLst>
          </p:nvPr>
        </p:nvGraphicFramePr>
        <p:xfrm>
          <a:off x="1259632" y="404664"/>
          <a:ext cx="681427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="" xmlns:p14="http://schemas.microsoft.com/office/powerpoint/2010/main" val="4248031081"/>
              </p:ext>
            </p:extLst>
          </p:nvPr>
        </p:nvGraphicFramePr>
        <p:xfrm>
          <a:off x="714348" y="1500174"/>
          <a:ext cx="777686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529857071"/>
              </p:ext>
            </p:extLst>
          </p:nvPr>
        </p:nvGraphicFramePr>
        <p:xfrm>
          <a:off x="642910" y="3143248"/>
          <a:ext cx="813690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43174" y="5286388"/>
            <a:ext cx="4000528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4522439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922055971"/>
              </p:ext>
            </p:extLst>
          </p:nvPr>
        </p:nvGraphicFramePr>
        <p:xfrm>
          <a:off x="214282" y="171542"/>
          <a:ext cx="8534183" cy="254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285720" y="2928934"/>
            <a:ext cx="4286280" cy="791715"/>
            <a:chOff x="0" y="186"/>
            <a:chExt cx="6814274" cy="791715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186"/>
              <a:ext cx="6814274" cy="79171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3" name="Скругленный прямоугольник 4"/>
            <p:cNvSpPr/>
            <p:nvPr/>
          </p:nvSpPr>
          <p:spPr>
            <a:xfrm>
              <a:off x="38648" y="38834"/>
              <a:ext cx="6736978" cy="714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u="none" kern="1200" dirty="0" smtClean="0">
                  <a:solidFill>
                    <a:schemeClr val="tx1"/>
                  </a:solidFill>
                </a:rPr>
                <a:t>переселение из аварийного фонда – 119 млн. рублей</a:t>
              </a:r>
              <a:endParaRPr lang="ru-RU" sz="2400" b="1" u="none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14876" y="5286388"/>
            <a:ext cx="4286280" cy="791715"/>
            <a:chOff x="0" y="186"/>
            <a:chExt cx="6814274" cy="791715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186"/>
              <a:ext cx="6814274" cy="79171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38648" y="38834"/>
              <a:ext cx="6736978" cy="714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>
                  <a:solidFill>
                    <a:schemeClr val="tx1"/>
                  </a:solidFill>
                </a:rPr>
                <a:t>р</a:t>
              </a:r>
              <a:r>
                <a:rPr lang="ru-RU" sz="2400" b="1" u="none" kern="1200" dirty="0" smtClean="0">
                  <a:solidFill>
                    <a:schemeClr val="tx1"/>
                  </a:solidFill>
                </a:rPr>
                <a:t>екультивация полигона – 50 млн. рублей</a:t>
              </a:r>
              <a:endParaRPr lang="ru-RU" sz="2400" b="1" u="none" kern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0" name="Рисунок 19" descr="Z:\Беленко\ПОЛИГОН\rekultivatsiy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3000372"/>
            <a:ext cx="35719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Z:\Беленко\f02e90af94da451a8bf5d865ead186c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6" y="4000504"/>
            <a:ext cx="3276167" cy="267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714860"/>
            <a:ext cx="371477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Группа 9"/>
          <p:cNvGrpSpPr/>
          <p:nvPr/>
        </p:nvGrpSpPr>
        <p:grpSpPr>
          <a:xfrm>
            <a:off x="357158" y="571480"/>
            <a:ext cx="4261970" cy="1928826"/>
            <a:chOff x="0" y="186"/>
            <a:chExt cx="6775626" cy="133601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86"/>
              <a:ext cx="6700703" cy="133601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38648" y="38834"/>
              <a:ext cx="6736978" cy="714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none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285720" y="857232"/>
            <a:ext cx="4214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оснащение Городского Дворца культуры «Шахтер», </a:t>
            </a:r>
            <a:r>
              <a:rPr lang="ru-RU" sz="2200" b="1" dirty="0" err="1" smtClean="0"/>
              <a:t>ЗАГСа</a:t>
            </a:r>
            <a:r>
              <a:rPr lang="ru-RU" sz="2200" b="1" dirty="0" smtClean="0"/>
              <a:t> и муниципального архива</a:t>
            </a:r>
          </a:p>
          <a:p>
            <a:pPr algn="ctr"/>
            <a:r>
              <a:rPr lang="ru-RU" sz="2400" b="1" dirty="0" smtClean="0"/>
              <a:t>1 млн. 618 тыс. рублей</a:t>
            </a:r>
            <a:endParaRPr lang="ru-RU" sz="2400" b="1" dirty="0"/>
          </a:p>
        </p:txBody>
      </p:sp>
      <p:pic>
        <p:nvPicPr>
          <p:cNvPr id="17" name="Рисунок 16" descr="Z:\Беленко\ФОТО ДЛЯ ОТЧЕТА\загс\dsc_05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571744"/>
            <a:ext cx="371477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8" name="Группа 17"/>
          <p:cNvGrpSpPr/>
          <p:nvPr/>
        </p:nvGrpSpPr>
        <p:grpSpPr>
          <a:xfrm>
            <a:off x="4500562" y="2000240"/>
            <a:ext cx="4643438" cy="1714514"/>
            <a:chOff x="0" y="38834"/>
            <a:chExt cx="6775626" cy="1187574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198116"/>
              <a:ext cx="6700703" cy="102829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20" name="Скругленный прямоугольник 4"/>
            <p:cNvSpPr/>
            <p:nvPr/>
          </p:nvSpPr>
          <p:spPr>
            <a:xfrm>
              <a:off x="38648" y="38834"/>
              <a:ext cx="6736978" cy="714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none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4500562" y="2428868"/>
            <a:ext cx="450059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приобретение </a:t>
            </a:r>
            <a:r>
              <a:rPr lang="ru-RU" sz="2200" b="1" dirty="0" err="1" smtClean="0"/>
              <a:t>мультимедийного</a:t>
            </a:r>
            <a:r>
              <a:rPr lang="ru-RU" sz="2200" b="1" dirty="0" smtClean="0"/>
              <a:t> и </a:t>
            </a:r>
            <a:r>
              <a:rPr lang="ru-RU" sz="2200" b="1" dirty="0" err="1" smtClean="0"/>
              <a:t>звукотехнического</a:t>
            </a:r>
            <a:r>
              <a:rPr lang="ru-RU" sz="2200" b="1" dirty="0" smtClean="0"/>
              <a:t> оборудования </a:t>
            </a:r>
          </a:p>
          <a:p>
            <a:pPr algn="ctr"/>
            <a:r>
              <a:rPr lang="ru-RU" sz="2400" b="1" dirty="0" smtClean="0"/>
              <a:t>2 млн.  17 тыс. рублей</a:t>
            </a:r>
            <a:endParaRPr lang="ru-RU" sz="2400" b="1" dirty="0"/>
          </a:p>
        </p:txBody>
      </p:sp>
      <p:pic>
        <p:nvPicPr>
          <p:cNvPr id="22" name="Рисунок 21" descr="C:\Users\Kab_22_1\Desktop\1111\2024\Оснащение «Донецкий историко-краеведческий музей»\Стало\Стало зал природы 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71942"/>
            <a:ext cx="3556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071538" y="1000108"/>
            <a:ext cx="7215238" cy="1928826"/>
            <a:chOff x="0" y="186"/>
            <a:chExt cx="6775626" cy="133601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86"/>
              <a:ext cx="6700703" cy="133601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38648" y="38834"/>
              <a:ext cx="6736978" cy="714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none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00100" y="1428736"/>
            <a:ext cx="707236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на создание муниципального семейного клуба «Вектор любящей семьи» </a:t>
            </a:r>
          </a:p>
          <a:p>
            <a:pPr algn="ctr"/>
            <a:r>
              <a:rPr lang="ru-RU" sz="2400" b="1" dirty="0" smtClean="0"/>
              <a:t>выделен Грант </a:t>
            </a:r>
            <a:r>
              <a:rPr lang="ru-RU" sz="2400" dirty="0" smtClean="0"/>
              <a:t>-  </a:t>
            </a:r>
            <a:r>
              <a:rPr lang="ru-RU" sz="2600" b="1" dirty="0" smtClean="0"/>
              <a:t>1 млн. 800 тыс. рублей</a:t>
            </a:r>
            <a:endParaRPr lang="ru-RU" sz="2600" b="1" dirty="0"/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286124"/>
            <a:ext cx="4048100" cy="3214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Z:\Беленко\Фото грант Литвякова\родник\WhatsApp Image 2024-09-13 at 10.00.38 (8)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357562"/>
            <a:ext cx="3667125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3260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85720" y="1428736"/>
            <a:ext cx="7358114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2024 году реализовано 4 инициативных проекта</a:t>
            </a: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7"/>
          <p:cNvGrpSpPr/>
          <p:nvPr/>
        </p:nvGrpSpPr>
        <p:grpSpPr>
          <a:xfrm>
            <a:off x="0" y="2214554"/>
            <a:ext cx="4929190" cy="571504"/>
            <a:chOff x="-236790" y="-917365"/>
            <a:chExt cx="9791160" cy="195604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39267" y="-747275"/>
              <a:ext cx="9294224" cy="17859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-236790" y="-917365"/>
              <a:ext cx="9791160" cy="18523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Объем инвестиций  составил  6,2 млн. руб.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 descr="C:\Users\Kab_22_1\Desktop\1111\2024\«Капитальный ремонт фасада Муниципального бюджетного общеобразовательного учреждения средней общеобразовательной школы № 4 муниципального образования «Город Донецк»\Стало\IMG_20241011_11543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2071678"/>
            <a:ext cx="332422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4"/>
          <p:cNvSpPr/>
          <p:nvPr/>
        </p:nvSpPr>
        <p:spPr>
          <a:xfrm>
            <a:off x="214282" y="2928934"/>
            <a:ext cx="4143404" cy="35004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111250">
              <a:spcBef>
                <a:spcPct val="0"/>
              </a:spcBef>
            </a:pP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366682" y="3081334"/>
            <a:ext cx="4143404" cy="35004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111250">
              <a:spcBef>
                <a:spcPct val="0"/>
              </a:spcBef>
            </a:pP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endParaRPr lang="ru-RU" b="1" dirty="0" smtClean="0">
              <a:solidFill>
                <a:schemeClr val="tx1"/>
              </a:solidFill>
            </a:endParaRP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4"/>
          <p:cNvSpPr/>
          <p:nvPr/>
        </p:nvSpPr>
        <p:spPr>
          <a:xfrm>
            <a:off x="519082" y="3233734"/>
            <a:ext cx="4143404" cy="35004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111250">
              <a:spcBef>
                <a:spcPct val="0"/>
              </a:spcBef>
            </a:pP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-</a:t>
            </a: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4"/>
          <p:cNvSpPr/>
          <p:nvPr/>
        </p:nvSpPr>
        <p:spPr>
          <a:xfrm>
            <a:off x="428596" y="2928934"/>
            <a:ext cx="3000396" cy="35004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1111250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текущий ремонт фасада школы № 4</a:t>
            </a:r>
          </a:p>
          <a:p>
            <a:pPr algn="just" defTabSz="1111250">
              <a:spcBef>
                <a:spcPct val="0"/>
              </a:spcBef>
              <a:buFontTx/>
              <a:buChar char="-"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благоустройство территории детской игровой площадки по ул. Некрасова</a:t>
            </a:r>
          </a:p>
          <a:p>
            <a:pPr algn="just">
              <a:buFontTx/>
              <a:buChar char="-"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ремонт потолков спортивных залов спорткомплекса спортивной школы № 2</a:t>
            </a:r>
          </a:p>
          <a:p>
            <a:pPr algn="just">
              <a:buFontTx/>
              <a:buChar char="-"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</a:rPr>
              <a:t>ремонт напольного покрытия детского сада № 10</a:t>
            </a: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b="1" dirty="0" smtClean="0">
              <a:solidFill>
                <a:schemeClr val="tx1"/>
              </a:solidFill>
            </a:endParaRP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Z:\Беленко\ФОТО ДЛЯ ОТЧЕТА\ФОТО_ПОСЛЕ_Некрасова 44А\WhatsApp Image 2024-09-23 at 10.20.40.jpe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4500570"/>
            <a:ext cx="364333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9835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1332541"/>
              </p:ext>
            </p:extLst>
          </p:nvPr>
        </p:nvGraphicFramePr>
        <p:xfrm>
          <a:off x="251520" y="260648"/>
          <a:ext cx="8568952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G:\Гусева\Фото дома 02.11.2018\P_20181102_1406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799" y="-16078200"/>
            <a:ext cx="1694925" cy="301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85720" y="1428736"/>
            <a:ext cx="7358114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2025 году  запланировано к реализации 5 инициативных проектов</a:t>
            </a: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7"/>
          <p:cNvGrpSpPr/>
          <p:nvPr/>
        </p:nvGrpSpPr>
        <p:grpSpPr>
          <a:xfrm>
            <a:off x="0" y="2214554"/>
            <a:ext cx="4929190" cy="571504"/>
            <a:chOff x="-236790" y="-917365"/>
            <a:chExt cx="9791160" cy="195604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39267" y="-747275"/>
              <a:ext cx="9294224" cy="17859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-236790" y="-917365"/>
              <a:ext cx="9791160" cy="18523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Объем инвестиций  составит 8,8 млн. руб.</a:t>
              </a:r>
            </a:p>
            <a:p>
              <a:pPr lvl="0" algn="ctr" defTabSz="1111250">
                <a:spcBef>
                  <a:spcPct val="0"/>
                </a:spcBef>
              </a:pPr>
              <a:r>
                <a:rPr lang="ru-RU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Скругленный прямоугольник 4"/>
          <p:cNvSpPr/>
          <p:nvPr/>
        </p:nvSpPr>
        <p:spPr>
          <a:xfrm>
            <a:off x="214282" y="2928934"/>
            <a:ext cx="4143404" cy="35004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111250">
              <a:spcBef>
                <a:spcPct val="0"/>
              </a:spcBef>
            </a:pP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- </a:t>
            </a:r>
            <a:r>
              <a:rPr lang="x-none" sz="1600" b="1" smtClean="0">
                <a:solidFill>
                  <a:schemeClr val="tx1"/>
                </a:solidFill>
              </a:rPr>
              <a:t>выборочный капитальный ремонт асфальтового покрытия территории школы № 2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- </a:t>
            </a:r>
            <a:r>
              <a:rPr lang="x-none" sz="1600" b="1" smtClean="0">
                <a:solidFill>
                  <a:schemeClr val="tx1"/>
                </a:solidFill>
              </a:rPr>
              <a:t>капитальный ремонт фасада школы №4 (третий этап)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- </a:t>
            </a:r>
            <a:r>
              <a:rPr lang="x-none" sz="1600" b="1" smtClean="0">
                <a:solidFill>
                  <a:schemeClr val="tx1"/>
                </a:solidFill>
              </a:rPr>
              <a:t>замена светильников в спортивных залах и бассейне спорткомплекса спортивной школы №2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- </a:t>
            </a:r>
            <a:r>
              <a:rPr lang="x-none" sz="1600" b="1" smtClean="0">
                <a:solidFill>
                  <a:schemeClr val="tx1"/>
                </a:solidFill>
              </a:rPr>
              <a:t>оснащение оборудованием, мебелью и инвентарем Центра психолого-педагогической, медицинской и социальной помощи </a:t>
            </a:r>
            <a:r>
              <a:rPr lang="ru-RU" sz="1600" b="1" dirty="0" smtClean="0">
                <a:solidFill>
                  <a:schemeClr val="tx1"/>
                </a:solidFill>
              </a:rPr>
              <a:t>«</a:t>
            </a:r>
            <a:r>
              <a:rPr lang="x-none" sz="1600" b="1" smtClean="0">
                <a:solidFill>
                  <a:schemeClr val="tx1"/>
                </a:solidFill>
              </a:rPr>
              <a:t>Вектор</a:t>
            </a:r>
            <a:r>
              <a:rPr lang="ru-RU" sz="1600" b="1" dirty="0" smtClean="0">
                <a:solidFill>
                  <a:schemeClr val="tx1"/>
                </a:solidFill>
              </a:rPr>
              <a:t>»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- </a:t>
            </a:r>
            <a:r>
              <a:rPr lang="x-none" sz="1600" b="1" smtClean="0">
                <a:solidFill>
                  <a:schemeClr val="tx1"/>
                </a:solidFill>
              </a:rPr>
              <a:t>приобретение мебели в МФЦ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defTabSz="1111250">
              <a:spcBef>
                <a:spcPct val="0"/>
              </a:spcBef>
              <a:buFont typeface="Wingdings" pitchFamily="2" charset="2"/>
              <a:buChar char="Ø"/>
            </a:pPr>
            <a:endParaRPr lang="ru-RU" b="1" dirty="0" smtClean="0">
              <a:solidFill>
                <a:schemeClr val="tx1"/>
              </a:solidFill>
            </a:endParaRPr>
          </a:p>
          <a:p>
            <a:pPr lvl="0" algn="ctr" defTabSz="1111250">
              <a:spcBef>
                <a:spcPct val="0"/>
              </a:spcBef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Kab_22_1\Desktop\1111\2024\2025~1\4()~1\IMG_20240424_10363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2357430"/>
            <a:ext cx="3725333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Kab_22_1\Desktop\1111\2024\Инициативные проекты на 2025 год\Выборочный капитальный ремонт асфальтового покрытия территории МБОУ СОШ №2 г. Донецка\IMG_20240424_10482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4572008"/>
            <a:ext cx="3500462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9835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4414" y="500042"/>
            <a:ext cx="7277104" cy="157163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городе Донецке осуществляют деятельность двенадцать инвесторов ООО «АГРОФИРМА «ДОНЕЦКАЯ ДОЛИНА»,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АльПако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  ООО «Плитка-Арти»,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Техмашсервис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Хэппи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Компани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«Юг Декор», ООО «Донская кузница»,                                     ООО «ПК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Профтекстиль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Промтекс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«Донецкая швейная компания»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8"/>
          <p:cNvSpPr txBox="1">
            <a:spLocks/>
          </p:cNvSpPr>
          <p:nvPr/>
        </p:nvSpPr>
        <p:spPr>
          <a:xfrm>
            <a:off x="3428992" y="2071678"/>
            <a:ext cx="5500726" cy="193851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 smtClean="0">
              <a:solidFill>
                <a:srgbClr val="C6E7FC">
                  <a:lumMod val="50000"/>
                </a:srgbClr>
              </a:solidFill>
              <a:cs typeface="Arial" pitchFamily="34" charset="0"/>
            </a:endParaRPr>
          </a:p>
          <a:p>
            <a:pPr>
              <a:spcBef>
                <a:spcPts val="700"/>
              </a:spcBef>
              <a:buClr>
                <a:srgbClr val="4584D3"/>
              </a:buClr>
              <a:buSzPct val="60000"/>
              <a:buFont typeface="Wingdings"/>
              <a:buNone/>
              <a:defRPr/>
            </a:pPr>
            <a:endParaRPr lang="ru-RU" sz="2400" b="1" dirty="0"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4000504"/>
            <a:ext cx="32861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 2018 года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резидентами ТОСЭР «Донецк»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уже создано                         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931 новое рабочее место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и освоено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mtClean="0">
                <a:latin typeface="Arial" pitchFamily="34" charset="0"/>
                <a:cs typeface="Arial" pitchFamily="34" charset="0"/>
              </a:rPr>
              <a:t>более </a:t>
            </a:r>
            <a:r>
              <a:rPr lang="ru-RU" b="1" smtClean="0">
                <a:latin typeface="Arial" pitchFamily="34" charset="0"/>
                <a:cs typeface="Arial" pitchFamily="34" charset="0"/>
              </a:rPr>
              <a:t>235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млн. рублей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инвестиций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14818"/>
            <a:ext cx="2857520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Kab_22_1\Desktop\ТОСЭР\РЕЗИДЕНТЫ\9 ДОНСКАЯ КУЗНИЦА\фото первоначальные - октябрь 2023\e2863569-5519-4d09-b360-bbdd73a148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214818"/>
            <a:ext cx="242889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0645c814_a6ba_4bf2_9886_f0ac83d64890_350_fitted_to_width_350_fitted_to_width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071678"/>
            <a:ext cx="3139211" cy="1853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ae22ef67_258c_44c7_8fec_4fc30c4dde2b_350_fitted_to_width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2071678"/>
            <a:ext cx="2925642" cy="1962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6282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5484</TotalTime>
  <Words>885</Words>
  <Application>Microsoft Office PowerPoint</Application>
  <PresentationFormat>Экран (4:3)</PresentationFormat>
  <Paragraphs>164</Paragraphs>
  <Slides>25</Slides>
  <Notes>5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Благоустройство дворовых территорий</vt:lpstr>
      <vt:lpstr>Слайд 21</vt:lpstr>
      <vt:lpstr>Слайд 22</vt:lpstr>
      <vt:lpstr>Слайд 23</vt:lpstr>
      <vt:lpstr>Слайд 24</vt:lpstr>
      <vt:lpstr>Слайд 25</vt:lpstr>
    </vt:vector>
  </TitlesOfParts>
  <Company>totl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Администрации города Донецка о результатах деятельности за 2016 год</dc:title>
  <dc:creator>Юлия</dc:creator>
  <cp:lastModifiedBy>Kab-17</cp:lastModifiedBy>
  <cp:revision>797</cp:revision>
  <dcterms:created xsi:type="dcterms:W3CDTF">2016-11-13T07:15:30Z</dcterms:created>
  <dcterms:modified xsi:type="dcterms:W3CDTF">2024-11-12T11:17:30Z</dcterms:modified>
</cp:coreProperties>
</file>