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</p:sldIdLst>
  <p:sldSz cx="9144000" cy="5143500" type="screen16x9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D06"/>
    <a:srgbClr val="0F5093"/>
    <a:srgbClr val="41AD49"/>
    <a:srgbClr val="F3B70D"/>
    <a:srgbClr val="FCDDC4"/>
    <a:srgbClr val="FDF8CF"/>
    <a:srgbClr val="FFFFCC"/>
    <a:srgbClr val="FFFF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4" autoAdjust="0"/>
    <p:restoredTop sz="94660"/>
  </p:normalViewPr>
  <p:slideViewPr>
    <p:cSldViewPr>
      <p:cViewPr>
        <p:scale>
          <a:sx n="130" d="100"/>
          <a:sy n="130" d="100"/>
        </p:scale>
        <p:origin x="1020" y="3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r">
              <a:defRPr sz="1200"/>
            </a:lvl1pPr>
          </a:lstStyle>
          <a:p>
            <a:fld id="{935ABA00-2AC1-43E1-9C83-AC1FB527B610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4538"/>
            <a:ext cx="661987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01" tIns="45501" rIns="91001" bIns="4550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001" tIns="45501" rIns="91001" bIns="4550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r">
              <a:defRPr sz="1200"/>
            </a:lvl1pPr>
          </a:lstStyle>
          <a:p>
            <a:fld id="{C329255F-7787-4DC7-AFB1-1EC161FAA4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644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9255F-7787-4DC7-AFB1-1EC161FAA4D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744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FD1A9-BDEE-4825-AA13-7C0794B1E71D}" type="datetime1">
              <a:rPr lang="ru-RU" smtClean="0"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55A5B-DC56-4D6F-8073-607E5381B6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07442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2B556-DF9D-4F81-BD39-5EB6C0CC7262}" type="datetime1">
              <a:rPr lang="ru-RU" smtClean="0"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55A5B-DC56-4D6F-8073-607E5381B6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512026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B16BC-684C-49D0-B405-7555FB4C717A}" type="datetime1">
              <a:rPr lang="ru-RU" smtClean="0"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55A5B-DC56-4D6F-8073-607E5381B6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555493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0189-7120-4DD4-A9FF-53FD1CBBB7DE}" type="datetime1">
              <a:rPr lang="ru-RU" smtClean="0"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55A5B-DC56-4D6F-8073-607E5381B6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939447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701EC-A80B-4949-97F7-AE865868DDB3}" type="datetime1">
              <a:rPr lang="ru-RU" smtClean="0"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55A5B-DC56-4D6F-8073-607E5381B6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792566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F125E-496D-409F-97F3-634CC9833BED}" type="datetime1">
              <a:rPr lang="ru-RU" smtClean="0"/>
              <a:t>10.03.2020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55A5B-DC56-4D6F-8073-607E5381B6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8520466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22E65-88A7-4BA0-A3E6-8055174BCC2B}" type="datetime1">
              <a:rPr lang="ru-RU" smtClean="0"/>
              <a:t>10.03.2020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55A5B-DC56-4D6F-8073-607E5381B6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694896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96BA2-23C5-4261-B170-0E425CD4D3F0}" type="datetime1">
              <a:rPr lang="ru-RU" smtClean="0"/>
              <a:t>10.03.2020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55A5B-DC56-4D6F-8073-607E5381B6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279070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55315-6DF8-4454-A80F-0965C9483AFD}" type="datetime1">
              <a:rPr lang="ru-RU" smtClean="0"/>
              <a:t>10.03.2020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55A5B-DC56-4D6F-8073-607E5381B6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670889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39548-C251-432A-A53A-10C9FB055088}" type="datetime1">
              <a:rPr lang="ru-RU" smtClean="0"/>
              <a:t>10.03.2020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55A5B-DC56-4D6F-8073-607E5381B6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371334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0CE4-3C50-46BD-90D0-45D3A3BB4206}" type="datetime1">
              <a:rPr lang="ru-RU" smtClean="0"/>
              <a:t>10.03.2020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55A5B-DC56-4D6F-8073-607E5381B6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636023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BCEA2-9CD4-4185-90C6-3E97EDD8A2E4}" type="datetime1">
              <a:rPr lang="ru-RU" smtClean="0"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D55A5B-DC56-4D6F-8073-607E5381B6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69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"/>
            <a:ext cx="9143999" cy="5142895"/>
          </a:xfrm>
          <a:prstGeom prst="rect">
            <a:avLst/>
          </a:prstGeom>
        </p:spPr>
      </p:pic>
      <p:grpSp>
        <p:nvGrpSpPr>
          <p:cNvPr id="9" name="Группа 54"/>
          <p:cNvGrpSpPr>
            <a:grpSpLocks/>
          </p:cNvGrpSpPr>
          <p:nvPr/>
        </p:nvGrpSpPr>
        <p:grpSpPr bwMode="auto">
          <a:xfrm>
            <a:off x="4218749" y="139154"/>
            <a:ext cx="4716056" cy="4952876"/>
            <a:chOff x="2189902" y="25592"/>
            <a:chExt cx="4902092" cy="5148000"/>
          </a:xfrm>
        </p:grpSpPr>
        <p:pic>
          <p:nvPicPr>
            <p:cNvPr id="11" name="Picture 3" descr="C:\Users\riac20\Documents\РАБОЧИЕ ДОКУМЕНТЫ Емельяненко П\01_2016 год\СТРАТЕГИЯ\Полюсы роста\КАРТА.png"/>
            <p:cNvPicPr>
              <a:picLocks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43" t="4240" r="7997" b="18820"/>
            <a:stretch/>
          </p:blipFill>
          <p:spPr bwMode="auto">
            <a:xfrm>
              <a:off x="2189902" y="25592"/>
              <a:ext cx="4902092" cy="51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" name="Группа 56"/>
            <p:cNvGrpSpPr>
              <a:grpSpLocks/>
            </p:cNvGrpSpPr>
            <p:nvPr/>
          </p:nvGrpSpPr>
          <p:grpSpPr bwMode="auto">
            <a:xfrm>
              <a:off x="3729510" y="3849078"/>
              <a:ext cx="540000" cy="540000"/>
              <a:chOff x="3115415" y="2101437"/>
              <a:chExt cx="582865" cy="582865"/>
            </a:xfrm>
          </p:grpSpPr>
          <p:sp>
            <p:nvSpPr>
              <p:cNvPr id="72" name="Овал 71"/>
              <p:cNvSpPr>
                <a:spLocks noChangeAspect="1"/>
              </p:cNvSpPr>
              <p:nvPr/>
            </p:nvSpPr>
            <p:spPr>
              <a:xfrm>
                <a:off x="3114638" y="2101586"/>
                <a:ext cx="583566" cy="581908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73" name="Овал 72"/>
              <p:cNvSpPr>
                <a:spLocks noChangeAspect="1"/>
              </p:cNvSpPr>
              <p:nvPr/>
            </p:nvSpPr>
            <p:spPr>
              <a:xfrm>
                <a:off x="3262975" y="2248285"/>
                <a:ext cx="286893" cy="288509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13" name="Группа 57"/>
            <p:cNvGrpSpPr>
              <a:grpSpLocks/>
            </p:cNvGrpSpPr>
            <p:nvPr/>
          </p:nvGrpSpPr>
          <p:grpSpPr bwMode="auto">
            <a:xfrm>
              <a:off x="5017443" y="3678233"/>
              <a:ext cx="540000" cy="540000"/>
              <a:chOff x="3115415" y="2101437"/>
              <a:chExt cx="582865" cy="582865"/>
            </a:xfrm>
          </p:grpSpPr>
          <p:sp>
            <p:nvSpPr>
              <p:cNvPr id="70" name="Овал 69"/>
              <p:cNvSpPr>
                <a:spLocks noChangeAspect="1"/>
              </p:cNvSpPr>
              <p:nvPr/>
            </p:nvSpPr>
            <p:spPr>
              <a:xfrm>
                <a:off x="3114922" y="2101804"/>
                <a:ext cx="583566" cy="581907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71" name="Овал 70"/>
              <p:cNvSpPr>
                <a:spLocks noChangeAspect="1"/>
              </p:cNvSpPr>
              <p:nvPr/>
            </p:nvSpPr>
            <p:spPr>
              <a:xfrm>
                <a:off x="3263258" y="2248503"/>
                <a:ext cx="286893" cy="288508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14" name="Группа 58"/>
            <p:cNvGrpSpPr>
              <a:grpSpLocks/>
            </p:cNvGrpSpPr>
            <p:nvPr/>
          </p:nvGrpSpPr>
          <p:grpSpPr bwMode="auto">
            <a:xfrm>
              <a:off x="4037537" y="2979725"/>
              <a:ext cx="540000" cy="540000"/>
              <a:chOff x="3115415" y="2101437"/>
              <a:chExt cx="582865" cy="582865"/>
            </a:xfrm>
          </p:grpSpPr>
          <p:sp>
            <p:nvSpPr>
              <p:cNvPr id="68" name="Овал 67"/>
              <p:cNvSpPr>
                <a:spLocks noChangeAspect="1"/>
              </p:cNvSpPr>
              <p:nvPr/>
            </p:nvSpPr>
            <p:spPr>
              <a:xfrm>
                <a:off x="3114695" y="2101072"/>
                <a:ext cx="583566" cy="583538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9" name="Овал 68"/>
              <p:cNvSpPr>
                <a:spLocks noChangeAspect="1"/>
              </p:cNvSpPr>
              <p:nvPr/>
            </p:nvSpPr>
            <p:spPr>
              <a:xfrm>
                <a:off x="3263032" y="2249402"/>
                <a:ext cx="286893" cy="286879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15" name="Группа 59"/>
            <p:cNvGrpSpPr>
              <a:grpSpLocks/>
            </p:cNvGrpSpPr>
            <p:nvPr/>
          </p:nvGrpSpPr>
          <p:grpSpPr bwMode="auto">
            <a:xfrm>
              <a:off x="4741708" y="3904968"/>
              <a:ext cx="540000" cy="540000"/>
              <a:chOff x="3115415" y="2101437"/>
              <a:chExt cx="582865" cy="582865"/>
            </a:xfrm>
          </p:grpSpPr>
          <p:sp>
            <p:nvSpPr>
              <p:cNvPr id="66" name="Овал 65"/>
              <p:cNvSpPr>
                <a:spLocks noChangeAspect="1"/>
              </p:cNvSpPr>
              <p:nvPr/>
            </p:nvSpPr>
            <p:spPr>
              <a:xfrm>
                <a:off x="3115872" y="2101569"/>
                <a:ext cx="581936" cy="583538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7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7" name="Овал 66"/>
              <p:cNvSpPr>
                <a:spLocks noChangeAspect="1"/>
              </p:cNvSpPr>
              <p:nvPr/>
            </p:nvSpPr>
            <p:spPr>
              <a:xfrm>
                <a:off x="3262579" y="2249898"/>
                <a:ext cx="288522" cy="286879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7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16" name="Группа 60"/>
            <p:cNvGrpSpPr>
              <a:grpSpLocks/>
            </p:cNvGrpSpPr>
            <p:nvPr/>
          </p:nvGrpSpPr>
          <p:grpSpPr bwMode="auto">
            <a:xfrm>
              <a:off x="5313682" y="3392997"/>
              <a:ext cx="540000" cy="540000"/>
              <a:chOff x="3115415" y="2101437"/>
              <a:chExt cx="582865" cy="582865"/>
            </a:xfrm>
          </p:grpSpPr>
          <p:sp>
            <p:nvSpPr>
              <p:cNvPr id="64" name="Овал 63"/>
              <p:cNvSpPr>
                <a:spLocks noChangeAspect="1"/>
              </p:cNvSpPr>
              <p:nvPr/>
            </p:nvSpPr>
            <p:spPr>
              <a:xfrm>
                <a:off x="3114662" y="2101613"/>
                <a:ext cx="583566" cy="581908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5" name="Овал 64"/>
              <p:cNvSpPr>
                <a:spLocks noChangeAspect="1"/>
              </p:cNvSpPr>
              <p:nvPr/>
            </p:nvSpPr>
            <p:spPr>
              <a:xfrm>
                <a:off x="3262999" y="2248312"/>
                <a:ext cx="286893" cy="288509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17" name="Группа 61"/>
            <p:cNvGrpSpPr>
              <a:grpSpLocks/>
            </p:cNvGrpSpPr>
            <p:nvPr/>
          </p:nvGrpSpPr>
          <p:grpSpPr bwMode="auto">
            <a:xfrm>
              <a:off x="6261793" y="4073779"/>
              <a:ext cx="540000" cy="540000"/>
              <a:chOff x="3115415" y="2101437"/>
              <a:chExt cx="582865" cy="582865"/>
            </a:xfrm>
          </p:grpSpPr>
          <p:sp>
            <p:nvSpPr>
              <p:cNvPr id="62" name="Овал 61"/>
              <p:cNvSpPr>
                <a:spLocks noChangeAspect="1"/>
              </p:cNvSpPr>
              <p:nvPr/>
            </p:nvSpPr>
            <p:spPr>
              <a:xfrm>
                <a:off x="3114977" y="2101918"/>
                <a:ext cx="583566" cy="581907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3" name="Овал 62"/>
              <p:cNvSpPr>
                <a:spLocks noChangeAspect="1"/>
              </p:cNvSpPr>
              <p:nvPr/>
            </p:nvSpPr>
            <p:spPr>
              <a:xfrm>
                <a:off x="3263313" y="2248617"/>
                <a:ext cx="286893" cy="288508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18" name="Группа 62"/>
            <p:cNvGrpSpPr>
              <a:grpSpLocks/>
            </p:cNvGrpSpPr>
            <p:nvPr/>
          </p:nvGrpSpPr>
          <p:grpSpPr bwMode="auto">
            <a:xfrm>
              <a:off x="4747234" y="440467"/>
              <a:ext cx="540000" cy="540000"/>
              <a:chOff x="3115415" y="2101437"/>
              <a:chExt cx="582865" cy="582865"/>
            </a:xfrm>
          </p:grpSpPr>
          <p:sp>
            <p:nvSpPr>
              <p:cNvPr id="60" name="Овал 59"/>
              <p:cNvSpPr>
                <a:spLocks noChangeAspect="1"/>
              </p:cNvSpPr>
              <p:nvPr/>
            </p:nvSpPr>
            <p:spPr>
              <a:xfrm>
                <a:off x="3114797" y="2101877"/>
                <a:ext cx="583566" cy="581907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7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1" name="Овал 60"/>
              <p:cNvSpPr>
                <a:spLocks noChangeAspect="1"/>
              </p:cNvSpPr>
              <p:nvPr/>
            </p:nvSpPr>
            <p:spPr>
              <a:xfrm>
                <a:off x="3263134" y="2248577"/>
                <a:ext cx="286893" cy="288508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7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19" name="Группа 63"/>
            <p:cNvGrpSpPr>
              <a:grpSpLocks/>
            </p:cNvGrpSpPr>
            <p:nvPr/>
          </p:nvGrpSpPr>
          <p:grpSpPr bwMode="auto">
            <a:xfrm>
              <a:off x="4771915" y="2655642"/>
              <a:ext cx="1165730" cy="1165730"/>
              <a:chOff x="4139952" y="2978925"/>
              <a:chExt cx="1165730" cy="1165730"/>
            </a:xfrm>
          </p:grpSpPr>
          <p:sp>
            <p:nvSpPr>
              <p:cNvPr id="56" name="Овал 55"/>
              <p:cNvSpPr>
                <a:spLocks noChangeAspect="1"/>
              </p:cNvSpPr>
              <p:nvPr/>
            </p:nvSpPr>
            <p:spPr>
              <a:xfrm>
                <a:off x="4285351" y="3124476"/>
                <a:ext cx="875913" cy="875870"/>
              </a:xfrm>
              <a:prstGeom prst="ellipse">
                <a:avLst/>
              </a:prstGeom>
              <a:noFill/>
              <a:ln w="63500">
                <a:solidFill>
                  <a:srgbClr val="FFC000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7" name="Овал 56"/>
              <p:cNvSpPr>
                <a:spLocks noChangeAspect="1"/>
              </p:cNvSpPr>
              <p:nvPr/>
            </p:nvSpPr>
            <p:spPr>
              <a:xfrm>
                <a:off x="4431839" y="3270958"/>
                <a:ext cx="582935" cy="582906"/>
              </a:xfrm>
              <a:prstGeom prst="ellipse">
                <a:avLst/>
              </a:prstGeom>
              <a:noFill/>
              <a:ln w="63500">
                <a:solidFill>
                  <a:srgbClr val="FFC000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8" name="Овал 57"/>
              <p:cNvSpPr>
                <a:spLocks noChangeAspect="1"/>
              </p:cNvSpPr>
              <p:nvPr/>
            </p:nvSpPr>
            <p:spPr>
              <a:xfrm>
                <a:off x="4579838" y="3418950"/>
                <a:ext cx="286937" cy="286923"/>
              </a:xfrm>
              <a:prstGeom prst="ellipse">
                <a:avLst/>
              </a:prstGeom>
              <a:noFill/>
              <a:ln w="63500">
                <a:solidFill>
                  <a:srgbClr val="FFC000">
                    <a:alpha val="7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9" name="Овал 58"/>
              <p:cNvSpPr/>
              <p:nvPr/>
            </p:nvSpPr>
            <p:spPr>
              <a:xfrm>
                <a:off x="4140372" y="2979504"/>
                <a:ext cx="1165870" cy="1165813"/>
              </a:xfrm>
              <a:prstGeom prst="ellipse">
                <a:avLst/>
              </a:prstGeom>
              <a:noFill/>
              <a:ln w="63500">
                <a:solidFill>
                  <a:srgbClr val="FFC0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20" name="Группа 64"/>
            <p:cNvGrpSpPr>
              <a:grpSpLocks/>
            </p:cNvGrpSpPr>
            <p:nvPr/>
          </p:nvGrpSpPr>
          <p:grpSpPr bwMode="auto">
            <a:xfrm>
              <a:off x="3303487" y="1989219"/>
              <a:ext cx="1165730" cy="1165730"/>
              <a:chOff x="4139952" y="2978925"/>
              <a:chExt cx="1165730" cy="1165730"/>
            </a:xfrm>
          </p:grpSpPr>
          <p:sp>
            <p:nvSpPr>
              <p:cNvPr id="52" name="Овал 51"/>
              <p:cNvSpPr>
                <a:spLocks noChangeAspect="1"/>
              </p:cNvSpPr>
              <p:nvPr/>
            </p:nvSpPr>
            <p:spPr>
              <a:xfrm>
                <a:off x="4284359" y="3123426"/>
                <a:ext cx="875913" cy="875870"/>
              </a:xfrm>
              <a:prstGeom prst="ellipse">
                <a:avLst/>
              </a:prstGeom>
              <a:noFill/>
              <a:ln w="63500">
                <a:solidFill>
                  <a:srgbClr val="FFC000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3" name="Овал 52"/>
              <p:cNvSpPr>
                <a:spLocks noChangeAspect="1"/>
              </p:cNvSpPr>
              <p:nvPr/>
            </p:nvSpPr>
            <p:spPr>
              <a:xfrm>
                <a:off x="4430848" y="3269908"/>
                <a:ext cx="582935" cy="582906"/>
              </a:xfrm>
              <a:prstGeom prst="ellipse">
                <a:avLst/>
              </a:prstGeom>
              <a:noFill/>
              <a:ln w="63500">
                <a:solidFill>
                  <a:srgbClr val="FFC000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4" name="Овал 53"/>
              <p:cNvSpPr>
                <a:spLocks noChangeAspect="1"/>
              </p:cNvSpPr>
              <p:nvPr/>
            </p:nvSpPr>
            <p:spPr>
              <a:xfrm>
                <a:off x="4578847" y="3417900"/>
                <a:ext cx="286937" cy="286923"/>
              </a:xfrm>
              <a:prstGeom prst="ellipse">
                <a:avLst/>
              </a:prstGeom>
              <a:noFill/>
              <a:ln w="63500">
                <a:solidFill>
                  <a:srgbClr val="FFC000">
                    <a:alpha val="7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5" name="Овал 54"/>
              <p:cNvSpPr/>
              <p:nvPr/>
            </p:nvSpPr>
            <p:spPr>
              <a:xfrm>
                <a:off x="4139380" y="2978454"/>
                <a:ext cx="1165870" cy="1165813"/>
              </a:xfrm>
              <a:prstGeom prst="ellipse">
                <a:avLst/>
              </a:prstGeom>
              <a:noFill/>
              <a:ln w="63500">
                <a:solidFill>
                  <a:srgbClr val="FFC0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21" name="Группа 65"/>
            <p:cNvGrpSpPr>
              <a:grpSpLocks/>
            </p:cNvGrpSpPr>
            <p:nvPr/>
          </p:nvGrpSpPr>
          <p:grpSpPr bwMode="auto">
            <a:xfrm>
              <a:off x="3573469" y="1134194"/>
              <a:ext cx="874298" cy="874298"/>
              <a:chOff x="5437799" y="1061284"/>
              <a:chExt cx="874298" cy="874298"/>
            </a:xfrm>
          </p:grpSpPr>
          <p:grpSp>
            <p:nvGrpSpPr>
              <p:cNvPr id="48" name="Группа 92"/>
              <p:cNvGrpSpPr>
                <a:grpSpLocks/>
              </p:cNvGrpSpPr>
              <p:nvPr/>
            </p:nvGrpSpPr>
            <p:grpSpPr bwMode="auto">
              <a:xfrm>
                <a:off x="5437799" y="1061284"/>
                <a:ext cx="874298" cy="874298"/>
                <a:chOff x="4961355" y="3053544"/>
                <a:chExt cx="1080000" cy="1080000"/>
              </a:xfrm>
            </p:grpSpPr>
            <p:sp>
              <p:nvSpPr>
                <p:cNvPr id="50" name="Овал 49"/>
                <p:cNvSpPr>
                  <a:spLocks noChangeAspect="1"/>
                </p:cNvSpPr>
                <p:nvPr/>
              </p:nvSpPr>
              <p:spPr>
                <a:xfrm>
                  <a:off x="4961073" y="3053329"/>
                  <a:ext cx="1080129" cy="1080076"/>
                </a:xfrm>
                <a:prstGeom prst="ellipse">
                  <a:avLst/>
                </a:prstGeom>
                <a:noFill/>
                <a:ln w="63500">
                  <a:solidFill>
                    <a:srgbClr val="0564AA">
                      <a:alpha val="5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51" name="Овал 50"/>
                <p:cNvSpPr>
                  <a:spLocks noChangeAspect="1"/>
                </p:cNvSpPr>
                <p:nvPr/>
              </p:nvSpPr>
              <p:spPr>
                <a:xfrm>
                  <a:off x="5142027" y="3234275"/>
                  <a:ext cx="720087" cy="720051"/>
                </a:xfrm>
                <a:prstGeom prst="ellipse">
                  <a:avLst/>
                </a:prstGeom>
                <a:noFill/>
                <a:ln w="63500">
                  <a:solidFill>
                    <a:srgbClr val="0564AA">
                      <a:alpha val="7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</p:grpSp>
          <p:sp>
            <p:nvSpPr>
              <p:cNvPr id="49" name="Овал 48"/>
              <p:cNvSpPr>
                <a:spLocks noChangeAspect="1"/>
              </p:cNvSpPr>
              <p:nvPr/>
            </p:nvSpPr>
            <p:spPr>
              <a:xfrm>
                <a:off x="5730549" y="1354073"/>
                <a:ext cx="288447" cy="288433"/>
              </a:xfrm>
              <a:prstGeom prst="ellipse">
                <a:avLst/>
              </a:prstGeom>
              <a:noFill/>
              <a:ln w="63500">
                <a:solidFill>
                  <a:srgbClr val="0564AA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22" name="Группа 66"/>
            <p:cNvGrpSpPr>
              <a:grpSpLocks/>
            </p:cNvGrpSpPr>
            <p:nvPr/>
          </p:nvGrpSpPr>
          <p:grpSpPr bwMode="auto">
            <a:xfrm>
              <a:off x="4643175" y="1822052"/>
              <a:ext cx="874298" cy="874298"/>
              <a:chOff x="5437799" y="1061284"/>
              <a:chExt cx="874298" cy="874298"/>
            </a:xfrm>
          </p:grpSpPr>
          <p:grpSp>
            <p:nvGrpSpPr>
              <p:cNvPr id="44" name="Группа 88"/>
              <p:cNvGrpSpPr>
                <a:grpSpLocks/>
              </p:cNvGrpSpPr>
              <p:nvPr/>
            </p:nvGrpSpPr>
            <p:grpSpPr bwMode="auto">
              <a:xfrm>
                <a:off x="5437799" y="1061284"/>
                <a:ext cx="874298" cy="874298"/>
                <a:chOff x="4961355" y="3053544"/>
                <a:chExt cx="1080000" cy="1080000"/>
              </a:xfrm>
            </p:grpSpPr>
            <p:sp>
              <p:nvSpPr>
                <p:cNvPr id="46" name="Овал 45"/>
                <p:cNvSpPr>
                  <a:spLocks noChangeAspect="1"/>
                </p:cNvSpPr>
                <p:nvPr/>
              </p:nvSpPr>
              <p:spPr>
                <a:xfrm>
                  <a:off x="4960470" y="3054264"/>
                  <a:ext cx="1080129" cy="1080076"/>
                </a:xfrm>
                <a:prstGeom prst="ellipse">
                  <a:avLst/>
                </a:prstGeom>
                <a:noFill/>
                <a:ln w="63500">
                  <a:solidFill>
                    <a:srgbClr val="0564AA">
                      <a:alpha val="5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47" name="Овал 46"/>
                <p:cNvSpPr>
                  <a:spLocks noChangeAspect="1"/>
                </p:cNvSpPr>
                <p:nvPr/>
              </p:nvSpPr>
              <p:spPr>
                <a:xfrm>
                  <a:off x="5141424" y="3235210"/>
                  <a:ext cx="720087" cy="720051"/>
                </a:xfrm>
                <a:prstGeom prst="ellipse">
                  <a:avLst/>
                </a:prstGeom>
                <a:noFill/>
                <a:ln w="63500">
                  <a:solidFill>
                    <a:srgbClr val="0564AA">
                      <a:alpha val="7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</p:grpSp>
          <p:sp>
            <p:nvSpPr>
              <p:cNvPr id="45" name="Овал 44"/>
              <p:cNvSpPr>
                <a:spLocks noChangeAspect="1"/>
              </p:cNvSpPr>
              <p:nvPr/>
            </p:nvSpPr>
            <p:spPr>
              <a:xfrm>
                <a:off x="5730061" y="1354830"/>
                <a:ext cx="288447" cy="288433"/>
              </a:xfrm>
              <a:prstGeom prst="ellipse">
                <a:avLst/>
              </a:prstGeom>
              <a:noFill/>
              <a:ln w="63500">
                <a:solidFill>
                  <a:srgbClr val="0564AA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23" name="Группа 67"/>
            <p:cNvGrpSpPr>
              <a:grpSpLocks/>
            </p:cNvGrpSpPr>
            <p:nvPr/>
          </p:nvGrpSpPr>
          <p:grpSpPr bwMode="auto">
            <a:xfrm>
              <a:off x="4419723" y="4029924"/>
              <a:ext cx="874298" cy="874298"/>
              <a:chOff x="5437799" y="1061284"/>
              <a:chExt cx="874298" cy="874298"/>
            </a:xfrm>
          </p:grpSpPr>
          <p:grpSp>
            <p:nvGrpSpPr>
              <p:cNvPr id="40" name="Группа 84"/>
              <p:cNvGrpSpPr>
                <a:grpSpLocks/>
              </p:cNvGrpSpPr>
              <p:nvPr/>
            </p:nvGrpSpPr>
            <p:grpSpPr bwMode="auto">
              <a:xfrm>
                <a:off x="5437799" y="1061284"/>
                <a:ext cx="874298" cy="874298"/>
                <a:chOff x="4961355" y="3053544"/>
                <a:chExt cx="1080000" cy="1080000"/>
              </a:xfrm>
            </p:grpSpPr>
            <p:sp>
              <p:nvSpPr>
                <p:cNvPr id="42" name="Овал 41"/>
                <p:cNvSpPr>
                  <a:spLocks noChangeAspect="1"/>
                </p:cNvSpPr>
                <p:nvPr/>
              </p:nvSpPr>
              <p:spPr>
                <a:xfrm>
                  <a:off x="4962265" y="3054170"/>
                  <a:ext cx="1078264" cy="1080076"/>
                </a:xfrm>
                <a:prstGeom prst="ellipse">
                  <a:avLst/>
                </a:prstGeom>
                <a:noFill/>
                <a:ln w="63500">
                  <a:solidFill>
                    <a:srgbClr val="0564AA">
                      <a:alpha val="5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43" name="Овал 42"/>
                <p:cNvSpPr>
                  <a:spLocks noChangeAspect="1"/>
                </p:cNvSpPr>
                <p:nvPr/>
              </p:nvSpPr>
              <p:spPr>
                <a:xfrm>
                  <a:off x="5141353" y="3235116"/>
                  <a:ext cx="720087" cy="720051"/>
                </a:xfrm>
                <a:prstGeom prst="ellipse">
                  <a:avLst/>
                </a:prstGeom>
                <a:noFill/>
                <a:ln w="63500">
                  <a:solidFill>
                    <a:srgbClr val="0564AA">
                      <a:alpha val="7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</p:grpSp>
          <p:sp>
            <p:nvSpPr>
              <p:cNvPr id="41" name="Овал 40"/>
              <p:cNvSpPr>
                <a:spLocks noChangeAspect="1"/>
              </p:cNvSpPr>
              <p:nvPr/>
            </p:nvSpPr>
            <p:spPr>
              <a:xfrm>
                <a:off x="5731513" y="1354754"/>
                <a:ext cx="286937" cy="288433"/>
              </a:xfrm>
              <a:prstGeom prst="ellipse">
                <a:avLst/>
              </a:prstGeom>
              <a:noFill/>
              <a:ln w="63500">
                <a:solidFill>
                  <a:srgbClr val="0564AA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24" name="Группа 68"/>
            <p:cNvGrpSpPr>
              <a:grpSpLocks/>
            </p:cNvGrpSpPr>
            <p:nvPr/>
          </p:nvGrpSpPr>
          <p:grpSpPr bwMode="auto">
            <a:xfrm>
              <a:off x="2474179" y="2800573"/>
              <a:ext cx="540000" cy="540000"/>
              <a:chOff x="3115415" y="2101437"/>
              <a:chExt cx="582865" cy="582865"/>
            </a:xfrm>
          </p:grpSpPr>
          <p:sp>
            <p:nvSpPr>
              <p:cNvPr id="38" name="Овал 37"/>
              <p:cNvSpPr>
                <a:spLocks noChangeAspect="1"/>
              </p:cNvSpPr>
              <p:nvPr/>
            </p:nvSpPr>
            <p:spPr>
              <a:xfrm>
                <a:off x="3115027" y="2102106"/>
                <a:ext cx="583566" cy="581908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9" name="Овал 38"/>
              <p:cNvSpPr>
                <a:spLocks noChangeAspect="1"/>
              </p:cNvSpPr>
              <p:nvPr/>
            </p:nvSpPr>
            <p:spPr>
              <a:xfrm>
                <a:off x="3263363" y="2248806"/>
                <a:ext cx="286893" cy="288509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25" name="Группа 69"/>
            <p:cNvGrpSpPr>
              <a:grpSpLocks/>
            </p:cNvGrpSpPr>
            <p:nvPr/>
          </p:nvGrpSpPr>
          <p:grpSpPr bwMode="auto">
            <a:xfrm>
              <a:off x="2190047" y="2905084"/>
              <a:ext cx="1165730" cy="1165730"/>
              <a:chOff x="4139952" y="2978925"/>
              <a:chExt cx="1165730" cy="1165730"/>
            </a:xfrm>
          </p:grpSpPr>
          <p:sp>
            <p:nvSpPr>
              <p:cNvPr id="34" name="Овал 33"/>
              <p:cNvSpPr>
                <a:spLocks noChangeAspect="1"/>
              </p:cNvSpPr>
              <p:nvPr/>
            </p:nvSpPr>
            <p:spPr>
              <a:xfrm>
                <a:off x="4284786" y="3124204"/>
                <a:ext cx="875913" cy="875870"/>
              </a:xfrm>
              <a:prstGeom prst="ellipse">
                <a:avLst/>
              </a:prstGeom>
              <a:noFill/>
              <a:ln w="63500">
                <a:solidFill>
                  <a:srgbClr val="FFC000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5" name="Овал 34"/>
              <p:cNvSpPr>
                <a:spLocks noChangeAspect="1"/>
              </p:cNvSpPr>
              <p:nvPr/>
            </p:nvSpPr>
            <p:spPr>
              <a:xfrm>
                <a:off x="4431274" y="3270685"/>
                <a:ext cx="582935" cy="582906"/>
              </a:xfrm>
              <a:prstGeom prst="ellipse">
                <a:avLst/>
              </a:prstGeom>
              <a:noFill/>
              <a:ln w="63500">
                <a:solidFill>
                  <a:srgbClr val="FFC000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6" name="Овал 35"/>
              <p:cNvSpPr>
                <a:spLocks noChangeAspect="1"/>
              </p:cNvSpPr>
              <p:nvPr/>
            </p:nvSpPr>
            <p:spPr>
              <a:xfrm>
                <a:off x="4579273" y="3418677"/>
                <a:ext cx="286937" cy="286923"/>
              </a:xfrm>
              <a:prstGeom prst="ellipse">
                <a:avLst/>
              </a:prstGeom>
              <a:noFill/>
              <a:ln w="63500">
                <a:solidFill>
                  <a:srgbClr val="FFC000">
                    <a:alpha val="7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7" name="Овал 36"/>
              <p:cNvSpPr/>
              <p:nvPr/>
            </p:nvSpPr>
            <p:spPr>
              <a:xfrm>
                <a:off x="4139807" y="2979232"/>
                <a:ext cx="1165870" cy="1165813"/>
              </a:xfrm>
              <a:prstGeom prst="ellipse">
                <a:avLst/>
              </a:prstGeom>
              <a:noFill/>
              <a:ln w="63500">
                <a:solidFill>
                  <a:srgbClr val="FFC0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26" name="Группа 70"/>
            <p:cNvGrpSpPr>
              <a:grpSpLocks/>
            </p:cNvGrpSpPr>
            <p:nvPr/>
          </p:nvGrpSpPr>
          <p:grpSpPr bwMode="auto">
            <a:xfrm>
              <a:off x="2678824" y="2784848"/>
              <a:ext cx="1476000" cy="1476000"/>
              <a:chOff x="4596889" y="2774205"/>
              <a:chExt cx="1476000" cy="1476000"/>
            </a:xfrm>
          </p:grpSpPr>
          <p:grpSp>
            <p:nvGrpSpPr>
              <p:cNvPr id="28" name="Группа 72"/>
              <p:cNvGrpSpPr>
                <a:grpSpLocks/>
              </p:cNvGrpSpPr>
              <p:nvPr/>
            </p:nvGrpSpPr>
            <p:grpSpPr bwMode="auto">
              <a:xfrm>
                <a:off x="4752024" y="2929340"/>
                <a:ext cx="1165730" cy="1165730"/>
                <a:chOff x="4781355" y="2873544"/>
                <a:chExt cx="1440000" cy="1440000"/>
              </a:xfrm>
            </p:grpSpPr>
            <p:sp>
              <p:nvSpPr>
                <p:cNvPr id="31" name="Овал 30"/>
                <p:cNvSpPr/>
                <p:nvPr/>
              </p:nvSpPr>
              <p:spPr>
                <a:xfrm>
                  <a:off x="4784205" y="2873718"/>
                  <a:ext cx="1436442" cy="1440102"/>
                </a:xfrm>
                <a:prstGeom prst="ellipse">
                  <a:avLst/>
                </a:prstGeom>
                <a:noFill/>
                <a:ln w="63500">
                  <a:solidFill>
                    <a:srgbClr val="AC0000">
                      <a:alpha val="5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32" name="Овал 31"/>
                <p:cNvSpPr>
                  <a:spLocks noChangeAspect="1"/>
                </p:cNvSpPr>
                <p:nvPr/>
              </p:nvSpPr>
              <p:spPr>
                <a:xfrm>
                  <a:off x="4961427" y="3054664"/>
                  <a:ext cx="1080130" cy="1080076"/>
                </a:xfrm>
                <a:prstGeom prst="ellipse">
                  <a:avLst/>
                </a:prstGeom>
                <a:noFill/>
                <a:ln w="63500">
                  <a:solidFill>
                    <a:srgbClr val="AC0000">
                      <a:alpha val="6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33" name="Овал 32"/>
                <p:cNvSpPr>
                  <a:spLocks noChangeAspect="1"/>
                </p:cNvSpPr>
                <p:nvPr/>
              </p:nvSpPr>
              <p:spPr>
                <a:xfrm>
                  <a:off x="5142382" y="3233744"/>
                  <a:ext cx="718220" cy="720051"/>
                </a:xfrm>
                <a:prstGeom prst="ellipse">
                  <a:avLst/>
                </a:prstGeom>
                <a:noFill/>
                <a:ln w="63500">
                  <a:solidFill>
                    <a:srgbClr val="AC0000">
                      <a:alpha val="7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</p:grpSp>
          <p:sp>
            <p:nvSpPr>
              <p:cNvPr id="29" name="Овал 28"/>
              <p:cNvSpPr>
                <a:spLocks noChangeAspect="1"/>
              </p:cNvSpPr>
              <p:nvPr/>
            </p:nvSpPr>
            <p:spPr>
              <a:xfrm>
                <a:off x="5190776" y="3368926"/>
                <a:ext cx="288448" cy="286923"/>
              </a:xfrm>
              <a:prstGeom prst="ellipse">
                <a:avLst/>
              </a:prstGeom>
              <a:noFill/>
              <a:ln w="63500">
                <a:solidFill>
                  <a:srgbClr val="C00000">
                    <a:alpha val="7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0" name="Овал 29"/>
              <p:cNvSpPr/>
              <p:nvPr/>
            </p:nvSpPr>
            <p:spPr>
              <a:xfrm>
                <a:off x="4597270" y="2773939"/>
                <a:ext cx="1475460" cy="1476897"/>
              </a:xfrm>
              <a:prstGeom prst="ellipse">
                <a:avLst/>
              </a:prstGeom>
              <a:noFill/>
              <a:ln w="63500">
                <a:solidFill>
                  <a:srgbClr val="AC0000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pic>
          <p:nvPicPr>
            <p:cNvPr id="27" name="Picture 4" descr="C:\Users\riac20\Documents\РАБОЧИЕ ДОКУМЕНТЫ Емельяненко П\01_2016 год\СТРАТЕГИЯ\Полюсы роста\НАЗВАНИЯ.png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9393" y="421972"/>
              <a:ext cx="4644000" cy="4345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4" name="Прямоугольник 73"/>
          <p:cNvSpPr/>
          <p:nvPr/>
        </p:nvSpPr>
        <p:spPr>
          <a:xfrm>
            <a:off x="251520" y="1563638"/>
            <a:ext cx="4803101" cy="2260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МЕРАХ ПОДДЕРЖКИ, ПРЕДОСТАВЛЯЕМЫХ </a:t>
            </a:r>
            <a:br>
              <a:rPr lang="ru-RU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 «ФОНД РАЗВИТИЯ МОНОГОРОДОВ» (МОНОГОРОДА.РФ)</a:t>
            </a:r>
          </a:p>
        </p:txBody>
      </p:sp>
    </p:spTree>
    <p:extLst>
      <p:ext uri="{BB962C8B-B14F-4D97-AF65-F5344CB8AC3E}">
        <p14:creationId xmlns:p14="http://schemas.microsoft.com/office/powerpoint/2010/main" val="3279707915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"/>
            <a:ext cx="9143999" cy="5142895"/>
          </a:xfrm>
          <a:prstGeom prst="rect">
            <a:avLst/>
          </a:prstGeom>
        </p:spPr>
      </p:pic>
      <p:grpSp>
        <p:nvGrpSpPr>
          <p:cNvPr id="9" name="Группа 54"/>
          <p:cNvGrpSpPr>
            <a:grpSpLocks/>
          </p:cNvGrpSpPr>
          <p:nvPr/>
        </p:nvGrpSpPr>
        <p:grpSpPr bwMode="auto">
          <a:xfrm>
            <a:off x="4218749" y="139154"/>
            <a:ext cx="4716056" cy="4952876"/>
            <a:chOff x="2189902" y="25592"/>
            <a:chExt cx="4902092" cy="5148000"/>
          </a:xfrm>
        </p:grpSpPr>
        <p:pic>
          <p:nvPicPr>
            <p:cNvPr id="11" name="Picture 3" descr="C:\Users\riac20\Documents\РАБОЧИЕ ДОКУМЕНТЫ Емельяненко П\01_2016 год\СТРАТЕГИЯ\Полюсы роста\КАРТА.png"/>
            <p:cNvPicPr>
              <a:picLocks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43" t="4240" r="7997" b="18820"/>
            <a:stretch/>
          </p:blipFill>
          <p:spPr bwMode="auto">
            <a:xfrm>
              <a:off x="2189902" y="25592"/>
              <a:ext cx="4902092" cy="51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" name="Группа 56"/>
            <p:cNvGrpSpPr>
              <a:grpSpLocks/>
            </p:cNvGrpSpPr>
            <p:nvPr/>
          </p:nvGrpSpPr>
          <p:grpSpPr bwMode="auto">
            <a:xfrm>
              <a:off x="3729510" y="3849078"/>
              <a:ext cx="540000" cy="540000"/>
              <a:chOff x="3115415" y="2101437"/>
              <a:chExt cx="582865" cy="582865"/>
            </a:xfrm>
          </p:grpSpPr>
          <p:sp>
            <p:nvSpPr>
              <p:cNvPr id="72" name="Овал 71"/>
              <p:cNvSpPr>
                <a:spLocks noChangeAspect="1"/>
              </p:cNvSpPr>
              <p:nvPr/>
            </p:nvSpPr>
            <p:spPr>
              <a:xfrm>
                <a:off x="3114638" y="2101586"/>
                <a:ext cx="583566" cy="581908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73" name="Овал 72"/>
              <p:cNvSpPr>
                <a:spLocks noChangeAspect="1"/>
              </p:cNvSpPr>
              <p:nvPr/>
            </p:nvSpPr>
            <p:spPr>
              <a:xfrm>
                <a:off x="3262975" y="2248285"/>
                <a:ext cx="286893" cy="288509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13" name="Группа 57"/>
            <p:cNvGrpSpPr>
              <a:grpSpLocks/>
            </p:cNvGrpSpPr>
            <p:nvPr/>
          </p:nvGrpSpPr>
          <p:grpSpPr bwMode="auto">
            <a:xfrm>
              <a:off x="5017443" y="3678233"/>
              <a:ext cx="540000" cy="540000"/>
              <a:chOff x="3115415" y="2101437"/>
              <a:chExt cx="582865" cy="582865"/>
            </a:xfrm>
          </p:grpSpPr>
          <p:sp>
            <p:nvSpPr>
              <p:cNvPr id="70" name="Овал 69"/>
              <p:cNvSpPr>
                <a:spLocks noChangeAspect="1"/>
              </p:cNvSpPr>
              <p:nvPr/>
            </p:nvSpPr>
            <p:spPr>
              <a:xfrm>
                <a:off x="3114922" y="2101804"/>
                <a:ext cx="583566" cy="581907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71" name="Овал 70"/>
              <p:cNvSpPr>
                <a:spLocks noChangeAspect="1"/>
              </p:cNvSpPr>
              <p:nvPr/>
            </p:nvSpPr>
            <p:spPr>
              <a:xfrm>
                <a:off x="3263258" y="2248503"/>
                <a:ext cx="286893" cy="288508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14" name="Группа 58"/>
            <p:cNvGrpSpPr>
              <a:grpSpLocks/>
            </p:cNvGrpSpPr>
            <p:nvPr/>
          </p:nvGrpSpPr>
          <p:grpSpPr bwMode="auto">
            <a:xfrm>
              <a:off x="4037537" y="2979725"/>
              <a:ext cx="540000" cy="540000"/>
              <a:chOff x="3115415" y="2101437"/>
              <a:chExt cx="582865" cy="582865"/>
            </a:xfrm>
          </p:grpSpPr>
          <p:sp>
            <p:nvSpPr>
              <p:cNvPr id="68" name="Овал 67"/>
              <p:cNvSpPr>
                <a:spLocks noChangeAspect="1"/>
              </p:cNvSpPr>
              <p:nvPr/>
            </p:nvSpPr>
            <p:spPr>
              <a:xfrm>
                <a:off x="3114695" y="2101072"/>
                <a:ext cx="583566" cy="583538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9" name="Овал 68"/>
              <p:cNvSpPr>
                <a:spLocks noChangeAspect="1"/>
              </p:cNvSpPr>
              <p:nvPr/>
            </p:nvSpPr>
            <p:spPr>
              <a:xfrm>
                <a:off x="3263032" y="2249402"/>
                <a:ext cx="286893" cy="286879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15" name="Группа 59"/>
            <p:cNvGrpSpPr>
              <a:grpSpLocks/>
            </p:cNvGrpSpPr>
            <p:nvPr/>
          </p:nvGrpSpPr>
          <p:grpSpPr bwMode="auto">
            <a:xfrm>
              <a:off x="4741708" y="3904968"/>
              <a:ext cx="540000" cy="540000"/>
              <a:chOff x="3115415" y="2101437"/>
              <a:chExt cx="582865" cy="582865"/>
            </a:xfrm>
          </p:grpSpPr>
          <p:sp>
            <p:nvSpPr>
              <p:cNvPr id="66" name="Овал 65"/>
              <p:cNvSpPr>
                <a:spLocks noChangeAspect="1"/>
              </p:cNvSpPr>
              <p:nvPr/>
            </p:nvSpPr>
            <p:spPr>
              <a:xfrm>
                <a:off x="3115872" y="2101569"/>
                <a:ext cx="581936" cy="583538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7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7" name="Овал 66"/>
              <p:cNvSpPr>
                <a:spLocks noChangeAspect="1"/>
              </p:cNvSpPr>
              <p:nvPr/>
            </p:nvSpPr>
            <p:spPr>
              <a:xfrm>
                <a:off x="3262579" y="2249898"/>
                <a:ext cx="288522" cy="286879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7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16" name="Группа 60"/>
            <p:cNvGrpSpPr>
              <a:grpSpLocks/>
            </p:cNvGrpSpPr>
            <p:nvPr/>
          </p:nvGrpSpPr>
          <p:grpSpPr bwMode="auto">
            <a:xfrm>
              <a:off x="5313682" y="3392997"/>
              <a:ext cx="540000" cy="540000"/>
              <a:chOff x="3115415" y="2101437"/>
              <a:chExt cx="582865" cy="582865"/>
            </a:xfrm>
          </p:grpSpPr>
          <p:sp>
            <p:nvSpPr>
              <p:cNvPr id="64" name="Овал 63"/>
              <p:cNvSpPr>
                <a:spLocks noChangeAspect="1"/>
              </p:cNvSpPr>
              <p:nvPr/>
            </p:nvSpPr>
            <p:spPr>
              <a:xfrm>
                <a:off x="3114662" y="2101613"/>
                <a:ext cx="583566" cy="581908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5" name="Овал 64"/>
              <p:cNvSpPr>
                <a:spLocks noChangeAspect="1"/>
              </p:cNvSpPr>
              <p:nvPr/>
            </p:nvSpPr>
            <p:spPr>
              <a:xfrm>
                <a:off x="3262999" y="2248312"/>
                <a:ext cx="286893" cy="288509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17" name="Группа 61"/>
            <p:cNvGrpSpPr>
              <a:grpSpLocks/>
            </p:cNvGrpSpPr>
            <p:nvPr/>
          </p:nvGrpSpPr>
          <p:grpSpPr bwMode="auto">
            <a:xfrm>
              <a:off x="6261793" y="4073779"/>
              <a:ext cx="540000" cy="540000"/>
              <a:chOff x="3115415" y="2101437"/>
              <a:chExt cx="582865" cy="582865"/>
            </a:xfrm>
          </p:grpSpPr>
          <p:sp>
            <p:nvSpPr>
              <p:cNvPr id="62" name="Овал 61"/>
              <p:cNvSpPr>
                <a:spLocks noChangeAspect="1"/>
              </p:cNvSpPr>
              <p:nvPr/>
            </p:nvSpPr>
            <p:spPr>
              <a:xfrm>
                <a:off x="3114977" y="2101918"/>
                <a:ext cx="583566" cy="581907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3" name="Овал 62"/>
              <p:cNvSpPr>
                <a:spLocks noChangeAspect="1"/>
              </p:cNvSpPr>
              <p:nvPr/>
            </p:nvSpPr>
            <p:spPr>
              <a:xfrm>
                <a:off x="3263313" y="2248617"/>
                <a:ext cx="286893" cy="288508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18" name="Группа 62"/>
            <p:cNvGrpSpPr>
              <a:grpSpLocks/>
            </p:cNvGrpSpPr>
            <p:nvPr/>
          </p:nvGrpSpPr>
          <p:grpSpPr bwMode="auto">
            <a:xfrm>
              <a:off x="4747234" y="440467"/>
              <a:ext cx="540000" cy="540000"/>
              <a:chOff x="3115415" y="2101437"/>
              <a:chExt cx="582865" cy="582865"/>
            </a:xfrm>
          </p:grpSpPr>
          <p:sp>
            <p:nvSpPr>
              <p:cNvPr id="60" name="Овал 59"/>
              <p:cNvSpPr>
                <a:spLocks noChangeAspect="1"/>
              </p:cNvSpPr>
              <p:nvPr/>
            </p:nvSpPr>
            <p:spPr>
              <a:xfrm>
                <a:off x="3114797" y="2101877"/>
                <a:ext cx="583566" cy="581907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7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1" name="Овал 60"/>
              <p:cNvSpPr>
                <a:spLocks noChangeAspect="1"/>
              </p:cNvSpPr>
              <p:nvPr/>
            </p:nvSpPr>
            <p:spPr>
              <a:xfrm>
                <a:off x="3263134" y="2248577"/>
                <a:ext cx="286893" cy="288508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7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19" name="Группа 63"/>
            <p:cNvGrpSpPr>
              <a:grpSpLocks/>
            </p:cNvGrpSpPr>
            <p:nvPr/>
          </p:nvGrpSpPr>
          <p:grpSpPr bwMode="auto">
            <a:xfrm>
              <a:off x="4771915" y="2655642"/>
              <a:ext cx="1165730" cy="1165730"/>
              <a:chOff x="4139952" y="2978925"/>
              <a:chExt cx="1165730" cy="1165730"/>
            </a:xfrm>
          </p:grpSpPr>
          <p:sp>
            <p:nvSpPr>
              <p:cNvPr id="56" name="Овал 55"/>
              <p:cNvSpPr>
                <a:spLocks noChangeAspect="1"/>
              </p:cNvSpPr>
              <p:nvPr/>
            </p:nvSpPr>
            <p:spPr>
              <a:xfrm>
                <a:off x="4285351" y="3124476"/>
                <a:ext cx="875913" cy="875870"/>
              </a:xfrm>
              <a:prstGeom prst="ellipse">
                <a:avLst/>
              </a:prstGeom>
              <a:noFill/>
              <a:ln w="63500">
                <a:solidFill>
                  <a:srgbClr val="FFC000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7" name="Овал 56"/>
              <p:cNvSpPr>
                <a:spLocks noChangeAspect="1"/>
              </p:cNvSpPr>
              <p:nvPr/>
            </p:nvSpPr>
            <p:spPr>
              <a:xfrm>
                <a:off x="4431839" y="3270958"/>
                <a:ext cx="582935" cy="582906"/>
              </a:xfrm>
              <a:prstGeom prst="ellipse">
                <a:avLst/>
              </a:prstGeom>
              <a:noFill/>
              <a:ln w="63500">
                <a:solidFill>
                  <a:srgbClr val="FFC000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8" name="Овал 57"/>
              <p:cNvSpPr>
                <a:spLocks noChangeAspect="1"/>
              </p:cNvSpPr>
              <p:nvPr/>
            </p:nvSpPr>
            <p:spPr>
              <a:xfrm>
                <a:off x="4579838" y="3418950"/>
                <a:ext cx="286937" cy="286923"/>
              </a:xfrm>
              <a:prstGeom prst="ellipse">
                <a:avLst/>
              </a:prstGeom>
              <a:noFill/>
              <a:ln w="63500">
                <a:solidFill>
                  <a:srgbClr val="FFC000">
                    <a:alpha val="7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9" name="Овал 58"/>
              <p:cNvSpPr/>
              <p:nvPr/>
            </p:nvSpPr>
            <p:spPr>
              <a:xfrm>
                <a:off x="4140372" y="2979504"/>
                <a:ext cx="1165870" cy="1165813"/>
              </a:xfrm>
              <a:prstGeom prst="ellipse">
                <a:avLst/>
              </a:prstGeom>
              <a:noFill/>
              <a:ln w="63500">
                <a:solidFill>
                  <a:srgbClr val="FFC0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20" name="Группа 64"/>
            <p:cNvGrpSpPr>
              <a:grpSpLocks/>
            </p:cNvGrpSpPr>
            <p:nvPr/>
          </p:nvGrpSpPr>
          <p:grpSpPr bwMode="auto">
            <a:xfrm>
              <a:off x="3303487" y="1989219"/>
              <a:ext cx="1165730" cy="1165730"/>
              <a:chOff x="4139952" y="2978925"/>
              <a:chExt cx="1165730" cy="1165730"/>
            </a:xfrm>
          </p:grpSpPr>
          <p:sp>
            <p:nvSpPr>
              <p:cNvPr id="52" name="Овал 51"/>
              <p:cNvSpPr>
                <a:spLocks noChangeAspect="1"/>
              </p:cNvSpPr>
              <p:nvPr/>
            </p:nvSpPr>
            <p:spPr>
              <a:xfrm>
                <a:off x="4284359" y="3123426"/>
                <a:ext cx="875913" cy="875870"/>
              </a:xfrm>
              <a:prstGeom prst="ellipse">
                <a:avLst/>
              </a:prstGeom>
              <a:noFill/>
              <a:ln w="63500">
                <a:solidFill>
                  <a:srgbClr val="FFC000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3" name="Овал 52"/>
              <p:cNvSpPr>
                <a:spLocks noChangeAspect="1"/>
              </p:cNvSpPr>
              <p:nvPr/>
            </p:nvSpPr>
            <p:spPr>
              <a:xfrm>
                <a:off x="4430848" y="3269908"/>
                <a:ext cx="582935" cy="582906"/>
              </a:xfrm>
              <a:prstGeom prst="ellipse">
                <a:avLst/>
              </a:prstGeom>
              <a:noFill/>
              <a:ln w="63500">
                <a:solidFill>
                  <a:srgbClr val="FFC000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4" name="Овал 53"/>
              <p:cNvSpPr>
                <a:spLocks noChangeAspect="1"/>
              </p:cNvSpPr>
              <p:nvPr/>
            </p:nvSpPr>
            <p:spPr>
              <a:xfrm>
                <a:off x="4578847" y="3417900"/>
                <a:ext cx="286937" cy="286923"/>
              </a:xfrm>
              <a:prstGeom prst="ellipse">
                <a:avLst/>
              </a:prstGeom>
              <a:noFill/>
              <a:ln w="63500">
                <a:solidFill>
                  <a:srgbClr val="FFC000">
                    <a:alpha val="7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5" name="Овал 54"/>
              <p:cNvSpPr/>
              <p:nvPr/>
            </p:nvSpPr>
            <p:spPr>
              <a:xfrm>
                <a:off x="4139380" y="2978454"/>
                <a:ext cx="1165870" cy="1165813"/>
              </a:xfrm>
              <a:prstGeom prst="ellipse">
                <a:avLst/>
              </a:prstGeom>
              <a:noFill/>
              <a:ln w="63500">
                <a:solidFill>
                  <a:srgbClr val="FFC0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21" name="Группа 65"/>
            <p:cNvGrpSpPr>
              <a:grpSpLocks/>
            </p:cNvGrpSpPr>
            <p:nvPr/>
          </p:nvGrpSpPr>
          <p:grpSpPr bwMode="auto">
            <a:xfrm>
              <a:off x="3573469" y="1134194"/>
              <a:ext cx="874298" cy="874298"/>
              <a:chOff x="5437799" y="1061284"/>
              <a:chExt cx="874298" cy="874298"/>
            </a:xfrm>
          </p:grpSpPr>
          <p:grpSp>
            <p:nvGrpSpPr>
              <p:cNvPr id="48" name="Группа 92"/>
              <p:cNvGrpSpPr>
                <a:grpSpLocks/>
              </p:cNvGrpSpPr>
              <p:nvPr/>
            </p:nvGrpSpPr>
            <p:grpSpPr bwMode="auto">
              <a:xfrm>
                <a:off x="5437799" y="1061284"/>
                <a:ext cx="874298" cy="874298"/>
                <a:chOff x="4961355" y="3053544"/>
                <a:chExt cx="1080000" cy="1080000"/>
              </a:xfrm>
            </p:grpSpPr>
            <p:sp>
              <p:nvSpPr>
                <p:cNvPr id="50" name="Овал 49"/>
                <p:cNvSpPr>
                  <a:spLocks noChangeAspect="1"/>
                </p:cNvSpPr>
                <p:nvPr/>
              </p:nvSpPr>
              <p:spPr>
                <a:xfrm>
                  <a:off x="4961073" y="3053329"/>
                  <a:ext cx="1080129" cy="1080076"/>
                </a:xfrm>
                <a:prstGeom prst="ellipse">
                  <a:avLst/>
                </a:prstGeom>
                <a:noFill/>
                <a:ln w="63500">
                  <a:solidFill>
                    <a:srgbClr val="0564AA">
                      <a:alpha val="5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51" name="Овал 50"/>
                <p:cNvSpPr>
                  <a:spLocks noChangeAspect="1"/>
                </p:cNvSpPr>
                <p:nvPr/>
              </p:nvSpPr>
              <p:spPr>
                <a:xfrm>
                  <a:off x="5142027" y="3234275"/>
                  <a:ext cx="720087" cy="720051"/>
                </a:xfrm>
                <a:prstGeom prst="ellipse">
                  <a:avLst/>
                </a:prstGeom>
                <a:noFill/>
                <a:ln w="63500">
                  <a:solidFill>
                    <a:srgbClr val="0564AA">
                      <a:alpha val="7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</p:grpSp>
          <p:sp>
            <p:nvSpPr>
              <p:cNvPr id="49" name="Овал 48"/>
              <p:cNvSpPr>
                <a:spLocks noChangeAspect="1"/>
              </p:cNvSpPr>
              <p:nvPr/>
            </p:nvSpPr>
            <p:spPr>
              <a:xfrm>
                <a:off x="5730549" y="1354073"/>
                <a:ext cx="288447" cy="288433"/>
              </a:xfrm>
              <a:prstGeom prst="ellipse">
                <a:avLst/>
              </a:prstGeom>
              <a:noFill/>
              <a:ln w="63500">
                <a:solidFill>
                  <a:srgbClr val="0564AA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22" name="Группа 66"/>
            <p:cNvGrpSpPr>
              <a:grpSpLocks/>
            </p:cNvGrpSpPr>
            <p:nvPr/>
          </p:nvGrpSpPr>
          <p:grpSpPr bwMode="auto">
            <a:xfrm>
              <a:off x="4643175" y="1822052"/>
              <a:ext cx="874298" cy="874298"/>
              <a:chOff x="5437799" y="1061284"/>
              <a:chExt cx="874298" cy="874298"/>
            </a:xfrm>
          </p:grpSpPr>
          <p:grpSp>
            <p:nvGrpSpPr>
              <p:cNvPr id="44" name="Группа 88"/>
              <p:cNvGrpSpPr>
                <a:grpSpLocks/>
              </p:cNvGrpSpPr>
              <p:nvPr/>
            </p:nvGrpSpPr>
            <p:grpSpPr bwMode="auto">
              <a:xfrm>
                <a:off x="5437799" y="1061284"/>
                <a:ext cx="874298" cy="874298"/>
                <a:chOff x="4961355" y="3053544"/>
                <a:chExt cx="1080000" cy="1080000"/>
              </a:xfrm>
            </p:grpSpPr>
            <p:sp>
              <p:nvSpPr>
                <p:cNvPr id="46" name="Овал 45"/>
                <p:cNvSpPr>
                  <a:spLocks noChangeAspect="1"/>
                </p:cNvSpPr>
                <p:nvPr/>
              </p:nvSpPr>
              <p:spPr>
                <a:xfrm>
                  <a:off x="4960470" y="3054264"/>
                  <a:ext cx="1080129" cy="1080076"/>
                </a:xfrm>
                <a:prstGeom prst="ellipse">
                  <a:avLst/>
                </a:prstGeom>
                <a:noFill/>
                <a:ln w="63500">
                  <a:solidFill>
                    <a:srgbClr val="0564AA">
                      <a:alpha val="5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47" name="Овал 46"/>
                <p:cNvSpPr>
                  <a:spLocks noChangeAspect="1"/>
                </p:cNvSpPr>
                <p:nvPr/>
              </p:nvSpPr>
              <p:spPr>
                <a:xfrm>
                  <a:off x="5141424" y="3235210"/>
                  <a:ext cx="720087" cy="720051"/>
                </a:xfrm>
                <a:prstGeom prst="ellipse">
                  <a:avLst/>
                </a:prstGeom>
                <a:noFill/>
                <a:ln w="63500">
                  <a:solidFill>
                    <a:srgbClr val="0564AA">
                      <a:alpha val="7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</p:grpSp>
          <p:sp>
            <p:nvSpPr>
              <p:cNvPr id="45" name="Овал 44"/>
              <p:cNvSpPr>
                <a:spLocks noChangeAspect="1"/>
              </p:cNvSpPr>
              <p:nvPr/>
            </p:nvSpPr>
            <p:spPr>
              <a:xfrm>
                <a:off x="5730061" y="1354830"/>
                <a:ext cx="288447" cy="288433"/>
              </a:xfrm>
              <a:prstGeom prst="ellipse">
                <a:avLst/>
              </a:prstGeom>
              <a:noFill/>
              <a:ln w="63500">
                <a:solidFill>
                  <a:srgbClr val="0564AA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23" name="Группа 67"/>
            <p:cNvGrpSpPr>
              <a:grpSpLocks/>
            </p:cNvGrpSpPr>
            <p:nvPr/>
          </p:nvGrpSpPr>
          <p:grpSpPr bwMode="auto">
            <a:xfrm>
              <a:off x="4419723" y="4029924"/>
              <a:ext cx="874298" cy="874298"/>
              <a:chOff x="5437799" y="1061284"/>
              <a:chExt cx="874298" cy="874298"/>
            </a:xfrm>
          </p:grpSpPr>
          <p:grpSp>
            <p:nvGrpSpPr>
              <p:cNvPr id="40" name="Группа 84"/>
              <p:cNvGrpSpPr>
                <a:grpSpLocks/>
              </p:cNvGrpSpPr>
              <p:nvPr/>
            </p:nvGrpSpPr>
            <p:grpSpPr bwMode="auto">
              <a:xfrm>
                <a:off x="5437799" y="1061284"/>
                <a:ext cx="874298" cy="874298"/>
                <a:chOff x="4961355" y="3053544"/>
                <a:chExt cx="1080000" cy="1080000"/>
              </a:xfrm>
            </p:grpSpPr>
            <p:sp>
              <p:nvSpPr>
                <p:cNvPr id="42" name="Овал 41"/>
                <p:cNvSpPr>
                  <a:spLocks noChangeAspect="1"/>
                </p:cNvSpPr>
                <p:nvPr/>
              </p:nvSpPr>
              <p:spPr>
                <a:xfrm>
                  <a:off x="4962265" y="3054170"/>
                  <a:ext cx="1078264" cy="1080076"/>
                </a:xfrm>
                <a:prstGeom prst="ellipse">
                  <a:avLst/>
                </a:prstGeom>
                <a:noFill/>
                <a:ln w="63500">
                  <a:solidFill>
                    <a:srgbClr val="0564AA">
                      <a:alpha val="5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43" name="Овал 42"/>
                <p:cNvSpPr>
                  <a:spLocks noChangeAspect="1"/>
                </p:cNvSpPr>
                <p:nvPr/>
              </p:nvSpPr>
              <p:spPr>
                <a:xfrm>
                  <a:off x="5141353" y="3235116"/>
                  <a:ext cx="720087" cy="720051"/>
                </a:xfrm>
                <a:prstGeom prst="ellipse">
                  <a:avLst/>
                </a:prstGeom>
                <a:noFill/>
                <a:ln w="63500">
                  <a:solidFill>
                    <a:srgbClr val="0564AA">
                      <a:alpha val="7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</p:grpSp>
          <p:sp>
            <p:nvSpPr>
              <p:cNvPr id="41" name="Овал 40"/>
              <p:cNvSpPr>
                <a:spLocks noChangeAspect="1"/>
              </p:cNvSpPr>
              <p:nvPr/>
            </p:nvSpPr>
            <p:spPr>
              <a:xfrm>
                <a:off x="5731513" y="1354754"/>
                <a:ext cx="286937" cy="288433"/>
              </a:xfrm>
              <a:prstGeom prst="ellipse">
                <a:avLst/>
              </a:prstGeom>
              <a:noFill/>
              <a:ln w="63500">
                <a:solidFill>
                  <a:srgbClr val="0564AA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24" name="Группа 68"/>
            <p:cNvGrpSpPr>
              <a:grpSpLocks/>
            </p:cNvGrpSpPr>
            <p:nvPr/>
          </p:nvGrpSpPr>
          <p:grpSpPr bwMode="auto">
            <a:xfrm>
              <a:off x="2474179" y="2800573"/>
              <a:ext cx="540000" cy="540000"/>
              <a:chOff x="3115415" y="2101437"/>
              <a:chExt cx="582865" cy="582865"/>
            </a:xfrm>
          </p:grpSpPr>
          <p:sp>
            <p:nvSpPr>
              <p:cNvPr id="38" name="Овал 37"/>
              <p:cNvSpPr>
                <a:spLocks noChangeAspect="1"/>
              </p:cNvSpPr>
              <p:nvPr/>
            </p:nvSpPr>
            <p:spPr>
              <a:xfrm>
                <a:off x="3115027" y="2102106"/>
                <a:ext cx="583566" cy="581908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9" name="Овал 38"/>
              <p:cNvSpPr>
                <a:spLocks noChangeAspect="1"/>
              </p:cNvSpPr>
              <p:nvPr/>
            </p:nvSpPr>
            <p:spPr>
              <a:xfrm>
                <a:off x="3263363" y="2248806"/>
                <a:ext cx="286893" cy="288509"/>
              </a:xfrm>
              <a:prstGeom prst="ellipse">
                <a:avLst/>
              </a:prstGeom>
              <a:noFill/>
              <a:ln w="63500">
                <a:solidFill>
                  <a:schemeClr val="bg1">
                    <a:lumMod val="50000"/>
                    <a:alpha val="6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25" name="Группа 69"/>
            <p:cNvGrpSpPr>
              <a:grpSpLocks/>
            </p:cNvGrpSpPr>
            <p:nvPr/>
          </p:nvGrpSpPr>
          <p:grpSpPr bwMode="auto">
            <a:xfrm>
              <a:off x="2190047" y="2905084"/>
              <a:ext cx="1165730" cy="1165730"/>
              <a:chOff x="4139952" y="2978925"/>
              <a:chExt cx="1165730" cy="1165730"/>
            </a:xfrm>
          </p:grpSpPr>
          <p:sp>
            <p:nvSpPr>
              <p:cNvPr id="34" name="Овал 33"/>
              <p:cNvSpPr>
                <a:spLocks noChangeAspect="1"/>
              </p:cNvSpPr>
              <p:nvPr/>
            </p:nvSpPr>
            <p:spPr>
              <a:xfrm>
                <a:off x="4284786" y="3124204"/>
                <a:ext cx="875913" cy="875870"/>
              </a:xfrm>
              <a:prstGeom prst="ellipse">
                <a:avLst/>
              </a:prstGeom>
              <a:noFill/>
              <a:ln w="63500">
                <a:solidFill>
                  <a:srgbClr val="FFC000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5" name="Овал 34"/>
              <p:cNvSpPr>
                <a:spLocks noChangeAspect="1"/>
              </p:cNvSpPr>
              <p:nvPr/>
            </p:nvSpPr>
            <p:spPr>
              <a:xfrm>
                <a:off x="4431274" y="3270685"/>
                <a:ext cx="582935" cy="582906"/>
              </a:xfrm>
              <a:prstGeom prst="ellipse">
                <a:avLst/>
              </a:prstGeom>
              <a:noFill/>
              <a:ln w="63500">
                <a:solidFill>
                  <a:srgbClr val="FFC000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6" name="Овал 35"/>
              <p:cNvSpPr>
                <a:spLocks noChangeAspect="1"/>
              </p:cNvSpPr>
              <p:nvPr/>
            </p:nvSpPr>
            <p:spPr>
              <a:xfrm>
                <a:off x="4579273" y="3418677"/>
                <a:ext cx="286937" cy="286923"/>
              </a:xfrm>
              <a:prstGeom prst="ellipse">
                <a:avLst/>
              </a:prstGeom>
              <a:noFill/>
              <a:ln w="63500">
                <a:solidFill>
                  <a:srgbClr val="FFC000">
                    <a:alpha val="7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7" name="Овал 36"/>
              <p:cNvSpPr/>
              <p:nvPr/>
            </p:nvSpPr>
            <p:spPr>
              <a:xfrm>
                <a:off x="4139807" y="2979232"/>
                <a:ext cx="1165870" cy="1165813"/>
              </a:xfrm>
              <a:prstGeom prst="ellipse">
                <a:avLst/>
              </a:prstGeom>
              <a:noFill/>
              <a:ln w="63500">
                <a:solidFill>
                  <a:srgbClr val="FFC0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26" name="Группа 70"/>
            <p:cNvGrpSpPr>
              <a:grpSpLocks/>
            </p:cNvGrpSpPr>
            <p:nvPr/>
          </p:nvGrpSpPr>
          <p:grpSpPr bwMode="auto">
            <a:xfrm>
              <a:off x="2678824" y="2784848"/>
              <a:ext cx="1476000" cy="1476000"/>
              <a:chOff x="4596889" y="2774205"/>
              <a:chExt cx="1476000" cy="1476000"/>
            </a:xfrm>
          </p:grpSpPr>
          <p:grpSp>
            <p:nvGrpSpPr>
              <p:cNvPr id="28" name="Группа 72"/>
              <p:cNvGrpSpPr>
                <a:grpSpLocks/>
              </p:cNvGrpSpPr>
              <p:nvPr/>
            </p:nvGrpSpPr>
            <p:grpSpPr bwMode="auto">
              <a:xfrm>
                <a:off x="4752024" y="2929340"/>
                <a:ext cx="1165730" cy="1165730"/>
                <a:chOff x="4781355" y="2873544"/>
                <a:chExt cx="1440000" cy="1440000"/>
              </a:xfrm>
            </p:grpSpPr>
            <p:sp>
              <p:nvSpPr>
                <p:cNvPr id="31" name="Овал 30"/>
                <p:cNvSpPr/>
                <p:nvPr/>
              </p:nvSpPr>
              <p:spPr>
                <a:xfrm>
                  <a:off x="4784205" y="2873718"/>
                  <a:ext cx="1436442" cy="1440102"/>
                </a:xfrm>
                <a:prstGeom prst="ellipse">
                  <a:avLst/>
                </a:prstGeom>
                <a:noFill/>
                <a:ln w="63500">
                  <a:solidFill>
                    <a:srgbClr val="AC0000">
                      <a:alpha val="5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32" name="Овал 31"/>
                <p:cNvSpPr>
                  <a:spLocks noChangeAspect="1"/>
                </p:cNvSpPr>
                <p:nvPr/>
              </p:nvSpPr>
              <p:spPr>
                <a:xfrm>
                  <a:off x="4961427" y="3054664"/>
                  <a:ext cx="1080130" cy="1080076"/>
                </a:xfrm>
                <a:prstGeom prst="ellipse">
                  <a:avLst/>
                </a:prstGeom>
                <a:noFill/>
                <a:ln w="63500">
                  <a:solidFill>
                    <a:srgbClr val="AC0000">
                      <a:alpha val="6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33" name="Овал 32"/>
                <p:cNvSpPr>
                  <a:spLocks noChangeAspect="1"/>
                </p:cNvSpPr>
                <p:nvPr/>
              </p:nvSpPr>
              <p:spPr>
                <a:xfrm>
                  <a:off x="5142382" y="3233744"/>
                  <a:ext cx="718220" cy="720051"/>
                </a:xfrm>
                <a:prstGeom prst="ellipse">
                  <a:avLst/>
                </a:prstGeom>
                <a:noFill/>
                <a:ln w="63500">
                  <a:solidFill>
                    <a:srgbClr val="AC0000">
                      <a:alpha val="7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</p:grpSp>
          <p:sp>
            <p:nvSpPr>
              <p:cNvPr id="29" name="Овал 28"/>
              <p:cNvSpPr>
                <a:spLocks noChangeAspect="1"/>
              </p:cNvSpPr>
              <p:nvPr/>
            </p:nvSpPr>
            <p:spPr>
              <a:xfrm>
                <a:off x="5190776" y="3368926"/>
                <a:ext cx="288448" cy="286923"/>
              </a:xfrm>
              <a:prstGeom prst="ellipse">
                <a:avLst/>
              </a:prstGeom>
              <a:noFill/>
              <a:ln w="63500">
                <a:solidFill>
                  <a:srgbClr val="C00000">
                    <a:alpha val="7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0" name="Овал 29"/>
              <p:cNvSpPr/>
              <p:nvPr/>
            </p:nvSpPr>
            <p:spPr>
              <a:xfrm>
                <a:off x="4597270" y="2773939"/>
                <a:ext cx="1475460" cy="1476897"/>
              </a:xfrm>
              <a:prstGeom prst="ellipse">
                <a:avLst/>
              </a:prstGeom>
              <a:noFill/>
              <a:ln w="63500">
                <a:solidFill>
                  <a:srgbClr val="AC0000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pic>
          <p:nvPicPr>
            <p:cNvPr id="27" name="Picture 4" descr="C:\Users\riac20\Documents\РАБОЧИЕ ДОКУМЕНТЫ Емельяненко П\01_2016 год\СТРАТЕГИЯ\Полюсы роста\НАЗВАНИЯ.png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9393" y="421972"/>
              <a:ext cx="4644000" cy="4345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4" name="Прямоугольник 73"/>
          <p:cNvSpPr/>
          <p:nvPr/>
        </p:nvSpPr>
        <p:spPr>
          <a:xfrm>
            <a:off x="251520" y="1563638"/>
            <a:ext cx="4803101" cy="2260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МЕРАХ ПОДДЕРЖКИ, ПРЕДОСТАВЛЯЕМЫХ </a:t>
            </a:r>
            <a:br>
              <a:rPr lang="ru-RU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 «ФОНД РАЗВИТИЯ МОНОГОРОДОВ» (МОНОГОРОДА.РФ)</a:t>
            </a:r>
          </a:p>
        </p:txBody>
      </p:sp>
    </p:spTree>
    <p:extLst>
      <p:ext uri="{BB962C8B-B14F-4D97-AF65-F5344CB8AC3E}">
        <p14:creationId xmlns:p14="http://schemas.microsoft.com/office/powerpoint/2010/main" val="416505332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2894"/>
          </a:xfrm>
          <a:prstGeom prst="rect">
            <a:avLst/>
          </a:prstGeom>
          <a:solidFill>
            <a:srgbClr val="C00000"/>
          </a:solidFill>
        </p:spPr>
      </p:pic>
      <p:sp>
        <p:nvSpPr>
          <p:cNvPr id="35" name="Прямоугольник 34"/>
          <p:cNvSpPr/>
          <p:nvPr/>
        </p:nvSpPr>
        <p:spPr>
          <a:xfrm>
            <a:off x="1043608" y="154987"/>
            <a:ext cx="7318879" cy="616563"/>
          </a:xfrm>
          <a:prstGeom prst="rect">
            <a:avLst/>
          </a:prstGeom>
        </p:spPr>
        <p:txBody>
          <a:bodyPr wrap="square" lIns="116824" tIns="58412" rIns="116824" bIns="58412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 МЕРЫ </a:t>
            </a:r>
            <a:br>
              <a:rPr lang="ru-RU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ФИНАНСОВОЙ ПОДДЕРЖКИ 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782822" y="1205486"/>
            <a:ext cx="52946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Софинансирование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расходов </a:t>
            </a:r>
            <a:b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строительству и (или) реконструкции объектов инфраструктуры, необходимых </a:t>
            </a:r>
            <a:b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реализации новых инвестиционных проектов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769375" y="3796667"/>
            <a:ext cx="5170777" cy="791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Участие в реализации</a:t>
            </a:r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b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новых инвестиционных проектов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225777" y="1203598"/>
            <a:ext cx="576063" cy="505763"/>
          </a:xfrm>
          <a:prstGeom prst="rect">
            <a:avLst/>
          </a:prstGeom>
        </p:spPr>
        <p:txBody>
          <a:bodyPr wrap="square" lIns="116824" tIns="58412" rIns="116824" bIns="58412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225777" y="3748541"/>
            <a:ext cx="576063" cy="505763"/>
          </a:xfrm>
          <a:prstGeom prst="rect">
            <a:avLst/>
          </a:prstGeom>
        </p:spPr>
        <p:txBody>
          <a:bodyPr wrap="square" lIns="116824" tIns="58412" rIns="116824" bIns="58412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6077444" y="1183426"/>
            <a:ext cx="0" cy="356400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6228184" y="1131590"/>
            <a:ext cx="2743028" cy="18000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228184" y="3017246"/>
            <a:ext cx="2743028" cy="18000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26484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2894"/>
          </a:xfrm>
          <a:prstGeom prst="rect">
            <a:avLst/>
          </a:prstGeom>
          <a:solidFill>
            <a:srgbClr val="C00000"/>
          </a:solidFill>
        </p:spPr>
      </p:pic>
      <p:sp>
        <p:nvSpPr>
          <p:cNvPr id="35" name="Прямоугольник 34"/>
          <p:cNvSpPr/>
          <p:nvPr/>
        </p:nvSpPr>
        <p:spPr>
          <a:xfrm>
            <a:off x="1043608" y="154987"/>
            <a:ext cx="7318879" cy="616563"/>
          </a:xfrm>
          <a:prstGeom prst="rect">
            <a:avLst/>
          </a:prstGeom>
        </p:spPr>
        <p:txBody>
          <a:bodyPr wrap="square" lIns="116824" tIns="58412" rIns="116824" bIns="58412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СОФИНАНСИРОВАНИЕ РАСХОДОВ ПО СТРОИТЕЛЬСТВУ</a:t>
            </a:r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(ИЛИ) РЕКОНСТРУКЦИИ ОБЪЕКТОВ ИНФРАСТРУКТУРЫ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782822" y="1059582"/>
            <a:ext cx="529462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Объекты внешней инженерной инфраструктуры: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водоснабжение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водоотведение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теплоснабжение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газоснабжение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электроснабжение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769376" y="3291830"/>
            <a:ext cx="5308068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Объекты транспортной инфраструктуры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автомобильные и железные дороги, необходимые для ввоза сырья </a:t>
            </a:r>
            <a:b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вывоза готовой продукции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225777" y="1061903"/>
            <a:ext cx="576063" cy="505763"/>
          </a:xfrm>
          <a:prstGeom prst="rect">
            <a:avLst/>
          </a:prstGeom>
        </p:spPr>
        <p:txBody>
          <a:bodyPr wrap="square" lIns="116824" tIns="58412" rIns="116824" bIns="58412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225777" y="3315088"/>
            <a:ext cx="576063" cy="505763"/>
          </a:xfrm>
          <a:prstGeom prst="rect">
            <a:avLst/>
          </a:prstGeom>
        </p:spPr>
        <p:txBody>
          <a:bodyPr wrap="square" lIns="116824" tIns="58412" rIns="116824" bIns="58412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6077444" y="1183426"/>
            <a:ext cx="0" cy="356400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6228184" y="1131590"/>
            <a:ext cx="2743028" cy="18000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228184" y="3017246"/>
            <a:ext cx="2743028" cy="1800000"/>
          </a:xfrm>
          <a:prstGeom prst="rect">
            <a:avLst/>
          </a:prstGeom>
          <a:blipFill dpi="0" rotWithShape="1">
            <a:blip r:embed="rId4"/>
            <a:srcRect/>
            <a:stretch>
              <a:fillRect t="-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466819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2894"/>
          </a:xfrm>
          <a:prstGeom prst="rect">
            <a:avLst/>
          </a:prstGeom>
          <a:solidFill>
            <a:srgbClr val="C00000"/>
          </a:solidFill>
        </p:spPr>
      </p:pic>
      <p:sp>
        <p:nvSpPr>
          <p:cNvPr id="35" name="Прямоугольник 34"/>
          <p:cNvSpPr/>
          <p:nvPr/>
        </p:nvSpPr>
        <p:spPr>
          <a:xfrm>
            <a:off x="1043608" y="154987"/>
            <a:ext cx="7318879" cy="616563"/>
          </a:xfrm>
          <a:prstGeom prst="rect">
            <a:avLst/>
          </a:prstGeom>
        </p:spPr>
        <p:txBody>
          <a:bodyPr wrap="square" lIns="116824" tIns="58412" rIns="116824" bIns="58412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УСЛОВИЯ ПРЕДОСТАВЛЕНИЯ ПОДДЕРЖКИ</a:t>
            </a:r>
            <a:br>
              <a:rPr lang="ru-RU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СТРОИТЕЛЬСТВА ИНФРАСТРУКТУРЫ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899592" y="1203598"/>
            <a:ext cx="811632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Инфраструктура для новых инвестиционных проектов </a:t>
            </a: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Потребность в инфраструктуре подтверждается проектно-сметной </a:t>
            </a:r>
            <a:b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иной документацией заинтересованных инвесторов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899592" y="2246550"/>
            <a:ext cx="81369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Безвозмездное </a:t>
            </a:r>
            <a:r>
              <a:rPr lang="ru-RU" sz="2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софинансирование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95</a:t>
            </a:r>
            <a:r>
              <a:rPr lang="ru-RU" sz="2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b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стоимости объектов инфраструктуры</a:t>
            </a:r>
            <a:b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Участие Фонда в </a:t>
            </a:r>
            <a:r>
              <a:rPr lang="ru-RU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софинансировании</a:t>
            </a: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строительства определяется исходя </a:t>
            </a:r>
            <a:b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 доли планируемого использования инфраструктурного объекта </a:t>
            </a:r>
            <a:b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результате реализации новых инвестиционных проектов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92" y="3939902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Отсутствие связи с деятельностью</a:t>
            </a:r>
            <a:b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градообразующего предприятия</a:t>
            </a:r>
          </a:p>
        </p:txBody>
      </p:sp>
      <p:pic>
        <p:nvPicPr>
          <p:cNvPr id="1026" name="Picture 2" descr="ÐÐ°ÑÑÐ¸Ð½ÐºÐ¸ Ð¿Ð¾ Ð·Ð°Ð¿ÑÐ¾ÑÑ Ð³Ð°Ð»Ð¾ÑÐºÐ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03598"/>
            <a:ext cx="432048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ÐÐ°ÑÑÐ¸Ð½ÐºÐ¸ Ð¿Ð¾ Ð·Ð°Ð¿ÑÐ¾ÑÑ Ð³Ð°Ð»Ð¾ÑÐºÐ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73910"/>
            <a:ext cx="432048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ÐÐ°ÑÑÐ¸Ð½ÐºÐ¸ Ð¿Ð¾ Ð·Ð°Ð¿ÑÐ¾ÑÑ Ð³Ð°Ð»Ð¾ÑÐºÐ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39902"/>
            <a:ext cx="432048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9060183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1225"/>
            <a:ext cx="9143999" cy="5142894"/>
          </a:xfrm>
          <a:prstGeom prst="rect">
            <a:avLst/>
          </a:prstGeom>
          <a:solidFill>
            <a:srgbClr val="C00000"/>
          </a:solidFill>
        </p:spPr>
      </p:pic>
      <p:sp>
        <p:nvSpPr>
          <p:cNvPr id="35" name="Прямоугольник 34"/>
          <p:cNvSpPr/>
          <p:nvPr/>
        </p:nvSpPr>
        <p:spPr>
          <a:xfrm>
            <a:off x="1043608" y="154987"/>
            <a:ext cx="7318879" cy="616563"/>
          </a:xfrm>
          <a:prstGeom prst="rect">
            <a:avLst/>
          </a:prstGeom>
        </p:spPr>
        <p:txBody>
          <a:bodyPr wrap="square" lIns="116824" tIns="58412" rIns="116824" bIns="58412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ФОРМЫ УЧАСТИЯ В РЕАЛИЗАЦИИ </a:t>
            </a:r>
            <a:br>
              <a:rPr lang="ru-RU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НОВЫХ ИНВЕСТИЦИОННЫХ ПРОЕКТОВ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611560" y="1084010"/>
            <a:ext cx="7560839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Займы</a:t>
            </a:r>
          </a:p>
          <a:p>
            <a:pPr algn="ctr">
              <a:lnSpc>
                <a:spcPct val="90000"/>
              </a:lnSpc>
            </a:pPr>
            <a:endParaRPr lang="ru-RU" sz="11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ru-RU" sz="24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</a:t>
            </a:r>
            <a:r>
              <a:rPr lang="ru-RU" sz="36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r>
              <a:rPr lang="ru-RU" sz="24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до </a:t>
            </a:r>
            <a:r>
              <a:rPr lang="ru-RU" sz="36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1 000 </a:t>
            </a:r>
            <a:r>
              <a:rPr lang="ru-RU" sz="24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 рублей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884765" y="2283008"/>
            <a:ext cx="3168352" cy="2002970"/>
          </a:xfrm>
          <a:prstGeom prst="rect">
            <a:avLst/>
          </a:prstGeom>
          <a:blipFill dpi="0" rotWithShape="1">
            <a:blip r:embed="rId3"/>
            <a:srcRect/>
            <a:stretch>
              <a:fillRect b="-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83569" y="2339700"/>
            <a:ext cx="3168352" cy="1946278"/>
          </a:xfrm>
          <a:prstGeom prst="rect">
            <a:avLst/>
          </a:prstGeom>
          <a:blipFill dpi="0" rotWithShape="1">
            <a:blip r:embed="rId4"/>
            <a:srcRect/>
            <a:stretch>
              <a:fillRect t="-35000" b="-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23527" y="4421815"/>
            <a:ext cx="8038959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Полный перечень условий:</a:t>
            </a:r>
          </a:p>
          <a:p>
            <a:pPr algn="ctr">
              <a:lnSpc>
                <a:spcPct val="90000"/>
              </a:lnSpc>
            </a:pP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http://моногорода.рф/work/products/invest-projects</a:t>
            </a:r>
          </a:p>
        </p:txBody>
      </p:sp>
    </p:spTree>
    <p:extLst>
      <p:ext uri="{BB962C8B-B14F-4D97-AF65-F5344CB8AC3E}">
        <p14:creationId xmlns:p14="http://schemas.microsoft.com/office/powerpoint/2010/main" val="914319049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2894"/>
          </a:xfrm>
          <a:prstGeom prst="rect">
            <a:avLst/>
          </a:prstGeom>
          <a:solidFill>
            <a:srgbClr val="C00000"/>
          </a:solidFill>
        </p:spPr>
      </p:pic>
      <p:sp>
        <p:nvSpPr>
          <p:cNvPr id="35" name="Прямоугольник 34"/>
          <p:cNvSpPr/>
          <p:nvPr/>
        </p:nvSpPr>
        <p:spPr>
          <a:xfrm>
            <a:off x="1043608" y="154987"/>
            <a:ext cx="7318879" cy="616563"/>
          </a:xfrm>
          <a:prstGeom prst="rect">
            <a:avLst/>
          </a:prstGeom>
        </p:spPr>
        <p:txBody>
          <a:bodyPr wrap="square" lIns="116824" tIns="58412" rIns="116824" bIns="58412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УЧАСТИЕ В РЕАЛИЗАЦИИ </a:t>
            </a:r>
            <a:br>
              <a:rPr lang="ru-RU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НОВЫХ ИНВЕСТИЦИОННЫХ ПРОЕКТОВ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782822" y="1131590"/>
            <a:ext cx="8109658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Реализация инвестиционного проекта на территории моногорода, создание новых рабочих мест</a:t>
            </a:r>
            <a:endParaRPr lang="ru-RU" sz="16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25777" y="1048055"/>
            <a:ext cx="576063" cy="782762"/>
          </a:xfrm>
          <a:prstGeom prst="rect">
            <a:avLst/>
          </a:prstGeom>
        </p:spPr>
        <p:txBody>
          <a:bodyPr wrap="square" lIns="116824" tIns="58412" rIns="116824" bIns="58412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!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11857" y="2289530"/>
            <a:ext cx="3369833" cy="5663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ru-RU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</a:t>
            </a:r>
            <a:r>
              <a:rPr lang="ru-RU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 </a:t>
            </a:r>
            <a:r>
              <a:rPr lang="ru-RU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 </a:t>
            </a:r>
            <a:r>
              <a:rPr lang="ru-RU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250</a:t>
            </a:r>
            <a:r>
              <a:rPr lang="ru-RU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млн рублей</a:t>
            </a:r>
            <a:endParaRPr lang="ru-RU" sz="16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11857" y="2684447"/>
            <a:ext cx="1784463" cy="521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ru-RU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 годовых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11857" y="3579862"/>
            <a:ext cx="4140877" cy="521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ru-RU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</a:t>
            </a:r>
            <a:r>
              <a:rPr lang="ru-RU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250</a:t>
            </a:r>
            <a:r>
              <a:rPr lang="ru-RU" sz="2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 </a:t>
            </a:r>
            <a:r>
              <a:rPr lang="ru-RU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1 000</a:t>
            </a:r>
            <a:r>
              <a:rPr lang="ru-RU" sz="2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 рублей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01840" y="3969427"/>
            <a:ext cx="1784463" cy="521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r>
              <a:rPr lang="ru-RU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 годовых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85943" y="3126144"/>
            <a:ext cx="8109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Заемщик – ИП или юридическое лицо, резидент РФ</a:t>
            </a:r>
            <a:endParaRPr lang="ru-RU" sz="16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82822" y="4411124"/>
            <a:ext cx="8109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Заемщик – юридическое лицо, резидент РФ</a:t>
            </a:r>
            <a:endParaRPr lang="ru-RU" sz="16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>
            <a:off x="330394" y="2398708"/>
            <a:ext cx="366827" cy="316230"/>
          </a:xfrm>
          <a:prstGeom prst="triangle">
            <a:avLst/>
          </a:prstGeom>
          <a:solidFill>
            <a:srgbClr val="FFDD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 rot="5400000">
            <a:off x="326716" y="3709555"/>
            <a:ext cx="366827" cy="316230"/>
          </a:xfrm>
          <a:prstGeom prst="triangle">
            <a:avLst/>
          </a:prstGeom>
          <a:solidFill>
            <a:srgbClr val="FFDD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02688" y="1823577"/>
            <a:ext cx="8233808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Регистрация заемщика на территории моногорода необязательна</a:t>
            </a:r>
            <a:endParaRPr lang="ru-RU" sz="16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21148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2894"/>
          </a:xfrm>
          <a:prstGeom prst="rect">
            <a:avLst/>
          </a:prstGeom>
          <a:solidFill>
            <a:srgbClr val="C00000"/>
          </a:solidFill>
        </p:spPr>
      </p:pic>
      <p:sp>
        <p:nvSpPr>
          <p:cNvPr id="35" name="Прямоугольник 34"/>
          <p:cNvSpPr/>
          <p:nvPr/>
        </p:nvSpPr>
        <p:spPr>
          <a:xfrm>
            <a:off x="1043608" y="267494"/>
            <a:ext cx="7318879" cy="367264"/>
          </a:xfrm>
          <a:prstGeom prst="rect">
            <a:avLst/>
          </a:prstGeom>
        </p:spPr>
        <p:txBody>
          <a:bodyPr wrap="square" lIns="116824" tIns="58412" rIns="116824" bIns="58412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УСЛОВИЯ ПРЕДОСТАВЛЕНИЯ ЗАЙМА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11857" y="1203598"/>
            <a:ext cx="7515199" cy="9405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80</a:t>
            </a:r>
            <a:r>
              <a:rPr lang="ru-RU" sz="2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максимальная доля займа в инвестиционном </a:t>
            </a:r>
          </a:p>
          <a:p>
            <a:pPr>
              <a:lnSpc>
                <a:spcPct val="110000"/>
              </a:lnSpc>
            </a:pP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проекте </a:t>
            </a:r>
            <a:endParaRPr lang="ru-RU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>
            <a:off x="330394" y="1366125"/>
            <a:ext cx="366827" cy="316230"/>
          </a:xfrm>
          <a:prstGeom prst="triangle">
            <a:avLst/>
          </a:prstGeom>
          <a:solidFill>
            <a:srgbClr val="FFDD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811856" y="2193631"/>
            <a:ext cx="82413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≥</a:t>
            </a:r>
            <a:r>
              <a:rPr lang="ru-R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6,25 </a:t>
            </a:r>
            <a:r>
              <a:rPr lang="ru-RU" sz="2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 рублей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стоимость инвестиционного проекта</a:t>
            </a:r>
            <a:endParaRPr lang="ru-RU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Равнобедренный треугольник 22"/>
          <p:cNvSpPr/>
          <p:nvPr/>
        </p:nvSpPr>
        <p:spPr>
          <a:xfrm rot="5400000">
            <a:off x="330393" y="2323328"/>
            <a:ext cx="366827" cy="316230"/>
          </a:xfrm>
          <a:prstGeom prst="triangle">
            <a:avLst/>
          </a:prstGeom>
          <a:solidFill>
            <a:srgbClr val="FFDD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811856" y="3134419"/>
            <a:ext cx="62103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≥</a:t>
            </a:r>
            <a:r>
              <a:rPr lang="en-US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r>
              <a:rPr lang="en-US" sz="2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собственные средства инициатора</a:t>
            </a:r>
            <a:endParaRPr lang="ru-RU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Равнобедренный треугольник 24"/>
          <p:cNvSpPr/>
          <p:nvPr/>
        </p:nvSpPr>
        <p:spPr>
          <a:xfrm rot="5400000">
            <a:off x="330393" y="3280531"/>
            <a:ext cx="366827" cy="316230"/>
          </a:xfrm>
          <a:prstGeom prst="triangle">
            <a:avLst/>
          </a:prstGeom>
          <a:solidFill>
            <a:srgbClr val="FFDD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811856" y="4075207"/>
            <a:ext cx="50433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 </a:t>
            </a:r>
            <a:r>
              <a:rPr lang="ru-R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  <a:r>
              <a:rPr lang="ru-RU" sz="2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лет</a:t>
            </a:r>
            <a:r>
              <a:rPr lang="en-US" sz="2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срок финансирования </a:t>
            </a:r>
            <a:endParaRPr lang="ru-RU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Равнобедренный треугольник 26"/>
          <p:cNvSpPr/>
          <p:nvPr/>
        </p:nvSpPr>
        <p:spPr>
          <a:xfrm rot="5400000">
            <a:off x="330393" y="4237734"/>
            <a:ext cx="366827" cy="316230"/>
          </a:xfrm>
          <a:prstGeom prst="triangle">
            <a:avLst/>
          </a:prstGeom>
          <a:solidFill>
            <a:srgbClr val="FFDD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727299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2894"/>
          </a:xfrm>
          <a:prstGeom prst="rect">
            <a:avLst/>
          </a:prstGeom>
          <a:solidFill>
            <a:srgbClr val="C00000"/>
          </a:solidFill>
        </p:spPr>
      </p:pic>
      <p:sp>
        <p:nvSpPr>
          <p:cNvPr id="35" name="Прямоугольник 34"/>
          <p:cNvSpPr/>
          <p:nvPr/>
        </p:nvSpPr>
        <p:spPr>
          <a:xfrm>
            <a:off x="1043608" y="267494"/>
            <a:ext cx="7318879" cy="367264"/>
          </a:xfrm>
          <a:prstGeom prst="rect">
            <a:avLst/>
          </a:prstGeom>
        </p:spPr>
        <p:txBody>
          <a:bodyPr wrap="square" lIns="116824" tIns="58412" rIns="116824" bIns="58412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ТРЕБОВАНИЯ К ПОЛУЧАТЕЛЮ ЗАЙМА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11857" y="1055540"/>
            <a:ext cx="8116324" cy="4036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1400"/>
              </a:spcAft>
            </a:pP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Отсутствие просроченной задолженности</a:t>
            </a:r>
            <a:b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перед бюджетом и фондами</a:t>
            </a:r>
          </a:p>
          <a:p>
            <a:pPr lvl="0">
              <a:spcAft>
                <a:spcPts val="1400"/>
              </a:spcAft>
            </a:pP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Отсутствие решения о ликвидации, решения о банкротстве</a:t>
            </a:r>
          </a:p>
          <a:p>
            <a:pPr lvl="0">
              <a:spcAft>
                <a:spcPts val="1400"/>
              </a:spcAft>
            </a:pP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более 50% зависимости проекта от деятельности градообразующего предприятия по выручке или сбыту</a:t>
            </a:r>
          </a:p>
          <a:p>
            <a:pPr lvl="0">
              <a:spcAft>
                <a:spcPts val="300"/>
              </a:spcAft>
            </a:pP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Инвестиционный проект не может быть проектом градообразующего предприятия и не должен </a:t>
            </a:r>
            <a:b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предусматривать деятельность в ряде отраслей</a:t>
            </a:r>
          </a:p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ru-RU" sz="1200" dirty="0"/>
              <a:t>охота, отлов и отстрел диких животных; производство табачных изделий; производство алкогольной продукции; торговля оптовая и розничная; государственное управление и обеспечение военной безопасности, социальное обеспечение; деятельность по организации и проведению азартных игр и заключению пари, по организации и проведению лотерей; деятельность общественных организаций; деятельность домашних хозяйств как работодателей, недифференцированная деятельность частных домашних хозяйств по производству товаров и оказанию услуг для собственного потребления; деятельность экстерриториальных организаций и органов)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3" name="Picture 2" descr="ÐÐ°ÑÑÐ¸Ð½ÐºÐ¸ Ð¿Ð¾ Ð·Ð°Ð¿ÑÐ¾ÑÑ Ð³Ð°Ð»Ð¾ÑÐºÐ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18620"/>
            <a:ext cx="360040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ÐÐ°ÑÑÐ¸Ð½ÐºÐ¸ Ð¿Ð¾ Ð·Ð°Ð¿ÑÐ¾ÑÑ Ð³Ð°Ð»Ð¾ÑÐºÐ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9662"/>
            <a:ext cx="360040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ÐÐ°ÑÑÐ¸Ð½ÐºÐ¸ Ð¿Ð¾ Ð·Ð°Ð¿ÑÐ¾ÑÑ Ð³Ð°Ð»Ð¾ÑÐºÐ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83718"/>
            <a:ext cx="360040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ÐÐ°ÑÑÐ¸Ð½ÐºÐ¸ Ð¿Ð¾ Ð·Ð°Ð¿ÑÐ¾ÑÑ Ð³Ð°Ð»Ð¾ÑÐºÐ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03798"/>
            <a:ext cx="360040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935676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2894"/>
          </a:xfrm>
          <a:prstGeom prst="rect">
            <a:avLst/>
          </a:prstGeom>
          <a:solidFill>
            <a:srgbClr val="C00000"/>
          </a:solidFill>
        </p:spPr>
      </p:pic>
      <p:sp>
        <p:nvSpPr>
          <p:cNvPr id="35" name="Прямоугольник 34"/>
          <p:cNvSpPr/>
          <p:nvPr/>
        </p:nvSpPr>
        <p:spPr>
          <a:xfrm>
            <a:off x="1043608" y="267494"/>
            <a:ext cx="7318879" cy="367264"/>
          </a:xfrm>
          <a:prstGeom prst="rect">
            <a:avLst/>
          </a:prstGeom>
        </p:spPr>
        <p:txBody>
          <a:bodyPr wrap="square" lIns="116824" tIns="58412" rIns="116824" bIns="58412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ЗАЙМОВ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85943" y="1043721"/>
            <a:ext cx="3754554" cy="63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</a:t>
            </a:r>
            <a:r>
              <a:rPr lang="ru-R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 </a:t>
            </a:r>
            <a:r>
              <a:rPr lang="ru-RU" sz="2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 </a:t>
            </a:r>
            <a:r>
              <a:rPr lang="ru-R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250</a:t>
            </a:r>
            <a:r>
              <a:rPr lang="ru-RU" sz="2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млн рублей</a:t>
            </a:r>
            <a:endParaRPr lang="ru-RU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85943" y="1627806"/>
            <a:ext cx="8109658" cy="1188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8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безотзывная банковская гарантия, </a:t>
            </a:r>
            <a:b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удовлетворяющая требованиям Фонда</a:t>
            </a:r>
          </a:p>
          <a:p>
            <a:pPr marL="285750" indent="-285750">
              <a:lnSpc>
                <a:spcPct val="8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безотзывная независимая гарантия АО «Корпорация МСП»</a:t>
            </a:r>
          </a:p>
          <a:p>
            <a:pPr marL="285750" indent="-285750">
              <a:lnSpc>
                <a:spcPct val="8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гарантия ВЭБ.РФ</a:t>
            </a:r>
          </a:p>
        </p:txBody>
      </p:sp>
      <p:sp>
        <p:nvSpPr>
          <p:cNvPr id="14" name="Равнобедренный треугольник 13"/>
          <p:cNvSpPr/>
          <p:nvPr/>
        </p:nvSpPr>
        <p:spPr>
          <a:xfrm rot="5400000">
            <a:off x="330394" y="1243689"/>
            <a:ext cx="366827" cy="316230"/>
          </a:xfrm>
          <a:prstGeom prst="triangle">
            <a:avLst/>
          </a:prstGeom>
          <a:solidFill>
            <a:srgbClr val="FFDD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85943" y="2787774"/>
            <a:ext cx="4642618" cy="5828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</a:t>
            </a:r>
            <a:r>
              <a:rPr lang="ru-R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250</a:t>
            </a:r>
            <a:r>
              <a:rPr lang="ru-RU" sz="24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 </a:t>
            </a:r>
            <a:r>
              <a:rPr lang="ru-R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1 000</a:t>
            </a:r>
            <a:r>
              <a:rPr lang="ru-RU" sz="24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 рублей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85943" y="3320639"/>
            <a:ext cx="8109658" cy="1581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8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стандартные виды обеспечения, превышающие сумму займа </a:t>
            </a:r>
            <a:b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учетом процентов за первые 6 месяцев</a:t>
            </a:r>
          </a:p>
          <a:p>
            <a:pPr marL="285750" indent="-285750">
              <a:lnSpc>
                <a:spcPct val="8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или в качестве единственной формы обеспечения поручительство холдинговой (материнской) компании, имеющей международный/российский инвестиционный/ кредитный рейтинг, соответствующей требованиям Фонда</a:t>
            </a:r>
          </a:p>
        </p:txBody>
      </p:sp>
      <p:sp>
        <p:nvSpPr>
          <p:cNvPr id="17" name="Равнобедренный треугольник 16"/>
          <p:cNvSpPr/>
          <p:nvPr/>
        </p:nvSpPr>
        <p:spPr>
          <a:xfrm rot="5400000">
            <a:off x="330394" y="2987742"/>
            <a:ext cx="366827" cy="316230"/>
          </a:xfrm>
          <a:prstGeom prst="triangle">
            <a:avLst/>
          </a:prstGeom>
          <a:solidFill>
            <a:srgbClr val="FFDD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577791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1530</TotalTime>
  <Words>501</Words>
  <Application>Microsoft Office PowerPoint</Application>
  <PresentationFormat>Экран (16:9)</PresentationFormat>
  <Paragraphs>60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Tahoma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riac20</dc:creator>
  <cp:lastModifiedBy>Тирацуян Устиния Нагабедовна</cp:lastModifiedBy>
  <cp:revision>205</cp:revision>
  <cp:lastPrinted>2018-10-30T06:01:24Z</cp:lastPrinted>
  <dcterms:created xsi:type="dcterms:W3CDTF">2018-10-18T06:38:14Z</dcterms:created>
  <dcterms:modified xsi:type="dcterms:W3CDTF">2020-03-10T07:02:55Z</dcterms:modified>
</cp:coreProperties>
</file>