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38"/>
  </p:notesMasterIdLst>
  <p:handoutMasterIdLst>
    <p:handoutMasterId r:id="rId39"/>
  </p:handoutMasterIdLst>
  <p:sldIdLst>
    <p:sldId id="308" r:id="rId2"/>
    <p:sldId id="256" r:id="rId3"/>
    <p:sldId id="258" r:id="rId4"/>
    <p:sldId id="352" r:id="rId5"/>
    <p:sldId id="353" r:id="rId6"/>
    <p:sldId id="345" r:id="rId7"/>
    <p:sldId id="354" r:id="rId8"/>
    <p:sldId id="355" r:id="rId9"/>
    <p:sldId id="356" r:id="rId10"/>
    <p:sldId id="358" r:id="rId11"/>
    <p:sldId id="288" r:id="rId12"/>
    <p:sldId id="328" r:id="rId13"/>
    <p:sldId id="329" r:id="rId14"/>
    <p:sldId id="348" r:id="rId15"/>
    <p:sldId id="351" r:id="rId16"/>
    <p:sldId id="334" r:id="rId17"/>
    <p:sldId id="339" r:id="rId18"/>
    <p:sldId id="338" r:id="rId19"/>
    <p:sldId id="362" r:id="rId20"/>
    <p:sldId id="360" r:id="rId21"/>
    <p:sldId id="361" r:id="rId22"/>
    <p:sldId id="363" r:id="rId23"/>
    <p:sldId id="364" r:id="rId24"/>
    <p:sldId id="366" r:id="rId25"/>
    <p:sldId id="330" r:id="rId26"/>
    <p:sldId id="342" r:id="rId27"/>
    <p:sldId id="331" r:id="rId28"/>
    <p:sldId id="336" r:id="rId29"/>
    <p:sldId id="357" r:id="rId30"/>
    <p:sldId id="359" r:id="rId31"/>
    <p:sldId id="349" r:id="rId32"/>
    <p:sldId id="318" r:id="rId33"/>
    <p:sldId id="350" r:id="rId34"/>
    <p:sldId id="307" r:id="rId35"/>
    <p:sldId id="285" r:id="rId36"/>
    <p:sldId id="30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761808"/>
    <a:srgbClr val="F94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37" autoAdjust="0"/>
    <p:restoredTop sz="86426" autoAdjust="0"/>
  </p:normalViewPr>
  <p:slideViewPr>
    <p:cSldViewPr>
      <p:cViewPr>
        <p:scale>
          <a:sx n="80" d="100"/>
          <a:sy n="80" d="100"/>
        </p:scale>
        <p:origin x="-9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D69DDC0A-DB14-46C9-8723-7B920C2B0CFF}" type="presOf" srcId="{75124B93-A237-4FDE-96B1-901E5D8A6234}" destId="{0E4EEA22-C4A3-4D18-874C-026FC103AE7B}" srcOrd="0" destOrd="0" presId="urn:microsoft.com/office/officeart/2005/8/layout/vList2"/>
    <dgm:cxn modelId="{E349A819-731D-4CE3-BEB7-F499503F59B3}" type="presOf" srcId="{F9093569-BC3F-465E-A5E2-0F33C0454781}" destId="{9ECC31F9-44CA-44B2-954B-D96E54508D37}" srcOrd="0" destOrd="0" presId="urn:microsoft.com/office/officeart/2005/8/layout/vList2"/>
    <dgm:cxn modelId="{8C0178DC-4398-4FBE-AFC0-D34DDF793BF0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исполнены своевременно и в полном объеме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B591B639-46EE-4123-8DF6-EAA322605DB9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расходы за отчетный период составили 370 млн. рублей.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A01A1-B43B-479D-A3AB-CF2544028A4F}" type="parTrans" cxnId="{FB3CA178-F63C-47E4-B888-05AD6DC6B5C0}">
      <dgm:prSet/>
      <dgm:spPr/>
      <dgm:t>
        <a:bodyPr/>
        <a:lstStyle/>
        <a:p>
          <a:endParaRPr lang="ru-RU"/>
        </a:p>
      </dgm:t>
    </dgm:pt>
    <dgm:pt modelId="{3B0A9502-A2AC-4FA3-BC93-6809EBAF6959}" type="sibTrans" cxnId="{FB3CA178-F63C-47E4-B888-05AD6DC6B5C0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1 369 семей с детьми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69 млн. рублей.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При рождении третьего ребенка и последующих детей </a:t>
          </a:r>
          <a:r>
            <a:rPr lang="ru-RU" sz="18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Lucida Sans Unicode"/>
              <a:cs typeface="Times New Roman" panose="02020603050405020304" pitchFamily="18" charset="0"/>
            </a:rPr>
            <a:t>выдано 62 сертификата.</a:t>
          </a: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Размер регионального материнского капитала в 2018 году составил 118 тыс. рублей.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3" custScaleX="106329" custScaleY="70934" custLinFactY="-25651" custLinFactNeighborX="305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3" custLinFactY="53531" custLinFactNeighborX="-126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7525D-3F6F-47C8-9C91-D44627F96C0E}" type="pres">
      <dgm:prSet presAssocID="{C71C1A64-7A70-4431-8A51-A6B08AC93747}" presName="spacer" presStyleCnt="0"/>
      <dgm:spPr/>
    </dgm:pt>
    <dgm:pt modelId="{DD01E4FE-77B3-4F81-8031-12A9EE780E76}" type="pres">
      <dgm:prSet presAssocID="{B591B639-46EE-4123-8DF6-EAA322605DB9}" presName="parentText" presStyleLbl="node1" presStyleIdx="2" presStyleCnt="3" custScaleY="46356" custLinFactY="-10171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9759FA-D6B0-44C9-9CE8-03CFD90A9274}" type="presOf" srcId="{7BD4EDE3-0B06-4E3D-A637-310432D5C88D}" destId="{A0C36544-026C-4231-8A90-AAD81FE0AB95}" srcOrd="0" destOrd="0" presId="urn:microsoft.com/office/officeart/2005/8/layout/vList2"/>
    <dgm:cxn modelId="{92399ADF-E393-41A0-AF58-89BFD5800102}" type="presOf" srcId="{B591B639-46EE-4123-8DF6-EAA322605DB9}" destId="{DD01E4FE-77B3-4F81-8031-12A9EE780E76}" srcOrd="0" destOrd="0" presId="urn:microsoft.com/office/officeart/2005/8/layout/vList2"/>
    <dgm:cxn modelId="{FB3CA178-F63C-47E4-B888-05AD6DC6B5C0}" srcId="{7BD4EDE3-0B06-4E3D-A637-310432D5C88D}" destId="{B591B639-46EE-4123-8DF6-EAA322605DB9}" srcOrd="2" destOrd="0" parTransId="{A66A01A1-B43B-479D-A3AB-CF2544028A4F}" sibTransId="{3B0A9502-A2AC-4FA3-BC93-6809EBAF6959}"/>
    <dgm:cxn modelId="{7E7331E3-3E1C-4046-9970-65632222D428}" type="presOf" srcId="{8119D4AE-A840-4689-9CD9-A9D75D8AB8FD}" destId="{70254755-B5E6-4738-84A3-E064488CAE7A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B809FD6B-7EFA-428A-B5C6-905BE3B62512}" type="presOf" srcId="{6BCD7E45-0BC3-4FA1-A51D-D2A1A0FA1F7F}" destId="{0E78EAEE-EAD3-42DE-983B-F1347F60433D}" srcOrd="0" destOrd="0" presId="urn:microsoft.com/office/officeart/2005/8/layout/vList2"/>
    <dgm:cxn modelId="{C558BD24-5724-46C5-A27F-56EAD6AD9DFF}" type="presParOf" srcId="{A0C36544-026C-4231-8A90-AAD81FE0AB95}" destId="{0E78EAEE-EAD3-42DE-983B-F1347F60433D}" srcOrd="0" destOrd="0" presId="urn:microsoft.com/office/officeart/2005/8/layout/vList2"/>
    <dgm:cxn modelId="{1C6688D2-02FD-4BBC-B561-9383161BE375}" type="presParOf" srcId="{A0C36544-026C-4231-8A90-AAD81FE0AB95}" destId="{A55690F5-7E66-440F-89C3-ECC7929C16E0}" srcOrd="1" destOrd="0" presId="urn:microsoft.com/office/officeart/2005/8/layout/vList2"/>
    <dgm:cxn modelId="{AA894CEA-92F9-4B2B-99E3-39A8B63DD5FC}" type="presParOf" srcId="{A0C36544-026C-4231-8A90-AAD81FE0AB95}" destId="{70254755-B5E6-4738-84A3-E064488CAE7A}" srcOrd="2" destOrd="0" presId="urn:microsoft.com/office/officeart/2005/8/layout/vList2"/>
    <dgm:cxn modelId="{AED23EA5-2ADF-4CCE-8B5D-031EDE08DEDA}" type="presParOf" srcId="{A0C36544-026C-4231-8A90-AAD81FE0AB95}" destId="{98A7525D-3F6F-47C8-9C91-D44627F96C0E}" srcOrd="3" destOrd="0" presId="urn:microsoft.com/office/officeart/2005/8/layout/vList2"/>
    <dgm:cxn modelId="{26ECC742-F4BD-40A9-94B9-541140FABE21}" type="presParOf" srcId="{A0C36544-026C-4231-8A90-AAD81FE0AB95}" destId="{DD01E4FE-77B3-4F81-8031-12A9EE780E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30E45B3-A75A-4A20-8E86-326FBA9B4D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64F75D-7F36-4EC7-8165-D59C02F86916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прошли диспансеризацию 11 428 человек</a:t>
          </a:r>
        </a:p>
        <a:p>
          <a:pPr algn="ctr"/>
          <a:endParaRPr lang="ru-RU" sz="18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Привито против гриппа более 22 тысяч человек, что составляет 48%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50DA6-69FA-4933-892D-83480D37F52E}" type="parTrans" cxnId="{FC57BBB8-9669-40CB-910A-A29EF1374278}">
      <dgm:prSet/>
      <dgm:spPr/>
      <dgm:t>
        <a:bodyPr/>
        <a:lstStyle/>
        <a:p>
          <a:endParaRPr lang="ru-RU"/>
        </a:p>
      </dgm:t>
    </dgm:pt>
    <dgm:pt modelId="{F066DB5B-607B-42BA-B776-9BF0C9C6C9BA}" type="sibTrans" cxnId="{FC57BBB8-9669-40CB-910A-A29EF1374278}">
      <dgm:prSet/>
      <dgm:spPr/>
      <dgm:t>
        <a:bodyPr/>
        <a:lstStyle/>
        <a:p>
          <a:endParaRPr lang="ru-RU"/>
        </a:p>
      </dgm:t>
    </dgm:pt>
    <dgm:pt modelId="{7EC80497-3F83-4E5A-97DE-185B743BA3BF}" type="pres">
      <dgm:prSet presAssocID="{230E45B3-A75A-4A20-8E86-326FBA9B4D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21D572-E0B9-4EAF-8296-403E69AA0999}" type="pres">
      <dgm:prSet presAssocID="{9564F75D-7F36-4EC7-8165-D59C02F86916}" presName="parentText" presStyleLbl="node1" presStyleIdx="0" presStyleCnt="1" custScaleX="93733" custLinFactNeighborX="-729" custLinFactNeighborY="-444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57BBB8-9669-40CB-910A-A29EF1374278}" srcId="{230E45B3-A75A-4A20-8E86-326FBA9B4D1F}" destId="{9564F75D-7F36-4EC7-8165-D59C02F86916}" srcOrd="0" destOrd="0" parTransId="{1B950DA6-69FA-4933-892D-83480D37F52E}" sibTransId="{F066DB5B-607B-42BA-B776-9BF0C9C6C9BA}"/>
    <dgm:cxn modelId="{9DF30767-C6F9-40AF-8BAB-C28455421269}" type="presOf" srcId="{9564F75D-7F36-4EC7-8165-D59C02F86916}" destId="{3921D572-E0B9-4EAF-8296-403E69AA0999}" srcOrd="0" destOrd="0" presId="urn:microsoft.com/office/officeart/2005/8/layout/vList2"/>
    <dgm:cxn modelId="{377DCBC4-97DC-4432-B5E4-96C79EA2D0D9}" type="presOf" srcId="{230E45B3-A75A-4A20-8E86-326FBA9B4D1F}" destId="{7EC80497-3F83-4E5A-97DE-185B743BA3BF}" srcOrd="0" destOrd="0" presId="urn:microsoft.com/office/officeart/2005/8/layout/vList2"/>
    <dgm:cxn modelId="{55C6004F-0F5F-4477-9551-FFCCF0800DE5}" type="presParOf" srcId="{7EC80497-3F83-4E5A-97DE-185B743BA3BF}" destId="{3921D572-E0B9-4EAF-8296-403E69AA099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516D2D2-564E-467E-93C2-91A7DCB41A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54C903-3794-47A8-89D4-262D0DFB4A7B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</a:rPr>
            <a:t>Постепенно обновляется медицинское оборудование</a:t>
          </a:r>
        </a:p>
        <a:p>
          <a:pPr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>
            <a:solidFill>
              <a:schemeClr val="tx1"/>
            </a:solidFill>
          </a:endParaRPr>
        </a:p>
      </dgm:t>
    </dgm:pt>
    <dgm:pt modelId="{53272DEB-6D58-479A-AB0D-6D1E40F60BB4}" type="parTrans" cxnId="{1E140C94-17CA-4E70-9FAD-A1480246CF01}">
      <dgm:prSet/>
      <dgm:spPr/>
      <dgm:t>
        <a:bodyPr/>
        <a:lstStyle/>
        <a:p>
          <a:endParaRPr lang="ru-RU"/>
        </a:p>
      </dgm:t>
    </dgm:pt>
    <dgm:pt modelId="{DE4C4738-0F80-4BE6-8C54-53D80B1852CE}" type="sibTrans" cxnId="{1E140C94-17CA-4E70-9FAD-A1480246CF01}">
      <dgm:prSet/>
      <dgm:spPr/>
      <dgm:t>
        <a:bodyPr/>
        <a:lstStyle/>
        <a:p>
          <a:endParaRPr lang="ru-RU"/>
        </a:p>
      </dgm:t>
    </dgm:pt>
    <dgm:pt modelId="{55300343-58D7-4561-9259-39F7EC5B237D}">
      <dgm:prSet custT="1"/>
      <dgm:spPr/>
      <dgm:t>
        <a:bodyPr/>
        <a:lstStyle/>
        <a:p>
          <a:pPr algn="just"/>
          <a:r>
            <a:rPr lang="ru-RU" sz="2000" b="1" dirty="0" smtClean="0">
              <a:solidFill>
                <a:schemeClr val="tx1"/>
              </a:solidFill>
            </a:rPr>
            <a:t>Приобретение УЗИ-аппарата, флюорографического аппарата, диагностического ультразвуковой аппарата</a:t>
          </a:r>
          <a:endParaRPr lang="ru-RU" sz="2000" b="1" dirty="0">
            <a:solidFill>
              <a:schemeClr val="tx1"/>
            </a:solidFill>
          </a:endParaRPr>
        </a:p>
      </dgm:t>
    </dgm:pt>
    <dgm:pt modelId="{2E9B36F3-C485-4312-9110-8348E20C7F13}" type="parTrans" cxnId="{EE75B959-B9CD-4D94-AC77-47B858032E7A}">
      <dgm:prSet/>
      <dgm:spPr/>
      <dgm:t>
        <a:bodyPr/>
        <a:lstStyle/>
        <a:p>
          <a:endParaRPr lang="ru-RU"/>
        </a:p>
      </dgm:t>
    </dgm:pt>
    <dgm:pt modelId="{79BE9A3B-D6DC-42FD-9DA8-F19457379B67}" type="sibTrans" cxnId="{EE75B959-B9CD-4D94-AC77-47B858032E7A}">
      <dgm:prSet/>
      <dgm:spPr/>
      <dgm:t>
        <a:bodyPr/>
        <a:lstStyle/>
        <a:p>
          <a:endParaRPr lang="ru-RU"/>
        </a:p>
      </dgm:t>
    </dgm:pt>
    <dgm:pt modelId="{AC5B8CD6-3C04-48FD-9A46-8FF83C8B22A5}" type="pres">
      <dgm:prSet presAssocID="{6516D2D2-564E-467E-93C2-91A7DCB41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006948-25A8-47D0-9838-19FC1C846588}" type="pres">
      <dgm:prSet presAssocID="{A054C903-3794-47A8-89D4-262D0DFB4A7B}" presName="parentText" presStyleLbl="node1" presStyleIdx="0" presStyleCnt="2" custScaleX="96610" custScaleY="937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958D3-71C2-4670-AAA7-85B3C02810E0}" type="pres">
      <dgm:prSet presAssocID="{DE4C4738-0F80-4BE6-8C54-53D80B1852CE}" presName="spacer" presStyleCnt="0"/>
      <dgm:spPr/>
    </dgm:pt>
    <dgm:pt modelId="{B32A902A-42AF-491E-A834-FE06768FFCC2}" type="pres">
      <dgm:prSet presAssocID="{55300343-58D7-4561-9259-39F7EC5B237D}" presName="parentText" presStyleLbl="node1" presStyleIdx="1" presStyleCnt="2" custLinFactNeighborY="-45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140C94-17CA-4E70-9FAD-A1480246CF01}" srcId="{6516D2D2-564E-467E-93C2-91A7DCB41AD4}" destId="{A054C903-3794-47A8-89D4-262D0DFB4A7B}" srcOrd="0" destOrd="0" parTransId="{53272DEB-6D58-479A-AB0D-6D1E40F60BB4}" sibTransId="{DE4C4738-0F80-4BE6-8C54-53D80B1852CE}"/>
    <dgm:cxn modelId="{D9CA852D-0A46-453B-945B-9F003DFC1ECE}" type="presOf" srcId="{55300343-58D7-4561-9259-39F7EC5B237D}" destId="{B32A902A-42AF-491E-A834-FE06768FFCC2}" srcOrd="0" destOrd="0" presId="urn:microsoft.com/office/officeart/2005/8/layout/vList2"/>
    <dgm:cxn modelId="{A46058A1-05CF-4E2B-83DC-6ABFE02D4D20}" type="presOf" srcId="{A054C903-3794-47A8-89D4-262D0DFB4A7B}" destId="{00006948-25A8-47D0-9838-19FC1C846588}" srcOrd="0" destOrd="0" presId="urn:microsoft.com/office/officeart/2005/8/layout/vList2"/>
    <dgm:cxn modelId="{EE75B959-B9CD-4D94-AC77-47B858032E7A}" srcId="{6516D2D2-564E-467E-93C2-91A7DCB41AD4}" destId="{55300343-58D7-4561-9259-39F7EC5B237D}" srcOrd="1" destOrd="0" parTransId="{2E9B36F3-C485-4312-9110-8348E20C7F13}" sibTransId="{79BE9A3B-D6DC-42FD-9DA8-F19457379B67}"/>
    <dgm:cxn modelId="{83D33519-3572-49A6-983F-B28159348D30}" type="presOf" srcId="{6516D2D2-564E-467E-93C2-91A7DCB41AD4}" destId="{AC5B8CD6-3C04-48FD-9A46-8FF83C8B22A5}" srcOrd="0" destOrd="0" presId="urn:microsoft.com/office/officeart/2005/8/layout/vList2"/>
    <dgm:cxn modelId="{DD126FC2-C256-4F04-80D6-B83398262825}" type="presParOf" srcId="{AC5B8CD6-3C04-48FD-9A46-8FF83C8B22A5}" destId="{00006948-25A8-47D0-9838-19FC1C846588}" srcOrd="0" destOrd="0" presId="urn:microsoft.com/office/officeart/2005/8/layout/vList2"/>
    <dgm:cxn modelId="{2851E55C-7D37-4807-ACB3-6E7AC4D75341}" type="presParOf" srcId="{AC5B8CD6-3C04-48FD-9A46-8FF83C8B22A5}" destId="{0CA958D3-71C2-4670-AAA7-85B3C02810E0}" srcOrd="1" destOrd="0" presId="urn:microsoft.com/office/officeart/2005/8/layout/vList2"/>
    <dgm:cxn modelId="{85CF93A4-61ED-45F3-A662-00551697D027}" type="presParOf" srcId="{AC5B8CD6-3C04-48FD-9A46-8FF83C8B22A5}" destId="{B32A902A-42AF-491E-A834-FE06768FFCC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2C26B6-09BD-4A06-951A-BD84A75264D4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Стоимость выполнения строительно-монтажных работ 339,3 млн. рублей, оборудования и инвентаря для оснащения учебного заведения 114,3 млн. рублей.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3BBDF3-F356-4044-9284-BBF31DFC128F}" type="parTrans" cxnId="{C2B1A2FD-6427-4BF7-91F8-5A4BC96B2ED7}">
      <dgm:prSet/>
      <dgm:spPr/>
      <dgm:t>
        <a:bodyPr/>
        <a:lstStyle/>
        <a:p>
          <a:endParaRPr lang="ru-RU"/>
        </a:p>
      </dgm:t>
    </dgm:pt>
    <dgm:pt modelId="{9D35DDB6-1D17-4E0F-B506-222B2CF079DC}" type="sibTrans" cxnId="{C2B1A2FD-6427-4BF7-91F8-5A4BC96B2ED7}">
      <dgm:prSet/>
      <dgm:spPr/>
      <dgm:t>
        <a:bodyPr/>
        <a:lstStyle/>
        <a:p>
          <a:endParaRPr lang="ru-RU"/>
        </a:p>
      </dgm:t>
    </dgm:pt>
    <dgm:pt modelId="{44998104-2585-4D2B-9C1C-8664565F34FE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12.11.2018 состоялось открытие </a:t>
          </a: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новой школы на 600 мест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99569A-F062-4156-AB63-554CF6AA7499}" type="sibTrans" cxnId="{12813A01-F6D3-4415-B6AF-3CFE1E2175E5}">
      <dgm:prSet/>
      <dgm:spPr/>
      <dgm:t>
        <a:bodyPr/>
        <a:lstStyle/>
        <a:p>
          <a:endParaRPr lang="ru-RU"/>
        </a:p>
      </dgm:t>
    </dgm:pt>
    <dgm:pt modelId="{2A0421F3-DEFC-4FEC-AE91-4CA77E29B395}" type="parTrans" cxnId="{12813A01-F6D3-4415-B6AF-3CFE1E2175E5}">
      <dgm:prSet/>
      <dgm:spPr/>
      <dgm:t>
        <a:bodyPr/>
        <a:lstStyle/>
        <a:p>
          <a:endParaRPr lang="ru-RU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A1F47-BEF2-422B-AA6A-EC635E6ECEC3}" type="pres">
      <dgm:prSet presAssocID="{44998104-2585-4D2B-9C1C-8664565F34FE}" presName="parentText" presStyleLbl="node1" presStyleIdx="0" presStyleCnt="2" custLinFactNeighborY="-73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BF106-BFA2-4096-B805-9E2EB1E9D90F}" type="pres">
      <dgm:prSet presAssocID="{9A99569A-F062-4156-AB63-554CF6AA7499}" presName="spacer" presStyleCnt="0"/>
      <dgm:spPr/>
    </dgm:pt>
    <dgm:pt modelId="{59398526-C5F6-43F0-A2F5-84A661E098B1}" type="pres">
      <dgm:prSet presAssocID="{D42C26B6-09BD-4A06-951A-BD84A75264D4}" presName="parentText" presStyleLbl="node1" presStyleIdx="1" presStyleCnt="2" custLinFactNeighborX="847" custLinFactNeighborY="95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B1A2FD-6427-4BF7-91F8-5A4BC96B2ED7}" srcId="{5CF7A24D-7F42-4EC0-8211-DA77404E687C}" destId="{D42C26B6-09BD-4A06-951A-BD84A75264D4}" srcOrd="1" destOrd="0" parTransId="{AC3BBDF3-F356-4044-9284-BBF31DFC128F}" sibTransId="{9D35DDB6-1D17-4E0F-B506-222B2CF079DC}"/>
    <dgm:cxn modelId="{A900D578-8016-43B1-96C5-175DAC6136C5}" type="presOf" srcId="{D42C26B6-09BD-4A06-951A-BD84A75264D4}" destId="{59398526-C5F6-43F0-A2F5-84A661E098B1}" srcOrd="0" destOrd="0" presId="urn:microsoft.com/office/officeart/2005/8/layout/vList2"/>
    <dgm:cxn modelId="{66BC26C5-43B5-4C92-B9CA-6D29DCB32410}" type="presOf" srcId="{5CF7A24D-7F42-4EC0-8211-DA77404E687C}" destId="{36579BBB-9649-4995-92D9-BBE776FCE07D}" srcOrd="0" destOrd="0" presId="urn:microsoft.com/office/officeart/2005/8/layout/vList2"/>
    <dgm:cxn modelId="{6897CB0A-5140-483B-88A2-5EC1E9FE4D00}" type="presOf" srcId="{44998104-2585-4D2B-9C1C-8664565F34FE}" destId="{419A1F47-BEF2-422B-AA6A-EC635E6ECEC3}" srcOrd="0" destOrd="0" presId="urn:microsoft.com/office/officeart/2005/8/layout/vList2"/>
    <dgm:cxn modelId="{12813A01-F6D3-4415-B6AF-3CFE1E2175E5}" srcId="{5CF7A24D-7F42-4EC0-8211-DA77404E687C}" destId="{44998104-2585-4D2B-9C1C-8664565F34FE}" srcOrd="0" destOrd="0" parTransId="{2A0421F3-DEFC-4FEC-AE91-4CA77E29B395}" sibTransId="{9A99569A-F062-4156-AB63-554CF6AA7499}"/>
    <dgm:cxn modelId="{5BDDD0BB-DB0C-407E-BDBD-CE7195373837}" type="presParOf" srcId="{36579BBB-9649-4995-92D9-BBE776FCE07D}" destId="{419A1F47-BEF2-422B-AA6A-EC635E6ECEC3}" srcOrd="0" destOrd="0" presId="urn:microsoft.com/office/officeart/2005/8/layout/vList2"/>
    <dgm:cxn modelId="{DAA3A8DC-1053-4AA0-84BA-F99A5B63B539}" type="presParOf" srcId="{36579BBB-9649-4995-92D9-BBE776FCE07D}" destId="{62CBF106-BFA2-4096-B805-9E2EB1E9D90F}" srcOrd="1" destOrd="0" presId="urn:microsoft.com/office/officeart/2005/8/layout/vList2"/>
    <dgm:cxn modelId="{A7DBDFA2-2A7C-4F21-AE0F-FABF6743C2F5}" type="presParOf" srcId="{36579BBB-9649-4995-92D9-BBE776FCE07D}" destId="{59398526-C5F6-43F0-A2F5-84A661E098B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FF51C84-870C-453C-ADEE-461197DD9DCF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7071F0-8D04-424B-9E69-FC77CDF8E94E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sz="2400" b="1" dirty="0">
            <a:solidFill>
              <a:schemeClr val="tx1"/>
            </a:solidFill>
          </a:endParaRPr>
        </a:p>
      </dgm:t>
    </dgm:pt>
    <dgm:pt modelId="{82C77A9C-4764-4C8E-9DF8-969CAAA56A8C}" type="parTrans" cxnId="{70AE0B93-C6F0-4FD7-8EE2-758AF8A1C14A}">
      <dgm:prSet/>
      <dgm:spPr/>
      <dgm:t>
        <a:bodyPr/>
        <a:lstStyle/>
        <a:p>
          <a:endParaRPr lang="ru-RU"/>
        </a:p>
      </dgm:t>
    </dgm:pt>
    <dgm:pt modelId="{7B545085-F4AB-4F4C-BC5D-C19F7C5084AD}" type="sibTrans" cxnId="{70AE0B93-C6F0-4FD7-8EE2-758AF8A1C14A}">
      <dgm:prSet/>
      <dgm:spPr/>
      <dgm:t>
        <a:bodyPr/>
        <a:lstStyle/>
        <a:p>
          <a:endParaRPr lang="ru-RU"/>
        </a:p>
      </dgm:t>
    </dgm:pt>
    <dgm:pt modelId="{2D8B4F5E-A214-4E0E-80F0-0E4F32646FB1}" type="pres">
      <dgm:prSet presAssocID="{DFF51C84-870C-453C-ADEE-461197DD9D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2334B6-AD44-4343-8639-03371EE39AB5}" type="pres">
      <dgm:prSet presAssocID="{2D7071F0-8D04-424B-9E69-FC77CDF8E94E}" presName="parentText" presStyleLbl="node1" presStyleIdx="0" presStyleCnt="1" custScaleX="88172" custScaleY="211497" custLinFactNeighborX="1478" custLinFactNeighborY="-56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AE0B93-C6F0-4FD7-8EE2-758AF8A1C14A}" srcId="{DFF51C84-870C-453C-ADEE-461197DD9DCF}" destId="{2D7071F0-8D04-424B-9E69-FC77CDF8E94E}" srcOrd="0" destOrd="0" parTransId="{82C77A9C-4764-4C8E-9DF8-969CAAA56A8C}" sibTransId="{7B545085-F4AB-4F4C-BC5D-C19F7C5084AD}"/>
    <dgm:cxn modelId="{F1AC45CE-B129-4DCD-AE75-687AD0209217}" type="presOf" srcId="{2D7071F0-8D04-424B-9E69-FC77CDF8E94E}" destId="{CA2334B6-AD44-4343-8639-03371EE39AB5}" srcOrd="0" destOrd="0" presId="urn:microsoft.com/office/officeart/2005/8/layout/vList2"/>
    <dgm:cxn modelId="{0370186E-81A9-4937-AB0B-51BD3D29DD12}" type="presOf" srcId="{DFF51C84-870C-453C-ADEE-461197DD9DCF}" destId="{2D8B4F5E-A214-4E0E-80F0-0E4F32646FB1}" srcOrd="0" destOrd="0" presId="urn:microsoft.com/office/officeart/2005/8/layout/vList2"/>
    <dgm:cxn modelId="{198D525D-315F-41A5-86BD-B8ED164FB0B6}" type="presParOf" srcId="{2D8B4F5E-A214-4E0E-80F0-0E4F32646FB1}" destId="{CA2334B6-AD44-4343-8639-03371EE39A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710C154-988C-43D8-B2D7-547120E01B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EBF43A-5B48-41ED-B1D6-2A695BAE072D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543 детей по 10 школьным маршрутам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8D4876-F946-48CD-A0A3-95989F992530}" type="parTrans" cxnId="{9B20C5DE-94D0-422C-A6A5-C18E4D5881E9}">
      <dgm:prSet/>
      <dgm:spPr/>
      <dgm:t>
        <a:bodyPr/>
        <a:lstStyle/>
        <a:p>
          <a:endParaRPr lang="ru-RU"/>
        </a:p>
      </dgm:t>
    </dgm:pt>
    <dgm:pt modelId="{275FD839-847E-46B2-999A-B350085932C6}" type="sibTrans" cxnId="{9B20C5DE-94D0-422C-A6A5-C18E4D5881E9}">
      <dgm:prSet/>
      <dgm:spPr/>
      <dgm:t>
        <a:bodyPr/>
        <a:lstStyle/>
        <a:p>
          <a:endParaRPr lang="ru-RU"/>
        </a:p>
      </dgm:t>
    </dgm:pt>
    <dgm:pt modelId="{DF98620C-BBA4-47DF-9776-0A21F6A3B779}" type="pres">
      <dgm:prSet presAssocID="{6710C154-988C-43D8-B2D7-547120E01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6E7B58-90F2-40A6-9171-85740F64DFC1}" type="pres">
      <dgm:prSet presAssocID="{62EBF43A-5B48-41ED-B1D6-2A695BAE072D}" presName="parentText" presStyleLbl="node1" presStyleIdx="0" presStyleCnt="1" custLinFactNeighborX="1580" custLinFactNeighborY="-24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20C5DE-94D0-422C-A6A5-C18E4D5881E9}" srcId="{6710C154-988C-43D8-B2D7-547120E01BD2}" destId="{62EBF43A-5B48-41ED-B1D6-2A695BAE072D}" srcOrd="0" destOrd="0" parTransId="{A48D4876-F946-48CD-A0A3-95989F992530}" sibTransId="{275FD839-847E-46B2-999A-B350085932C6}"/>
    <dgm:cxn modelId="{5BEEB43D-894C-4D8E-82D6-EB7D3418F154}" type="presOf" srcId="{6710C154-988C-43D8-B2D7-547120E01BD2}" destId="{DF98620C-BBA4-47DF-9776-0A21F6A3B779}" srcOrd="0" destOrd="0" presId="urn:microsoft.com/office/officeart/2005/8/layout/vList2"/>
    <dgm:cxn modelId="{B8E77168-7AB8-4E0F-9A0D-A1CA8EC2925B}" type="presOf" srcId="{62EBF43A-5B48-41ED-B1D6-2A695BAE072D}" destId="{996E7B58-90F2-40A6-9171-85740F64DFC1}" srcOrd="0" destOrd="0" presId="urn:microsoft.com/office/officeart/2005/8/layout/vList2"/>
    <dgm:cxn modelId="{6F0342B6-4418-4AF6-8D28-4E1CB27B7474}" type="presParOf" srcId="{DF98620C-BBA4-47DF-9776-0A21F6A3B779}" destId="{996E7B58-90F2-40A6-9171-85740F64DFC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/>
      <dgm:spPr/>
      <dgm:t>
        <a:bodyPr/>
        <a:lstStyle/>
        <a:p>
          <a:pPr algn="ctr"/>
          <a:r>
            <a:rPr lang="ru-RU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Завершено строительство 60-ти квартирного дома</a:t>
          </a:r>
        </a:p>
        <a:p>
          <a:pPr algn="ctr"/>
          <a:r>
            <a:rPr lang="ru-RU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переселения из аварийного жил. фонда и детей сирот.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16DD09-405C-43B7-975C-7DED251350EF}" type="presOf" srcId="{A4389AC5-47F9-451B-9CF2-56EE22974A22}" destId="{5CCC8343-22A1-4530-8771-B72B924C134C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18CAF6CC-900F-46A5-B1A4-7BF7B10BF7CE}" type="presOf" srcId="{C4B52290-1C0A-4878-98D5-B0017AD16EAF}" destId="{8B8BE480-C7EF-408C-A9F7-BB5B2B6F6131}" srcOrd="0" destOrd="0" presId="urn:microsoft.com/office/officeart/2005/8/layout/vList2"/>
    <dgm:cxn modelId="{86E9616E-FCDE-4B69-9FAD-74C5DF32A760}" type="presParOf" srcId="{8B8BE480-C7EF-408C-A9F7-BB5B2B6F6131}" destId="{5CCC8343-22A1-4530-8771-B72B924C134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B2667C2-8AA9-4120-8A4E-DF8D92CFAC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F322B4-A47A-46FB-97F5-0606DA6BF28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состоянию на 1 ноября 2018 года уровень газификации населения города составляет 85%.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612D60-8B1A-4EE7-BFD1-91DA643AFE2F}" type="parTrans" cxnId="{F5738D95-BCA0-4A5E-BC47-200CB56A5BFB}">
      <dgm:prSet/>
      <dgm:spPr/>
      <dgm:t>
        <a:bodyPr/>
        <a:lstStyle/>
        <a:p>
          <a:endParaRPr lang="ru-RU"/>
        </a:p>
      </dgm:t>
    </dgm:pt>
    <dgm:pt modelId="{6675AFFF-214E-44EF-9E1F-E4EA4CDF8BBF}" type="sibTrans" cxnId="{F5738D95-BCA0-4A5E-BC47-200CB56A5BFB}">
      <dgm:prSet/>
      <dgm:spPr/>
      <dgm:t>
        <a:bodyPr/>
        <a:lstStyle/>
        <a:p>
          <a:endParaRPr lang="ru-RU"/>
        </a:p>
      </dgm:t>
    </dgm:pt>
    <dgm:pt modelId="{A29BDD89-F301-4B81-9D77-01B23C6B81E3}" type="pres">
      <dgm:prSet presAssocID="{2B2667C2-8AA9-4120-8A4E-DF8D92CFAC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48DF47-F5E9-486D-8690-915B4298613A}" type="pres">
      <dgm:prSet presAssocID="{B7F322B4-A47A-46FB-97F5-0606DA6BF286}" presName="parentText" presStyleLbl="node1" presStyleIdx="0" presStyleCnt="1" custLinFactNeighborX="272" custLinFactNeighborY="22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F98ABD-6761-493A-9300-CD0E2B370F5E}" type="presOf" srcId="{B7F322B4-A47A-46FB-97F5-0606DA6BF286}" destId="{9848DF47-F5E9-486D-8690-915B4298613A}" srcOrd="0" destOrd="0" presId="urn:microsoft.com/office/officeart/2005/8/layout/vList2"/>
    <dgm:cxn modelId="{22A1EE1E-40B7-4CB9-817F-D9146A4EE625}" type="presOf" srcId="{2B2667C2-8AA9-4120-8A4E-DF8D92CFAC18}" destId="{A29BDD89-F301-4B81-9D77-01B23C6B81E3}" srcOrd="0" destOrd="0" presId="urn:microsoft.com/office/officeart/2005/8/layout/vList2"/>
    <dgm:cxn modelId="{F5738D95-BCA0-4A5E-BC47-200CB56A5BFB}" srcId="{2B2667C2-8AA9-4120-8A4E-DF8D92CFAC18}" destId="{B7F322B4-A47A-46FB-97F5-0606DA6BF286}" srcOrd="0" destOrd="0" parTransId="{67612D60-8B1A-4EE7-BFD1-91DA643AFE2F}" sibTransId="{6675AFFF-214E-44EF-9E1F-E4EA4CDF8BBF}"/>
    <dgm:cxn modelId="{7A346199-3AB5-42CF-9CF2-371ECDEA0B21}" type="presParOf" srcId="{A29BDD89-F301-4B81-9D77-01B23C6B81E3}" destId="{9848DF47-F5E9-486D-8690-915B429861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BB3FE19-15D1-40C1-BFA8-74983965A8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AC4E89-5741-4E5F-851E-AD0FB4E30857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получено положительное заключение экспертизы для газификации жилых домов в границах ул. Луначарского, Чехова, Фрунзе, Шестой проезд, проезд Чехова»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98058F-1D6C-4439-B823-6E39CA21AD4C}" type="parTrans" cxnId="{63CAF5D2-3A50-4921-9E4F-2A9E2EC8B7DC}">
      <dgm:prSet/>
      <dgm:spPr/>
      <dgm:t>
        <a:bodyPr/>
        <a:lstStyle/>
        <a:p>
          <a:endParaRPr lang="ru-RU"/>
        </a:p>
      </dgm:t>
    </dgm:pt>
    <dgm:pt modelId="{38569C32-6A59-431C-967E-443AD501798D}" type="sibTrans" cxnId="{63CAF5D2-3A50-4921-9E4F-2A9E2EC8B7DC}">
      <dgm:prSet/>
      <dgm:spPr/>
      <dgm:t>
        <a:bodyPr/>
        <a:lstStyle/>
        <a:p>
          <a:endParaRPr lang="ru-RU"/>
        </a:p>
      </dgm:t>
    </dgm:pt>
    <dgm:pt modelId="{2E66B0B1-62C3-4454-80C7-E29781E38ECF}" type="pres">
      <dgm:prSet presAssocID="{4BB3FE19-15D1-40C1-BFA8-74983965A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2DC5E1-247F-4A33-A62B-25A17CCE4510}" type="pres">
      <dgm:prSet presAssocID="{94AC4E89-5741-4E5F-851E-AD0FB4E30857}" presName="parentText" presStyleLbl="node1" presStyleIdx="0" presStyleCnt="1" custAng="0" custScaleY="100673" custLinFactNeighborX="-673" custLinFactNeighborY="-410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D57F0-FF84-4F77-95BC-9469FAFE88BC}" type="presOf" srcId="{4BB3FE19-15D1-40C1-BFA8-74983965A809}" destId="{2E66B0B1-62C3-4454-80C7-E29781E38ECF}" srcOrd="0" destOrd="0" presId="urn:microsoft.com/office/officeart/2005/8/layout/vList2"/>
    <dgm:cxn modelId="{8B597BA1-89EF-4D63-9507-C3E2CE8B39BC}" type="presOf" srcId="{94AC4E89-5741-4E5F-851E-AD0FB4E30857}" destId="{5C2DC5E1-247F-4A33-A62B-25A17CCE4510}" srcOrd="0" destOrd="0" presId="urn:microsoft.com/office/officeart/2005/8/layout/vList2"/>
    <dgm:cxn modelId="{63CAF5D2-3A50-4921-9E4F-2A9E2EC8B7DC}" srcId="{4BB3FE19-15D1-40C1-BFA8-74983965A809}" destId="{94AC4E89-5741-4E5F-851E-AD0FB4E30857}" srcOrd="0" destOrd="0" parTransId="{9D98058F-1D6C-4439-B823-6E39CA21AD4C}" sibTransId="{38569C32-6A59-431C-967E-443AD501798D}"/>
    <dgm:cxn modelId="{C0BA8B59-112F-4FAC-8DE5-0816AC5FB879}" type="presParOf" srcId="{2E66B0B1-62C3-4454-80C7-E29781E38ECF}" destId="{5C2DC5E1-247F-4A33-A62B-25A17CCE45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7CCBBEC-50E7-4763-A647-AB55371A5396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Безопасность дорожного движения </a:t>
          </a:r>
          <a:endParaRPr lang="ru-RU" dirty="0">
            <a:solidFill>
              <a:schemeClr val="tx1"/>
            </a:solidFill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A0C36218-F6D3-4D5E-93E0-95A179139B4D}" type="presOf" srcId="{B8041EA8-B0C2-4C2A-9926-36AAA848A566}" destId="{D7C50B2F-A47B-421D-AB23-F463A1EBDAA0}" srcOrd="0" destOrd="0" presId="urn:microsoft.com/office/officeart/2005/8/layout/vList2"/>
    <dgm:cxn modelId="{DB81FFC1-F4EB-4777-BA0D-4AAFC45B2E07}" type="presOf" srcId="{57CCBBEC-50E7-4763-A647-AB55371A5396}" destId="{8ABB9F6A-4C6F-46EB-BEE4-85BC1C0D7C4B}" srcOrd="0" destOrd="0" presId="urn:microsoft.com/office/officeart/2005/8/layout/vList2"/>
    <dgm:cxn modelId="{2DACEEB7-AAAF-47ED-B82D-733254FBD68F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>
              <a:solidFill>
                <a:schemeClr val="tx1"/>
              </a:solidFill>
            </a:rPr>
            <a:t>Доходы</a:t>
          </a: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1 876</a:t>
          </a:r>
          <a:r>
            <a: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3984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36B5373E-54AF-481B-A460-7C0497BEAF1D}" type="presOf" srcId="{458466E3-4EF3-4603-A9F0-D2CBEC04F778}" destId="{160E1ADA-17B3-44D9-9AE3-1A661D84AED1}" srcOrd="0" destOrd="0" presId="urn:microsoft.com/office/officeart/2005/8/layout/vList2"/>
    <dgm:cxn modelId="{670F0545-C689-426E-85C5-7F4956B9E7C1}" type="presOf" srcId="{961D5473-4DAB-4C0D-A765-E9E0C756C48E}" destId="{3553C67B-1BC9-4E94-A7A7-51F8220A982C}" srcOrd="0" destOrd="0" presId="urn:microsoft.com/office/officeart/2005/8/layout/vList2"/>
    <dgm:cxn modelId="{C119A45D-ED7E-41BD-87C4-CE0C8699C2ED}" type="presOf" srcId="{72A0BEFE-75AF-4AA0-A34A-C17D31A93A6B}" destId="{8091BD4F-813E-40A1-9ED5-73D6FA98DC8D}" srcOrd="0" destOrd="0" presId="urn:microsoft.com/office/officeart/2005/8/layout/vList2"/>
    <dgm:cxn modelId="{CAED943C-1289-4162-9B97-7729E816271F}" type="presParOf" srcId="{8091BD4F-813E-40A1-9ED5-73D6FA98DC8D}" destId="{160E1ADA-17B3-44D9-9AE3-1A661D84AED1}" srcOrd="0" destOrd="0" presId="urn:microsoft.com/office/officeart/2005/8/layout/vList2"/>
    <dgm:cxn modelId="{164FF370-572B-4CFB-A660-59D288031470}" type="presParOf" srcId="{8091BD4F-813E-40A1-9ED5-73D6FA98DC8D}" destId="{241623A4-978D-4867-B1BC-E5AA118A86E3}" srcOrd="1" destOrd="0" presId="urn:microsoft.com/office/officeart/2005/8/layout/vList2"/>
    <dgm:cxn modelId="{DC781B4D-A147-4917-B712-91E9518CA8EA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A38C9-9CEF-40B9-9D62-166D59B662BE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устранению повреждений покрытия тротуаров на сумму 1,6 млн. рублей, общей площадью  - 3,44 </a:t>
          </a:r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96A123-04F8-4118-9110-5436400AD9C7}" type="parTrans" cxnId="{AA5EA304-C69F-4295-854C-AD383D87C0EB}">
      <dgm:prSet/>
      <dgm:spPr/>
      <dgm:t>
        <a:bodyPr/>
        <a:lstStyle/>
        <a:p>
          <a:endParaRPr lang="ru-RU"/>
        </a:p>
      </dgm:t>
    </dgm:pt>
    <dgm:pt modelId="{A83E477F-0676-4E6D-8401-D1D0429F147F}" type="sibTrans" cxnId="{AA5EA304-C69F-4295-854C-AD383D87C0EB}">
      <dgm:prSet/>
      <dgm:spPr/>
      <dgm:t>
        <a:bodyPr/>
        <a:lstStyle/>
        <a:p>
          <a:endParaRPr lang="ru-RU"/>
        </a:p>
      </dgm:t>
    </dgm:pt>
    <dgm:pt modelId="{9A746A67-79EE-43EF-AD42-FF62C2860343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восстановлению верхних изношенных слоев асфальтобетонных покрытий автомобильных дорог на сумму 12,8 млн. рублей, общей площадью 20,3 </a:t>
          </a:r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F8095-B15B-4A13-BF91-9F0CF1815629}" type="parTrans" cxnId="{C61CBB90-E948-4678-93B0-8F103EBFBC3C}">
      <dgm:prSet/>
      <dgm:spPr/>
      <dgm:t>
        <a:bodyPr/>
        <a:lstStyle/>
        <a:p>
          <a:endParaRPr lang="ru-RU"/>
        </a:p>
      </dgm:t>
    </dgm:pt>
    <dgm:pt modelId="{89CD9A1B-0FFD-47B3-B115-84B33110C22C}" type="sibTrans" cxnId="{C61CBB90-E948-4678-93B0-8F103EBFBC3C}">
      <dgm:prSet/>
      <dgm:spPr/>
      <dgm:t>
        <a:bodyPr/>
        <a:lstStyle/>
        <a:p>
          <a:endParaRPr lang="ru-RU"/>
        </a:p>
      </dgm:t>
    </dgm:pt>
    <dgm:pt modelId="{B5B6FC3D-297A-4EE9-95D6-656A661E89A2}">
      <dgm:prSet/>
      <dgm:spPr/>
      <dgm:t>
        <a:bodyPr/>
        <a:lstStyle/>
        <a:p>
          <a:pPr algn="ctr"/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грейдерование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15 дорог общей площадью 25,35 </a:t>
          </a:r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D052AB-0AF1-4A4A-A697-2ECAB5B9679B}" type="parTrans" cxnId="{95933239-48F9-4658-93FB-1DB88F2BC7BE}">
      <dgm:prSet/>
      <dgm:spPr/>
      <dgm:t>
        <a:bodyPr/>
        <a:lstStyle/>
        <a:p>
          <a:endParaRPr lang="ru-RU"/>
        </a:p>
      </dgm:t>
    </dgm:pt>
    <dgm:pt modelId="{D8593398-7377-45FC-AAAF-1DAB3DE6642F}" type="sibTrans" cxnId="{95933239-48F9-4658-93FB-1DB88F2BC7BE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09B7B-296E-4963-9AA0-739AF2F4D2A1}" type="pres">
      <dgm:prSet presAssocID="{9ECA38C9-9CEF-40B9-9D62-166D59B662BE}" presName="parentText" presStyleLbl="node1" presStyleIdx="0" presStyleCnt="3" custLinFactY="-8773" custLinFactNeighborX="-46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6126-F0FD-4AA7-9D47-114BB98C22D3}" type="pres">
      <dgm:prSet presAssocID="{A83E477F-0676-4E6D-8401-D1D0429F147F}" presName="spacer" presStyleCnt="0"/>
      <dgm:spPr/>
    </dgm:pt>
    <dgm:pt modelId="{2F6B2D7F-19D8-4183-BB21-84E275AB1C4D}" type="pres">
      <dgm:prSet presAssocID="{9A746A67-79EE-43EF-AD42-FF62C286034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A3816-190D-4C4C-8F46-70EC02B12335}" type="pres">
      <dgm:prSet presAssocID="{89CD9A1B-0FFD-47B3-B115-84B33110C22C}" presName="spacer" presStyleCnt="0"/>
      <dgm:spPr/>
    </dgm:pt>
    <dgm:pt modelId="{A3CB8DC3-FC24-4E13-9849-3261381CDD97}" type="pres">
      <dgm:prSet presAssocID="{B5B6FC3D-297A-4EE9-95D6-656A661E89A2}" presName="parentText" presStyleLbl="node1" presStyleIdx="2" presStyleCnt="3" custLinFactY="3537" custLinFactNeighborX="249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933239-48F9-4658-93FB-1DB88F2BC7BE}" srcId="{24FE0BE0-DFB5-4AD6-AEE6-80C994C35708}" destId="{B5B6FC3D-297A-4EE9-95D6-656A661E89A2}" srcOrd="2" destOrd="0" parTransId="{1ED052AB-0AF1-4A4A-A697-2ECAB5B9679B}" sibTransId="{D8593398-7377-45FC-AAAF-1DAB3DE6642F}"/>
    <dgm:cxn modelId="{7C131094-1570-400C-8C8C-870CF31F3014}" type="presOf" srcId="{9ECA38C9-9CEF-40B9-9D62-166D59B662BE}" destId="{D1C09B7B-296E-4963-9AA0-739AF2F4D2A1}" srcOrd="0" destOrd="0" presId="urn:microsoft.com/office/officeart/2005/8/layout/vList2"/>
    <dgm:cxn modelId="{402FA250-4366-4FF1-ACD0-0D6E6796403A}" type="presOf" srcId="{9A746A67-79EE-43EF-AD42-FF62C2860343}" destId="{2F6B2D7F-19D8-4183-BB21-84E275AB1C4D}" srcOrd="0" destOrd="0" presId="urn:microsoft.com/office/officeart/2005/8/layout/vList2"/>
    <dgm:cxn modelId="{CAB851A8-2E77-4F2A-BB55-F4B7BBA859A0}" type="presOf" srcId="{B5B6FC3D-297A-4EE9-95D6-656A661E89A2}" destId="{A3CB8DC3-FC24-4E13-9849-3261381CDD97}" srcOrd="0" destOrd="0" presId="urn:microsoft.com/office/officeart/2005/8/layout/vList2"/>
    <dgm:cxn modelId="{C61CBB90-E948-4678-93B0-8F103EBFBC3C}" srcId="{24FE0BE0-DFB5-4AD6-AEE6-80C994C35708}" destId="{9A746A67-79EE-43EF-AD42-FF62C2860343}" srcOrd="1" destOrd="0" parTransId="{61FF8095-B15B-4A13-BF91-9F0CF1815629}" sibTransId="{89CD9A1B-0FFD-47B3-B115-84B33110C22C}"/>
    <dgm:cxn modelId="{77797EEF-F030-428A-8C10-E52DFA378F53}" type="presOf" srcId="{24FE0BE0-DFB5-4AD6-AEE6-80C994C35708}" destId="{7B6B9AB3-AB68-4FE0-8C24-1B4A81C8D6E0}" srcOrd="0" destOrd="0" presId="urn:microsoft.com/office/officeart/2005/8/layout/vList2"/>
    <dgm:cxn modelId="{AA5EA304-C69F-4295-854C-AD383D87C0EB}" srcId="{24FE0BE0-DFB5-4AD6-AEE6-80C994C35708}" destId="{9ECA38C9-9CEF-40B9-9D62-166D59B662BE}" srcOrd="0" destOrd="0" parTransId="{E796A123-04F8-4118-9110-5436400AD9C7}" sibTransId="{A83E477F-0676-4E6D-8401-D1D0429F147F}"/>
    <dgm:cxn modelId="{E9CC907A-74AF-4428-A24D-338F899E507E}" type="presParOf" srcId="{7B6B9AB3-AB68-4FE0-8C24-1B4A81C8D6E0}" destId="{D1C09B7B-296E-4963-9AA0-739AF2F4D2A1}" srcOrd="0" destOrd="0" presId="urn:microsoft.com/office/officeart/2005/8/layout/vList2"/>
    <dgm:cxn modelId="{CD62BD32-34D7-4983-80F2-512CB9A271E5}" type="presParOf" srcId="{7B6B9AB3-AB68-4FE0-8C24-1B4A81C8D6E0}" destId="{C2AF6126-F0FD-4AA7-9D47-114BB98C22D3}" srcOrd="1" destOrd="0" presId="urn:microsoft.com/office/officeart/2005/8/layout/vList2"/>
    <dgm:cxn modelId="{2BFA268B-2221-43D9-BAAA-45FCAAC2B001}" type="presParOf" srcId="{7B6B9AB3-AB68-4FE0-8C24-1B4A81C8D6E0}" destId="{2F6B2D7F-19D8-4183-BB21-84E275AB1C4D}" srcOrd="2" destOrd="0" presId="urn:microsoft.com/office/officeart/2005/8/layout/vList2"/>
    <dgm:cxn modelId="{890BB915-6434-4AD6-A1AD-D1355FC33596}" type="presParOf" srcId="{7B6B9AB3-AB68-4FE0-8C24-1B4A81C8D6E0}" destId="{A13A3816-190D-4C4C-8F46-70EC02B12335}" srcOrd="3" destOrd="0" presId="urn:microsoft.com/office/officeart/2005/8/layout/vList2"/>
    <dgm:cxn modelId="{32D13703-3BAE-4B79-8738-B80449F0218C}" type="presParOf" srcId="{7B6B9AB3-AB68-4FE0-8C24-1B4A81C8D6E0}" destId="{A3CB8DC3-FC24-4E13-9849-3261381CDD9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81DB9CF-FEEB-4299-9B4D-ECA7804CD1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C4B4C4-F47B-4EA9-83A0-4AAE41AEB8D5}">
      <dgm:prSet custT="1"/>
      <dgm:spPr/>
      <dgm:t>
        <a:bodyPr/>
        <a:lstStyle/>
        <a:p>
          <a:pPr algn="ctr"/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автомобиля - мусоровоза - 4,3 млн. рублей</a:t>
          </a:r>
        </a:p>
      </dgm:t>
    </dgm:pt>
    <dgm:pt modelId="{29990229-8CBF-429D-9D95-4270C20E1B3E}" type="parTrans" cxnId="{506DF718-4C7B-427D-8BF3-AA01AB161D7D}">
      <dgm:prSet/>
      <dgm:spPr/>
      <dgm:t>
        <a:bodyPr/>
        <a:lstStyle/>
        <a:p>
          <a:endParaRPr lang="ru-RU"/>
        </a:p>
      </dgm:t>
    </dgm:pt>
    <dgm:pt modelId="{726FF261-FF96-4A9C-8D0B-A005569FC669}" type="sibTrans" cxnId="{506DF718-4C7B-427D-8BF3-AA01AB161D7D}">
      <dgm:prSet/>
      <dgm:spPr/>
      <dgm:t>
        <a:bodyPr/>
        <a:lstStyle/>
        <a:p>
          <a:endParaRPr lang="ru-RU"/>
        </a:p>
      </dgm:t>
    </dgm:pt>
    <dgm:pt modelId="{88CF7A17-A684-499E-8683-0D95F7A97835}" type="pres">
      <dgm:prSet presAssocID="{381DB9CF-FEEB-4299-9B4D-ECA7804CD1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A3B908-844A-4D29-8236-70DCB4D3BF26}" type="pres">
      <dgm:prSet presAssocID="{DAC4B4C4-F47B-4EA9-83A0-4AAE41AEB8D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6DF718-4C7B-427D-8BF3-AA01AB161D7D}" srcId="{381DB9CF-FEEB-4299-9B4D-ECA7804CD1DC}" destId="{DAC4B4C4-F47B-4EA9-83A0-4AAE41AEB8D5}" srcOrd="0" destOrd="0" parTransId="{29990229-8CBF-429D-9D95-4270C20E1B3E}" sibTransId="{726FF261-FF96-4A9C-8D0B-A005569FC669}"/>
    <dgm:cxn modelId="{5F9C4309-16CD-4F06-B109-7ED26ADC187B}" type="presOf" srcId="{DAC4B4C4-F47B-4EA9-83A0-4AAE41AEB8D5}" destId="{A4A3B908-844A-4D29-8236-70DCB4D3BF26}" srcOrd="0" destOrd="0" presId="urn:microsoft.com/office/officeart/2005/8/layout/vList2"/>
    <dgm:cxn modelId="{E64EAB14-8E8E-4E2D-AAEA-01EE4A6CFB98}" type="presOf" srcId="{381DB9CF-FEEB-4299-9B4D-ECA7804CD1DC}" destId="{88CF7A17-A684-499E-8683-0D95F7A97835}" srcOrd="0" destOrd="0" presId="urn:microsoft.com/office/officeart/2005/8/layout/vList2"/>
    <dgm:cxn modelId="{48ABA5FD-99FE-4F57-BDF5-82AE78401152}" type="presParOf" srcId="{88CF7A17-A684-499E-8683-0D95F7A97835}" destId="{A4A3B908-844A-4D29-8236-70DCB4D3BF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4143CB9-5640-4511-8C11-02A6176525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95B0F8-F127-4002-A591-34450FC35263}">
      <dgm:prSet custT="1"/>
      <dgm:spPr/>
      <dgm:t>
        <a:bodyPr/>
        <a:lstStyle/>
        <a:p>
          <a:pPr algn="ctr"/>
          <a:r>
            <a:rPr lang="ru-RU" sz="3400" b="1" dirty="0">
              <a:solidFill>
                <a:schemeClr val="tx1"/>
              </a:solidFill>
            </a:rPr>
            <a:t>Организованы и проведены </a:t>
          </a:r>
          <a:r>
            <a:rPr lang="ru-RU" sz="3400" b="1" dirty="0" smtClean="0">
              <a:solidFill>
                <a:schemeClr val="tx1"/>
              </a:solidFill>
            </a:rPr>
            <a:t>27 субботников. </a:t>
          </a:r>
          <a:endParaRPr lang="ru-RU" sz="3400" b="1" dirty="0">
            <a:solidFill>
              <a:schemeClr val="tx1"/>
            </a:solidFill>
          </a:endParaRPr>
        </a:p>
        <a:p>
          <a:pPr algn="ctr"/>
          <a:r>
            <a:rPr lang="ru-RU" sz="3200" b="1" dirty="0">
              <a:solidFill>
                <a:schemeClr val="tx1"/>
              </a:solidFill>
            </a:rPr>
            <a:t>Ликвидировано </a:t>
          </a:r>
          <a:r>
            <a:rPr lang="ru-RU" sz="3200" b="1" dirty="0" smtClean="0">
              <a:solidFill>
                <a:schemeClr val="tx1"/>
              </a:solidFill>
            </a:rPr>
            <a:t>14 несанкционированные свалки, объемом 375 кубических метров</a:t>
          </a:r>
          <a:endParaRPr lang="ru-RU" sz="3200" b="1" dirty="0">
            <a:solidFill>
              <a:schemeClr val="tx1"/>
            </a:solidFill>
          </a:endParaRPr>
        </a:p>
      </dgm:t>
    </dgm:pt>
    <dgm:pt modelId="{9617D099-11DD-4D3F-A5B4-AA4C123CABF6}" type="parTrans" cxnId="{E06796A9-DDCF-4E68-AAAC-E38A53F754AE}">
      <dgm:prSet/>
      <dgm:spPr/>
      <dgm:t>
        <a:bodyPr/>
        <a:lstStyle/>
        <a:p>
          <a:pPr algn="ctr"/>
          <a:endParaRPr lang="ru-RU"/>
        </a:p>
      </dgm:t>
    </dgm:pt>
    <dgm:pt modelId="{25629308-3965-4243-BA98-FEFF7BAE1F40}" type="sibTrans" cxnId="{E06796A9-DDCF-4E68-AAAC-E38A53F754AE}">
      <dgm:prSet/>
      <dgm:spPr/>
      <dgm:t>
        <a:bodyPr/>
        <a:lstStyle/>
        <a:p>
          <a:pPr algn="ctr"/>
          <a:endParaRPr lang="ru-RU"/>
        </a:p>
      </dgm:t>
    </dgm:pt>
    <dgm:pt modelId="{6A0FBDCF-5036-4726-B190-701DD7320ECC}" type="pres">
      <dgm:prSet presAssocID="{04143CB9-5640-4511-8C11-02A6176525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7DDC5-34CF-407D-9506-CF185FD70AA7}" type="pres">
      <dgm:prSet presAssocID="{BE95B0F8-F127-4002-A591-34450FC35263}" presName="parentText" presStyleLbl="node1" presStyleIdx="0" presStyleCnt="1" custLinFactNeighborX="-1250" custLinFactNeighborY="-6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6796A9-DDCF-4E68-AAAC-E38A53F754AE}" srcId="{04143CB9-5640-4511-8C11-02A617652515}" destId="{BE95B0F8-F127-4002-A591-34450FC35263}" srcOrd="0" destOrd="0" parTransId="{9617D099-11DD-4D3F-A5B4-AA4C123CABF6}" sibTransId="{25629308-3965-4243-BA98-FEFF7BAE1F40}"/>
    <dgm:cxn modelId="{DDABA242-5C9F-4B2A-A2CB-E89E57B5FDAE}" type="presOf" srcId="{04143CB9-5640-4511-8C11-02A617652515}" destId="{6A0FBDCF-5036-4726-B190-701DD7320ECC}" srcOrd="0" destOrd="0" presId="urn:microsoft.com/office/officeart/2005/8/layout/vList2"/>
    <dgm:cxn modelId="{A4425601-51B2-47DE-9B6D-3F75F8220364}" type="presOf" srcId="{BE95B0F8-F127-4002-A591-34450FC35263}" destId="{E047DDC5-34CF-407D-9506-CF185FD70AA7}" srcOrd="0" destOrd="0" presId="urn:microsoft.com/office/officeart/2005/8/layout/vList2"/>
    <dgm:cxn modelId="{688F05F0-F992-4225-90E0-679DD422EBBB}" type="presParOf" srcId="{6A0FBDCF-5036-4726-B190-701DD7320ECC}" destId="{E047DDC5-34CF-407D-9506-CF185FD70AA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CCBBEC-50E7-4763-A647-AB55371A5396}">
      <dgm:prSet custT="1"/>
      <dgm:spPr/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Новая система обращения с твердыми бытовыми отходами</a:t>
          </a:r>
          <a:endParaRPr lang="ru-RU" sz="2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 custLinFactNeighborX="-176" custLinFactNeighborY="215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3FEF7894-80AA-41AD-8FF4-357045D9C651}" type="presOf" srcId="{57CCBBEC-50E7-4763-A647-AB55371A5396}" destId="{8ABB9F6A-4C6F-46EB-BEE4-85BC1C0D7C4B}" srcOrd="0" destOrd="0" presId="urn:microsoft.com/office/officeart/2005/8/layout/vList2"/>
    <dgm:cxn modelId="{E98E989C-24DC-4B9C-B848-43A7DC41AEC6}" type="presOf" srcId="{B8041EA8-B0C2-4C2A-9926-36AAA848A566}" destId="{D7C50B2F-A47B-421D-AB23-F463A1EBDAA0}" srcOrd="0" destOrd="0" presId="urn:microsoft.com/office/officeart/2005/8/layout/vList2"/>
    <dgm:cxn modelId="{51C21AEF-D488-4632-8687-65A3D3220E12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A38C9-9CEF-40B9-9D62-166D59B662BE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Региональный оператор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ООО «</a:t>
          </a:r>
          <a:r>
            <a:rPr lang="ru-RU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Экострой</a:t>
          </a:r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– Дон»</a:t>
          </a:r>
          <a:endParaRPr lang="ru-RU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96A123-04F8-4118-9110-5436400AD9C7}" type="parTrans" cxnId="{AA5EA304-C69F-4295-854C-AD383D87C0EB}">
      <dgm:prSet/>
      <dgm:spPr/>
      <dgm:t>
        <a:bodyPr/>
        <a:lstStyle/>
        <a:p>
          <a:endParaRPr lang="ru-RU"/>
        </a:p>
      </dgm:t>
    </dgm:pt>
    <dgm:pt modelId="{A83E477F-0676-4E6D-8401-D1D0429F147F}" type="sibTrans" cxnId="{AA5EA304-C69F-4295-854C-AD383D87C0EB}">
      <dgm:prSet/>
      <dgm:spPr/>
      <dgm:t>
        <a:bodyPr/>
        <a:lstStyle/>
        <a:p>
          <a:endParaRPr lang="ru-RU"/>
        </a:p>
      </dgm:t>
    </dgm:pt>
    <dgm:pt modelId="{9A746A67-79EE-43EF-AD42-FF62C2860343}">
      <dgm:prSet custT="1"/>
      <dgm:spPr/>
      <dgm:t>
        <a:bodyPr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Утверждены нормативы накопления</a:t>
          </a:r>
        </a:p>
        <a:p>
          <a:pPr algn="ctr">
            <a:lnSpc>
              <a:spcPct val="90000"/>
            </a:lnSpc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ТБО на 1 человека в год: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- для многоквартирных домов – 3,01 кубометра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- для индивидуальных жилых домов – 3,06 кубометров</a:t>
          </a:r>
          <a:endParaRPr lang="ru-RU" sz="17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F8095-B15B-4A13-BF91-9F0CF1815629}" type="parTrans" cxnId="{C61CBB90-E948-4678-93B0-8F103EBFBC3C}">
      <dgm:prSet/>
      <dgm:spPr/>
      <dgm:t>
        <a:bodyPr/>
        <a:lstStyle/>
        <a:p>
          <a:endParaRPr lang="ru-RU"/>
        </a:p>
      </dgm:t>
    </dgm:pt>
    <dgm:pt modelId="{89CD9A1B-0FFD-47B3-B115-84B33110C22C}" type="sibTrans" cxnId="{C61CBB90-E948-4678-93B0-8F103EBFBC3C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09B7B-296E-4963-9AA0-739AF2F4D2A1}" type="pres">
      <dgm:prSet presAssocID="{9ECA38C9-9CEF-40B9-9D62-166D59B662BE}" presName="parentText" presStyleLbl="node1" presStyleIdx="0" presStyleCnt="2" custLinFactNeighborX="15" custLinFactNeighborY="862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6126-F0FD-4AA7-9D47-114BB98C22D3}" type="pres">
      <dgm:prSet presAssocID="{A83E477F-0676-4E6D-8401-D1D0429F147F}" presName="spacer" presStyleCnt="0"/>
      <dgm:spPr/>
    </dgm:pt>
    <dgm:pt modelId="{2F6B2D7F-19D8-4183-BB21-84E275AB1C4D}" type="pres">
      <dgm:prSet presAssocID="{9A746A67-79EE-43EF-AD42-FF62C2860343}" presName="parentText" presStyleLbl="node1" presStyleIdx="1" presStyleCnt="2" custLinFactNeighborX="115" custLinFactNeighborY="99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7AA052-3DF7-4B33-B839-6EB6C080D5BB}" type="presOf" srcId="{9A746A67-79EE-43EF-AD42-FF62C2860343}" destId="{2F6B2D7F-19D8-4183-BB21-84E275AB1C4D}" srcOrd="0" destOrd="0" presId="urn:microsoft.com/office/officeart/2005/8/layout/vList2"/>
    <dgm:cxn modelId="{75DBE41B-9E14-4016-B9DF-3F1E1FBE51E3}" type="presOf" srcId="{24FE0BE0-DFB5-4AD6-AEE6-80C994C35708}" destId="{7B6B9AB3-AB68-4FE0-8C24-1B4A81C8D6E0}" srcOrd="0" destOrd="0" presId="urn:microsoft.com/office/officeart/2005/8/layout/vList2"/>
    <dgm:cxn modelId="{C61CBB90-E948-4678-93B0-8F103EBFBC3C}" srcId="{24FE0BE0-DFB5-4AD6-AEE6-80C994C35708}" destId="{9A746A67-79EE-43EF-AD42-FF62C2860343}" srcOrd="1" destOrd="0" parTransId="{61FF8095-B15B-4A13-BF91-9F0CF1815629}" sibTransId="{89CD9A1B-0FFD-47B3-B115-84B33110C22C}"/>
    <dgm:cxn modelId="{0A7953F0-1B22-4420-A866-F0358ABF0991}" type="presOf" srcId="{9ECA38C9-9CEF-40B9-9D62-166D59B662BE}" destId="{D1C09B7B-296E-4963-9AA0-739AF2F4D2A1}" srcOrd="0" destOrd="0" presId="urn:microsoft.com/office/officeart/2005/8/layout/vList2"/>
    <dgm:cxn modelId="{AA5EA304-C69F-4295-854C-AD383D87C0EB}" srcId="{24FE0BE0-DFB5-4AD6-AEE6-80C994C35708}" destId="{9ECA38C9-9CEF-40B9-9D62-166D59B662BE}" srcOrd="0" destOrd="0" parTransId="{E796A123-04F8-4118-9110-5436400AD9C7}" sibTransId="{A83E477F-0676-4E6D-8401-D1D0429F147F}"/>
    <dgm:cxn modelId="{EB0909C3-47E5-434F-9F30-ACD671B48F58}" type="presParOf" srcId="{7B6B9AB3-AB68-4FE0-8C24-1B4A81C8D6E0}" destId="{D1C09B7B-296E-4963-9AA0-739AF2F4D2A1}" srcOrd="0" destOrd="0" presId="urn:microsoft.com/office/officeart/2005/8/layout/vList2"/>
    <dgm:cxn modelId="{3E550AC1-16EC-4491-87B0-4C06BF8ACA17}" type="presParOf" srcId="{7B6B9AB3-AB68-4FE0-8C24-1B4A81C8D6E0}" destId="{C2AF6126-F0FD-4AA7-9D47-114BB98C22D3}" srcOrd="1" destOrd="0" presId="urn:microsoft.com/office/officeart/2005/8/layout/vList2"/>
    <dgm:cxn modelId="{90D10F6F-7681-4E01-A0F1-D3CD44AEB7D6}" type="presParOf" srcId="{7B6B9AB3-AB68-4FE0-8C24-1B4A81C8D6E0}" destId="{2F6B2D7F-19D8-4183-BB21-84E275AB1C4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81DB9CF-FEEB-4299-9B4D-ECA7804CD1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FE32CC-EE48-4E0C-8E4E-DEAC154D1E2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Тариф составляет 523 рубля 2 копейки за 1 м</a:t>
          </a:r>
          <a:r>
            <a:rPr lang="ru-RU" b="1" baseline="30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61D5ED-5ADA-4C42-BB0A-F32E97DEB1EB}" type="parTrans" cxnId="{3C45ECB0-DC73-484A-927E-F3EC1A7639ED}">
      <dgm:prSet/>
      <dgm:spPr/>
      <dgm:t>
        <a:bodyPr/>
        <a:lstStyle/>
        <a:p>
          <a:endParaRPr lang="ru-RU"/>
        </a:p>
      </dgm:t>
    </dgm:pt>
    <dgm:pt modelId="{D6A0466B-57A2-4DB2-AF32-BD37DE56B061}" type="sibTrans" cxnId="{3C45ECB0-DC73-484A-927E-F3EC1A7639ED}">
      <dgm:prSet/>
      <dgm:spPr/>
      <dgm:t>
        <a:bodyPr/>
        <a:lstStyle/>
        <a:p>
          <a:endParaRPr lang="ru-RU"/>
        </a:p>
      </dgm:t>
    </dgm:pt>
    <dgm:pt modelId="{88CF7A17-A684-499E-8683-0D95F7A97835}" type="pres">
      <dgm:prSet presAssocID="{381DB9CF-FEEB-4299-9B4D-ECA7804CD1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671088-725E-4E8E-9723-0B71C46467DD}" type="pres">
      <dgm:prSet presAssocID="{53FE32CC-EE48-4E0C-8E4E-DEAC154D1E2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45ECB0-DC73-484A-927E-F3EC1A7639ED}" srcId="{381DB9CF-FEEB-4299-9B4D-ECA7804CD1DC}" destId="{53FE32CC-EE48-4E0C-8E4E-DEAC154D1E27}" srcOrd="0" destOrd="0" parTransId="{E661D5ED-5ADA-4C42-BB0A-F32E97DEB1EB}" sibTransId="{D6A0466B-57A2-4DB2-AF32-BD37DE56B061}"/>
    <dgm:cxn modelId="{63458250-0E9D-4A70-9F59-A152F1EF471D}" type="presOf" srcId="{381DB9CF-FEEB-4299-9B4D-ECA7804CD1DC}" destId="{88CF7A17-A684-499E-8683-0D95F7A97835}" srcOrd="0" destOrd="0" presId="urn:microsoft.com/office/officeart/2005/8/layout/vList2"/>
    <dgm:cxn modelId="{7C37C7D5-674C-4F4A-993F-5B9008096710}" type="presOf" srcId="{53FE32CC-EE48-4E0C-8E4E-DEAC154D1E27}" destId="{EE671088-725E-4E8E-9723-0B71C46467DD}" srcOrd="0" destOrd="0" presId="urn:microsoft.com/office/officeart/2005/8/layout/vList2"/>
    <dgm:cxn modelId="{B4D95442-3EE8-47B8-A573-CC2B5CCE05B9}" type="presParOf" srcId="{88CF7A17-A684-499E-8683-0D95F7A97835}" destId="{EE671088-725E-4E8E-9723-0B71C46467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CCBBEC-50E7-4763-A647-AB55371A5396}">
      <dgm:prSet custT="1"/>
      <dgm:spPr/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ЦИФРОВОЕ ЭФИРНОЕ ТЕЛЕВИДЕНИЕ</a:t>
          </a:r>
          <a:endParaRPr lang="ru-RU" sz="2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 custLinFactNeighborX="710" custLinFactNeighborY="215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3679071D-DD76-4C88-BF97-8FC7903E848A}" type="presOf" srcId="{57CCBBEC-50E7-4763-A647-AB55371A5396}" destId="{8ABB9F6A-4C6F-46EB-BEE4-85BC1C0D7C4B}" srcOrd="0" destOrd="0" presId="urn:microsoft.com/office/officeart/2005/8/layout/vList2"/>
    <dgm:cxn modelId="{4D7F36FA-76B7-462F-ACF0-28241E1BC71F}" type="presOf" srcId="{B8041EA8-B0C2-4C2A-9926-36AAA848A566}" destId="{D7C50B2F-A47B-421D-AB23-F463A1EBDAA0}" srcOrd="0" destOrd="0" presId="urn:microsoft.com/office/officeart/2005/8/layout/vList2"/>
    <dgm:cxn modelId="{C5575F7F-27C4-43F8-BB22-59568CB5068D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67FC4F-B933-4921-9A0D-21CD83248392}">
      <dgm:prSet custT="1"/>
      <dgm:spPr/>
      <dgm:t>
        <a:bodyPr/>
        <a:lstStyle/>
        <a:p>
          <a:pPr algn="ctr"/>
          <a:r>
            <a:rPr lang="ru-RU" sz="25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Ростовская область с 3 июня 2019 года переходит на цифровой стандарт эфирного телевещания. Дата отключения аналоговой трансляции в регионе определена решением Правительственной комиссии по телерадиовещанию. Взамен старой технологии придет новая – цифровая.</a:t>
          </a:r>
          <a:endParaRPr lang="ru-RU" sz="25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8D9F7D-2CF6-4E5C-89DE-063577550168}" type="parTrans" cxnId="{E39DD876-FC2A-47DF-A61E-395B0BA7B5AA}">
      <dgm:prSet/>
      <dgm:spPr/>
      <dgm:t>
        <a:bodyPr/>
        <a:lstStyle/>
        <a:p>
          <a:endParaRPr lang="ru-RU"/>
        </a:p>
      </dgm:t>
    </dgm:pt>
    <dgm:pt modelId="{09ECB4F1-4CB5-456F-873E-64181E728B6B}" type="sibTrans" cxnId="{E39DD876-FC2A-47DF-A61E-395B0BA7B5AA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6C4BC8-7765-41EC-AEDA-A238A6779E3C}" type="pres">
      <dgm:prSet presAssocID="{FB67FC4F-B933-4921-9A0D-21CD83248392}" presName="parentText" presStyleLbl="node1" presStyleIdx="0" presStyleCnt="1" custScaleX="88969" custLinFactNeighborX="3078" custLinFactNeighborY="32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23DDDD-3854-4749-BE3C-5BD41ACED236}" type="presOf" srcId="{24FE0BE0-DFB5-4AD6-AEE6-80C994C35708}" destId="{7B6B9AB3-AB68-4FE0-8C24-1B4A81C8D6E0}" srcOrd="0" destOrd="0" presId="urn:microsoft.com/office/officeart/2005/8/layout/vList2"/>
    <dgm:cxn modelId="{E39DD876-FC2A-47DF-A61E-395B0BA7B5AA}" srcId="{24FE0BE0-DFB5-4AD6-AEE6-80C994C35708}" destId="{FB67FC4F-B933-4921-9A0D-21CD83248392}" srcOrd="0" destOrd="0" parTransId="{B78D9F7D-2CF6-4E5C-89DE-063577550168}" sibTransId="{09ECB4F1-4CB5-456F-873E-64181E728B6B}"/>
    <dgm:cxn modelId="{66FB4ED1-9A6B-4EEC-9980-22E9330B3CB1}" type="presOf" srcId="{FB67FC4F-B933-4921-9A0D-21CD83248392}" destId="{326C4BC8-7765-41EC-AEDA-A238A6779E3C}" srcOrd="0" destOrd="0" presId="urn:microsoft.com/office/officeart/2005/8/layout/vList2"/>
    <dgm:cxn modelId="{B9EEF161-E5AF-443D-A626-251712D553CB}" type="presParOf" srcId="{7B6B9AB3-AB68-4FE0-8C24-1B4A81C8D6E0}" destId="{326C4BC8-7765-41EC-AEDA-A238A6779E3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36E5E9A-4C84-4293-8F88-1FA7DC89140A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dirty="0">
            <a:solidFill>
              <a:schemeClr val="tx1"/>
            </a:solidFill>
          </a:endParaRPr>
        </a:p>
      </dgm:t>
    </dgm:pt>
    <dgm:pt modelId="{ECC7E26A-62B8-425B-972B-D1D645638ED6}" type="parTrans" cxnId="{6066665B-AD9B-4516-851D-BBD8AF60AF93}">
      <dgm:prSet/>
      <dgm:spPr/>
      <dgm:t>
        <a:bodyPr/>
        <a:lstStyle/>
        <a:p>
          <a:endParaRPr lang="ru-RU"/>
        </a:p>
      </dgm:t>
    </dgm:pt>
    <dgm:pt modelId="{B87EA6C3-F39C-4D82-9876-257005921F5E}" type="sibTrans" cxnId="{6066665B-AD9B-4516-851D-BBD8AF60AF93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38043-C4DF-4046-8AAC-D8729B310D73}" type="pres">
      <dgm:prSet presAssocID="{B36E5E9A-4C84-4293-8F88-1FA7DC89140A}" presName="parentText" presStyleLbl="node1" presStyleIdx="0" presStyleCnt="1" custLinFactNeighborX="0" custLinFactNeighborY="-1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6665B-AD9B-4516-851D-BBD8AF60AF93}" srcId="{FB304293-F7BE-4F09-BA2B-432C1814258F}" destId="{B36E5E9A-4C84-4293-8F88-1FA7DC89140A}" srcOrd="0" destOrd="0" parTransId="{ECC7E26A-62B8-425B-972B-D1D645638ED6}" sibTransId="{B87EA6C3-F39C-4D82-9876-257005921F5E}"/>
    <dgm:cxn modelId="{544A6EE9-73B6-45D4-9C34-05487CBC1120}" type="presOf" srcId="{FB304293-F7BE-4F09-BA2B-432C1814258F}" destId="{51F03E0B-1156-4E6B-9BA5-2958238A9E66}" srcOrd="0" destOrd="0" presId="urn:microsoft.com/office/officeart/2005/8/layout/vList2"/>
    <dgm:cxn modelId="{5FB83971-20ED-4AD8-9805-8DDDE1EFC38A}" type="presOf" srcId="{B36E5E9A-4C84-4293-8F88-1FA7DC89140A}" destId="{03F38043-C4DF-4046-8AAC-D8729B310D73}" srcOrd="0" destOrd="0" presId="urn:microsoft.com/office/officeart/2005/8/layout/vList2"/>
    <dgm:cxn modelId="{16BE6947-C2B3-4275-BBC8-2C021C91EF02}" type="presParOf" srcId="{51F03E0B-1156-4E6B-9BA5-2958238A9E66}" destId="{03F38043-C4DF-4046-8AAC-D8729B310D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BFE474-6000-4DA5-8FAF-249968483411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8F6749-D12A-483B-98AA-1E7818DBBD9D}" type="parTrans" cxnId="{1EB549AD-0152-4772-9EC7-A0FE12EC23E4}">
      <dgm:prSet/>
      <dgm:spPr/>
      <dgm:t>
        <a:bodyPr/>
        <a:lstStyle/>
        <a:p>
          <a:endParaRPr lang="ru-RU"/>
        </a:p>
      </dgm:t>
    </dgm:pt>
    <dgm:pt modelId="{9CDE3B47-7B73-4354-96E2-69FEFC4EC0D1}" type="sibTrans" cxnId="{1EB549AD-0152-4772-9EC7-A0FE12EC23E4}">
      <dgm:prSet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228 млн. рублей или 12%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9656D-0A52-445A-84DC-944C7E54EC83}" type="pres">
      <dgm:prSet presAssocID="{CABFE474-6000-4DA5-8FAF-249968483411}" presName="parentText" presStyleLbl="node1" presStyleIdx="0" presStyleCnt="3" custScaleX="94690" custLinFactNeighborX="-1770" custLinFactNeighborY="-2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2084-E13C-4992-8372-8B8A10C20711}" type="pres">
      <dgm:prSet presAssocID="{9CDE3B47-7B73-4354-96E2-69FEFC4EC0D1}" presName="spacer" presStyleCnt="0"/>
      <dgm:spPr/>
    </dgm:pt>
    <dgm:pt modelId="{2AD30D19-626B-43DC-85DA-1CFEED1B1E6A}" type="pres">
      <dgm:prSet presAssocID="{534F4055-C7FB-4B0E-8C4E-C9C48A377BDD}" presName="parentText" presStyleLbl="node1" presStyleIdx="1" presStyleCnt="3" custScaleX="94690" custLinFactNeighborX="-17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2" presStyleCnt="3" custScaleX="29204" custScaleY="1220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0CF30D-2EBA-4268-81DA-E6915E2D8A44}" type="presOf" srcId="{534F4055-C7FB-4B0E-8C4E-C9C48A377BDD}" destId="{2AD30D19-626B-43DC-85DA-1CFEED1B1E6A}" srcOrd="0" destOrd="0" presId="urn:microsoft.com/office/officeart/2005/8/layout/vList2"/>
    <dgm:cxn modelId="{1EB549AD-0152-4772-9EC7-A0FE12EC23E4}" srcId="{45D3256B-CED9-420D-ADA1-C757629E184A}" destId="{CABFE474-6000-4DA5-8FAF-249968483411}" srcOrd="0" destOrd="0" parTransId="{368F6749-D12A-483B-98AA-1E7818DBBD9D}" sibTransId="{9CDE3B47-7B73-4354-96E2-69FEFC4EC0D1}"/>
    <dgm:cxn modelId="{9C94E0BF-F5BE-4259-ABF2-DC5464AFCC42}" srcId="{45D3256B-CED9-420D-ADA1-C757629E184A}" destId="{534F4055-C7FB-4B0E-8C4E-C9C48A377BDD}" srcOrd="1" destOrd="0" parTransId="{1387CCFE-8128-487E-BEEB-C723E807E5C0}" sibTransId="{538D1FE6-7B98-4170-B693-AD105F4F77E7}"/>
    <dgm:cxn modelId="{DA811902-6DCD-45F5-9AF8-84B62C8AFFA9}" srcId="{45D3256B-CED9-420D-ADA1-C757629E184A}" destId="{AEB698C1-5BD7-4534-80E2-FB81C86525AD}" srcOrd="2" destOrd="0" parTransId="{BDFFBA86-4FAE-4579-AC69-AB29922B9933}" sibTransId="{E6424196-20AB-4156-98B2-036B8BBFAECE}"/>
    <dgm:cxn modelId="{E324CBE9-1E2D-488B-AEBE-1272E124E5F1}" type="presOf" srcId="{45D3256B-CED9-420D-ADA1-C757629E184A}" destId="{0762FBFB-A921-47E2-96F0-8FBA614F99D4}" srcOrd="0" destOrd="0" presId="urn:microsoft.com/office/officeart/2005/8/layout/vList2"/>
    <dgm:cxn modelId="{F98479B3-16F3-497B-A806-98D942C3EDF2}" type="presOf" srcId="{CABFE474-6000-4DA5-8FAF-249968483411}" destId="{8019656D-0A52-445A-84DC-944C7E54EC83}" srcOrd="0" destOrd="0" presId="urn:microsoft.com/office/officeart/2005/8/layout/vList2"/>
    <dgm:cxn modelId="{AB3057F9-D5D4-4C96-9868-7221E8050CC1}" type="presOf" srcId="{AEB698C1-5BD7-4534-80E2-FB81C86525AD}" destId="{4BA49BEC-DFB4-4796-88F7-6E6ADF8F772E}" srcOrd="0" destOrd="0" presId="urn:microsoft.com/office/officeart/2005/8/layout/vList2"/>
    <dgm:cxn modelId="{2F88A197-D13F-4CE2-8FA8-089A5EE67CE4}" type="presParOf" srcId="{0762FBFB-A921-47E2-96F0-8FBA614F99D4}" destId="{8019656D-0A52-445A-84DC-944C7E54EC83}" srcOrd="0" destOrd="0" presId="urn:microsoft.com/office/officeart/2005/8/layout/vList2"/>
    <dgm:cxn modelId="{431DE177-06BD-4C26-8FC4-B110BD8B83E9}" type="presParOf" srcId="{0762FBFB-A921-47E2-96F0-8FBA614F99D4}" destId="{79982084-E13C-4992-8372-8B8A10C20711}" srcOrd="1" destOrd="0" presId="urn:microsoft.com/office/officeart/2005/8/layout/vList2"/>
    <dgm:cxn modelId="{FEE0111F-4976-4E52-A77D-847223BE0EAE}" type="presParOf" srcId="{0762FBFB-A921-47E2-96F0-8FBA614F99D4}" destId="{2AD30D19-626B-43DC-85DA-1CFEED1B1E6A}" srcOrd="2" destOrd="0" presId="urn:microsoft.com/office/officeart/2005/8/layout/vList2"/>
    <dgm:cxn modelId="{9F9F65D2-4216-442C-8510-885D72015B5E}" type="presParOf" srcId="{0762FBFB-A921-47E2-96F0-8FBA614F99D4}" destId="{05DFAB75-D095-4FB9-B3E0-06287464E79D}" srcOrd="3" destOrd="0" presId="urn:microsoft.com/office/officeart/2005/8/layout/vList2"/>
    <dgm:cxn modelId="{5C8C2C9F-A3FD-49EA-83D2-74EFCA2AE4B7}" type="presParOf" srcId="{0762FBFB-A921-47E2-96F0-8FBA614F99D4}" destId="{4BA49BEC-DFB4-4796-88F7-6E6ADF8F772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0E7391-86C1-454B-B6A3-29FE99B7547E}">
      <dgm:prSet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протяжении 3 лет обеспечивается рост собственных доходов бюджета. </a:t>
          </a:r>
        </a:p>
        <a:p>
          <a:pPr algn="ctr">
            <a:spcAft>
              <a:spcPct val="35000"/>
            </a:spcAft>
          </a:pPr>
          <a:endParaRPr lang="ru-RU" sz="20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Погашена недоимка в консолидированный бюджет Ростовской области 227 должниками 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сумме 24 млн. рублей.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Оплата начисленных имущественных налогов 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2018 год составила 89% 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(начислено 65 млн. рублей, оплачено 58 млн. рублей)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805D99-BB2A-4D95-9BD7-5351F6FC0320}" type="parTrans" cxnId="{0F0E7EA3-0F6A-4BB5-BB96-0E306F664C57}">
      <dgm:prSet/>
      <dgm:spPr/>
      <dgm:t>
        <a:bodyPr/>
        <a:lstStyle/>
        <a:p>
          <a:endParaRPr lang="ru-RU"/>
        </a:p>
      </dgm:t>
    </dgm:pt>
    <dgm:pt modelId="{E76255D1-A9C3-4A38-8BFE-863095AC49E4}" type="sibTrans" cxnId="{0F0E7EA3-0F6A-4BB5-BB96-0E306F664C57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76380A-194D-49C9-964D-51024307E904}" type="pres">
      <dgm:prSet presAssocID="{8A0E7391-86C1-454B-B6A3-29FE99B7547E}" presName="parentText" presStyleLbl="node1" presStyleIdx="0" presStyleCnt="1" custAng="0" custScaleY="966095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6B7040-EEBD-48CE-827F-338AF4B45333}" type="presOf" srcId="{8A0E7391-86C1-454B-B6A3-29FE99B7547E}" destId="{6C76380A-194D-49C9-964D-51024307E904}" srcOrd="0" destOrd="0" presId="urn:microsoft.com/office/officeart/2005/8/layout/vList2"/>
    <dgm:cxn modelId="{0F0E7EA3-0F6A-4BB5-BB96-0E306F664C57}" srcId="{F9093569-BC3F-465E-A5E2-0F33C0454781}" destId="{8A0E7391-86C1-454B-B6A3-29FE99B7547E}" srcOrd="0" destOrd="0" parTransId="{22805D99-BB2A-4D95-9BD7-5351F6FC0320}" sibTransId="{E76255D1-A9C3-4A38-8BFE-863095AC49E4}"/>
    <dgm:cxn modelId="{1BB636F4-AFF2-4F8C-A2CB-C99EC804EC13}" type="presOf" srcId="{F9093569-BC3F-465E-A5E2-0F33C0454781}" destId="{9ECC31F9-44CA-44B2-954B-D96E54508D37}" srcOrd="0" destOrd="0" presId="urn:microsoft.com/office/officeart/2005/8/layout/vList2"/>
    <dgm:cxn modelId="{252EED5A-657B-4793-A070-23E9B0AABEF6}" type="presParOf" srcId="{9ECC31F9-44CA-44B2-954B-D96E54508D37}" destId="{6C76380A-194D-49C9-964D-51024307E9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FA6FBCC-48CA-4B99-B3DA-559E79439C3C}" type="presOf" srcId="{45D3256B-CED9-420D-ADA1-C757629E184A}" destId="{0762FBFB-A921-47E2-96F0-8FBA614F99D4}" srcOrd="0" destOrd="0" presId="urn:microsoft.com/office/officeart/2005/8/layout/vList2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8C635E-6E9F-4BAB-A00A-C5025E3675F7}" type="presOf" srcId="{F9093569-BC3F-465E-A5E2-0F33C0454781}" destId="{9ECC31F9-44CA-44B2-954B-D96E54508D37}" srcOrd="0" destOrd="0" presId="urn:microsoft.com/office/officeart/2005/8/layout/vList2"/>
    <dgm:cxn modelId="{832F9919-46EC-40E9-91A6-16FF79D15569}" type="presOf" srcId="{75124B93-A237-4FDE-96B1-901E5D8A6234}" destId="{0E4EEA22-C4A3-4D18-874C-026FC103AE7B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C2AADDBE-BBF1-4DF4-9F9C-2688B574EA3F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 smtClean="0">
              <a:solidFill>
                <a:schemeClr val="tx1"/>
              </a:solidFill>
            </a:rPr>
            <a:t>Расходы</a:t>
          </a:r>
          <a:endParaRPr lang="ru-RU" sz="4800" b="1" dirty="0">
            <a:solidFill>
              <a:schemeClr val="tx1"/>
            </a:solidFill>
          </a:endParaRP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1 864</a:t>
          </a:r>
          <a:r>
            <a: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-8124" custLinFactNeighborX="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269C0780-3B5C-4D9A-8EED-67DA02B71F83}" type="presOf" srcId="{72A0BEFE-75AF-4AA0-A34A-C17D31A93A6B}" destId="{8091BD4F-813E-40A1-9ED5-73D6FA98DC8D}" srcOrd="0" destOrd="0" presId="urn:microsoft.com/office/officeart/2005/8/layout/vList2"/>
    <dgm:cxn modelId="{96C46FE4-F07B-4316-B094-78C4C039C443}" type="presOf" srcId="{961D5473-4DAB-4C0D-A765-E9E0C756C48E}" destId="{3553C67B-1BC9-4E94-A7A7-51F8220A982C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752F51B1-20B2-4DDB-9AF4-AA4887C0B755}" type="presOf" srcId="{458466E3-4EF3-4603-A9F0-D2CBEC04F778}" destId="{160E1ADA-17B3-44D9-9AE3-1A661D84AED1}" srcOrd="0" destOrd="0" presId="urn:microsoft.com/office/officeart/2005/8/layout/vList2"/>
    <dgm:cxn modelId="{DA538940-B411-4691-9518-A9B0F67993E8}" type="presParOf" srcId="{8091BD4F-813E-40A1-9ED5-73D6FA98DC8D}" destId="{160E1ADA-17B3-44D9-9AE3-1A661D84AED1}" srcOrd="0" destOrd="0" presId="urn:microsoft.com/office/officeart/2005/8/layout/vList2"/>
    <dgm:cxn modelId="{FD228CC2-EA71-4A23-8048-713CC46D2EA4}" type="presParOf" srcId="{8091BD4F-813E-40A1-9ED5-73D6FA98DC8D}" destId="{241623A4-978D-4867-B1BC-E5AA118A86E3}" srcOrd="1" destOrd="0" presId="urn:microsoft.com/office/officeart/2005/8/layout/vList2"/>
    <dgm:cxn modelId="{B9DDFFEE-ACF8-4288-8896-6A55D24E45F5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1 жителя составляют 39 тыс. рублей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D30D19-626B-43DC-85DA-1CFEED1B1E6A}" type="pres">
      <dgm:prSet presAssocID="{534F4055-C7FB-4B0E-8C4E-C9C48A377BDD}" presName="parentText" presStyleLbl="node1" presStyleIdx="0" presStyleCnt="2" custScaleX="100000" custScaleY="73958" custLinFactNeighborX="-885" custLinFactNeighborY="-210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1" presStyleCnt="2" custScaleX="41593" custScaleY="145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A84952-A967-4296-9486-49C29575CC3D}" type="presOf" srcId="{45D3256B-CED9-420D-ADA1-C757629E184A}" destId="{0762FBFB-A921-47E2-96F0-8FBA614F99D4}" srcOrd="0" destOrd="0" presId="urn:microsoft.com/office/officeart/2005/8/layout/vList2"/>
    <dgm:cxn modelId="{DD4DE00C-A6A5-43F8-ABAD-DD0162948CE8}" type="presOf" srcId="{534F4055-C7FB-4B0E-8C4E-C9C48A377BDD}" destId="{2AD30D19-626B-43DC-85DA-1CFEED1B1E6A}" srcOrd="0" destOrd="0" presId="urn:microsoft.com/office/officeart/2005/8/layout/vList2"/>
    <dgm:cxn modelId="{1534B311-5B71-4FC2-883A-9417960CDE21}" type="presOf" srcId="{AEB698C1-5BD7-4534-80E2-FB81C86525AD}" destId="{4BA49BEC-DFB4-4796-88F7-6E6ADF8F772E}" srcOrd="0" destOrd="0" presId="urn:microsoft.com/office/officeart/2005/8/layout/vList2"/>
    <dgm:cxn modelId="{DA811902-6DCD-45F5-9AF8-84B62C8AFFA9}" srcId="{45D3256B-CED9-420D-ADA1-C757629E184A}" destId="{AEB698C1-5BD7-4534-80E2-FB81C86525AD}" srcOrd="1" destOrd="0" parTransId="{BDFFBA86-4FAE-4579-AC69-AB29922B9933}" sibTransId="{E6424196-20AB-4156-98B2-036B8BBFAECE}"/>
    <dgm:cxn modelId="{9C94E0BF-F5BE-4259-ABF2-DC5464AFCC42}" srcId="{45D3256B-CED9-420D-ADA1-C757629E184A}" destId="{534F4055-C7FB-4B0E-8C4E-C9C48A377BDD}" srcOrd="0" destOrd="0" parTransId="{1387CCFE-8128-487E-BEEB-C723E807E5C0}" sibTransId="{538D1FE6-7B98-4170-B693-AD105F4F77E7}"/>
    <dgm:cxn modelId="{9740A131-17FA-4619-9FD7-24807B9F2632}" type="presParOf" srcId="{0762FBFB-A921-47E2-96F0-8FBA614F99D4}" destId="{2AD30D19-626B-43DC-85DA-1CFEED1B1E6A}" srcOrd="0" destOrd="0" presId="urn:microsoft.com/office/officeart/2005/8/layout/vList2"/>
    <dgm:cxn modelId="{4F5FD5FE-068F-4DDD-9236-30938F0F300D}" type="presParOf" srcId="{0762FBFB-A921-47E2-96F0-8FBA614F99D4}" destId="{05DFAB75-D095-4FB9-B3E0-06287464E79D}" srcOrd="1" destOrd="0" presId="urn:microsoft.com/office/officeart/2005/8/layout/vList2"/>
    <dgm:cxn modelId="{478C6DC4-C60C-4C55-8696-6750B41BFF15}" type="presParOf" srcId="{0762FBFB-A921-47E2-96F0-8FBA614F99D4}" destId="{4BA49BEC-DFB4-4796-88F7-6E6ADF8F772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612990-3D5B-49C0-9236-50A0942DCDB7}">
      <dgm:prSet custT="1"/>
      <dgm:spPr/>
      <dgm:t>
        <a:bodyPr/>
        <a:lstStyle/>
        <a:p>
          <a:pPr algn="ctr"/>
          <a:r>
            <a:rPr lang="ru-RU" sz="3200" b="1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dirty="0">
            <a:solidFill>
              <a:schemeClr val="tx1"/>
            </a:solidFill>
          </a:endParaRPr>
        </a:p>
      </dgm:t>
    </dgm:pt>
    <dgm:pt modelId="{E18FCC7E-5039-49CD-A1C8-80A4201B40FF}" type="parTrans" cxnId="{FC89B874-4844-4517-9514-A940CD62378C}">
      <dgm:prSet/>
      <dgm:spPr/>
      <dgm:t>
        <a:bodyPr/>
        <a:lstStyle/>
        <a:p>
          <a:endParaRPr lang="ru-RU"/>
        </a:p>
      </dgm:t>
    </dgm:pt>
    <dgm:pt modelId="{1B69B9DD-B3B9-4CE6-9A7E-B40B083B5B55}" type="sibTrans" cxnId="{FC89B874-4844-4517-9514-A940CD62378C}">
      <dgm:prSet/>
      <dgm:spPr/>
      <dgm:t>
        <a:bodyPr/>
        <a:lstStyle/>
        <a:p>
          <a:endParaRPr lang="ru-RU"/>
        </a:p>
      </dgm:t>
    </dgm:pt>
    <dgm:pt modelId="{58075A55-4075-4991-9F4C-6FAF7E6F4B81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млрд. 326 млн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71 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B4FAC-A04C-464D-8C38-B81C40C80C8F}" type="parTrans" cxnId="{1566E989-143D-41EB-AFE2-20FC647E85B6}">
      <dgm:prSet/>
      <dgm:spPr/>
      <dgm:t>
        <a:bodyPr/>
        <a:lstStyle/>
        <a:p>
          <a:endParaRPr lang="ru-RU"/>
        </a:p>
      </dgm:t>
    </dgm:pt>
    <dgm:pt modelId="{9B75EDBE-3CCD-4F77-AB7A-49E2FCB5F7FB}" type="sibTrans" cxnId="{1566E989-143D-41EB-AFE2-20FC647E85B6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BA7CED-19EB-4086-91E6-3B0938186A1A}" type="pres">
      <dgm:prSet presAssocID="{ED612990-3D5B-49C0-9236-50A0942DCDB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8510C-C493-483D-BE7E-680F2484396D}" type="pres">
      <dgm:prSet presAssocID="{1B69B9DD-B3B9-4CE6-9A7E-B40B083B5B55}" presName="spacer" presStyleCnt="0"/>
      <dgm:spPr/>
    </dgm:pt>
    <dgm:pt modelId="{768C1B4F-5889-4C9E-A329-8C90089DB248}" type="pres">
      <dgm:prSet presAssocID="{58075A55-4075-4991-9F4C-6FAF7E6F4B8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A6E80B-9B5E-4B08-9B18-987DB9F2F94B}" type="presOf" srcId="{58075A55-4075-4991-9F4C-6FAF7E6F4B81}" destId="{768C1B4F-5889-4C9E-A329-8C90089DB248}" srcOrd="0" destOrd="0" presId="urn:microsoft.com/office/officeart/2005/8/layout/vList2"/>
    <dgm:cxn modelId="{424D16D4-DDD6-4E06-989B-EFB6AE0815C6}" type="presOf" srcId="{EDE88184-7C9F-4287-BBFE-96F62FDDEF26}" destId="{E4703680-A988-4BC7-A99F-A2A7716A4622}" srcOrd="0" destOrd="0" presId="urn:microsoft.com/office/officeart/2005/8/layout/vList2"/>
    <dgm:cxn modelId="{D46385E8-3E83-4EF6-90CD-EB8C94E6A169}" type="presOf" srcId="{ED612990-3D5B-49C0-9236-50A0942DCDB7}" destId="{71BA7CED-19EB-4086-91E6-3B0938186A1A}" srcOrd="0" destOrd="0" presId="urn:microsoft.com/office/officeart/2005/8/layout/vList2"/>
    <dgm:cxn modelId="{FC89B874-4844-4517-9514-A940CD62378C}" srcId="{EDE88184-7C9F-4287-BBFE-96F62FDDEF26}" destId="{ED612990-3D5B-49C0-9236-50A0942DCDB7}" srcOrd="0" destOrd="0" parTransId="{E18FCC7E-5039-49CD-A1C8-80A4201B40FF}" sibTransId="{1B69B9DD-B3B9-4CE6-9A7E-B40B083B5B55}"/>
    <dgm:cxn modelId="{1566E989-143D-41EB-AFE2-20FC647E85B6}" srcId="{EDE88184-7C9F-4287-BBFE-96F62FDDEF26}" destId="{58075A55-4075-4991-9F4C-6FAF7E6F4B81}" srcOrd="1" destOrd="0" parTransId="{A3FB4FAC-A04C-464D-8C38-B81C40C80C8F}" sibTransId="{9B75EDBE-3CCD-4F77-AB7A-49E2FCB5F7FB}"/>
    <dgm:cxn modelId="{F2AD25CF-2BDA-4990-8FD1-1B4A7935298C}" type="presParOf" srcId="{E4703680-A988-4BC7-A99F-A2A7716A4622}" destId="{71BA7CED-19EB-4086-91E6-3B0938186A1A}" srcOrd="0" destOrd="0" presId="urn:microsoft.com/office/officeart/2005/8/layout/vList2"/>
    <dgm:cxn modelId="{F594E40C-DBD7-4A8A-8B44-BD0E1BF364C1}" type="presParOf" srcId="{E4703680-A988-4BC7-A99F-A2A7716A4622}" destId="{D098510C-C493-483D-BE7E-680F2484396D}" srcOrd="1" destOrd="0" presId="urn:microsoft.com/office/officeart/2005/8/layout/vList2"/>
    <dgm:cxn modelId="{3FA79AFE-AA0E-4310-89EF-17E274FC38E2}" type="presParOf" srcId="{E4703680-A988-4BC7-A99F-A2A7716A4622}" destId="{768C1B4F-5889-4C9E-A329-8C90089DB2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38653" y="38793"/>
        <a:ext cx="6736968" cy="7145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688632" cy="17168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исполнены своевременно и в полном объеме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810" y="83810"/>
        <a:ext cx="5521012" cy="1549236"/>
      </dsp:txXfrm>
    </dsp:sp>
    <dsp:sp modelId="{70254755-B5E6-4738-84A3-E064488CAE7A}">
      <dsp:nvSpPr>
        <dsp:cNvPr id="0" name=""/>
        <dsp:cNvSpPr/>
      </dsp:nvSpPr>
      <dsp:spPr>
        <a:xfrm>
          <a:off x="0" y="2855102"/>
          <a:ext cx="5688632" cy="24203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1 369 семей с детьми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69 млн. рублей.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При рождении третьего ребенка и последующих детей </a:t>
          </a: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Lucida Sans Unicode"/>
              <a:cs typeface="Times New Roman" panose="02020603050405020304" pitchFamily="18" charset="0"/>
            </a:rPr>
            <a:t>выдано 62 сертификата.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Размер регионального материнского капитала в 2018 году составил 118 тыс. рублей.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8152" y="2973254"/>
        <a:ext cx="5452328" cy="2184053"/>
      </dsp:txXfrm>
    </dsp:sp>
    <dsp:sp modelId="{DD01E4FE-77B3-4F81-8031-12A9EE780E76}">
      <dsp:nvSpPr>
        <dsp:cNvPr id="0" name=""/>
        <dsp:cNvSpPr/>
      </dsp:nvSpPr>
      <dsp:spPr>
        <a:xfrm>
          <a:off x="0" y="1677207"/>
          <a:ext cx="5688632" cy="1121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расходы за отчетный период составили 370 млн. рублей.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771" y="1731978"/>
        <a:ext cx="5579090" cy="10124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21D572-E0B9-4EAF-8296-403E69AA0999}">
      <dsp:nvSpPr>
        <dsp:cNvPr id="0" name=""/>
        <dsp:cNvSpPr/>
      </dsp:nvSpPr>
      <dsp:spPr>
        <a:xfrm>
          <a:off x="140246" y="0"/>
          <a:ext cx="5467115" cy="2129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прошли диспансеризацию 11 428 человек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Привито против гриппа более 22 тысяч человек, что составляет 48%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4195" y="103949"/>
        <a:ext cx="5259217" cy="192150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006948-25A8-47D0-9838-19FC1C846588}">
      <dsp:nvSpPr>
        <dsp:cNvPr id="0" name=""/>
        <dsp:cNvSpPr/>
      </dsp:nvSpPr>
      <dsp:spPr>
        <a:xfrm>
          <a:off x="72011" y="406522"/>
          <a:ext cx="4104448" cy="1334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</a:rPr>
            <a:t>Постепенно обновляется медицинское оборудование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137150" y="471661"/>
        <a:ext cx="3974170" cy="1204091"/>
      </dsp:txXfrm>
    </dsp:sp>
    <dsp:sp modelId="{B32A902A-42AF-491E-A834-FE06768FFCC2}">
      <dsp:nvSpPr>
        <dsp:cNvPr id="0" name=""/>
        <dsp:cNvSpPr/>
      </dsp:nvSpPr>
      <dsp:spPr>
        <a:xfrm>
          <a:off x="0" y="1916882"/>
          <a:ext cx="4248472" cy="1422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Приобретение УЗИ-аппарата, флюорографического аппарата, диагностического ультразвуковой аппарата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69451" y="1986333"/>
        <a:ext cx="4109570" cy="128381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A1F47-BEF2-422B-AA6A-EC635E6ECEC3}">
      <dsp:nvSpPr>
        <dsp:cNvPr id="0" name=""/>
        <dsp:cNvSpPr/>
      </dsp:nvSpPr>
      <dsp:spPr>
        <a:xfrm>
          <a:off x="0" y="19130"/>
          <a:ext cx="8496944" cy="638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12.11.2018 состоялось открытие </a:t>
          </a: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новой школы на 600 мест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70" y="50300"/>
        <a:ext cx="8434604" cy="576187"/>
      </dsp:txXfrm>
    </dsp:sp>
    <dsp:sp modelId="{59398526-C5F6-43F0-A2F5-84A661E098B1}">
      <dsp:nvSpPr>
        <dsp:cNvPr id="0" name=""/>
        <dsp:cNvSpPr/>
      </dsp:nvSpPr>
      <dsp:spPr>
        <a:xfrm>
          <a:off x="0" y="711507"/>
          <a:ext cx="8496944" cy="638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Стоимость выполнения строительно-монтажных работ 339,3 млн. рублей, оборудования и инвентаря для оснащения учебного заведения 114,3 млн. рублей. 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70" y="742677"/>
        <a:ext cx="8434604" cy="57618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334B6-AD44-4343-8639-03371EE39AB5}">
      <dsp:nvSpPr>
        <dsp:cNvPr id="0" name=""/>
        <dsp:cNvSpPr/>
      </dsp:nvSpPr>
      <dsp:spPr>
        <a:xfrm>
          <a:off x="360040" y="38039"/>
          <a:ext cx="4294578" cy="2573495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485668" y="163667"/>
        <a:ext cx="4043322" cy="232223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E7B58-90F2-40A6-9171-85740F64DFC1}">
      <dsp:nvSpPr>
        <dsp:cNvPr id="0" name=""/>
        <dsp:cNvSpPr/>
      </dsp:nvSpPr>
      <dsp:spPr>
        <a:xfrm>
          <a:off x="0" y="531282"/>
          <a:ext cx="4901990" cy="12548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543 детей по 10 школьным маршрутам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56" y="592538"/>
        <a:ext cx="4779478" cy="11323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C8343-22A1-4530-8771-B72B924C134C}">
      <dsp:nvSpPr>
        <dsp:cNvPr id="0" name=""/>
        <dsp:cNvSpPr/>
      </dsp:nvSpPr>
      <dsp:spPr>
        <a:xfrm>
          <a:off x="0" y="19129"/>
          <a:ext cx="8568952" cy="1038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Завершено строительство 60-ти квартирного дома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переселения из аварийного жил. фонда и детей сирот.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718" y="69847"/>
        <a:ext cx="8467516" cy="9375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8DF47-F5E9-486D-8690-915B4298613A}">
      <dsp:nvSpPr>
        <dsp:cNvPr id="0" name=""/>
        <dsp:cNvSpPr/>
      </dsp:nvSpPr>
      <dsp:spPr>
        <a:xfrm>
          <a:off x="0" y="20237"/>
          <a:ext cx="5976665" cy="2442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состоянию на 1 ноября 2018 года уровень газификации населения города составляет 85%.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255" y="139492"/>
        <a:ext cx="5738155" cy="220444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DC5E1-247F-4A33-A62B-25A17CCE4510}">
      <dsp:nvSpPr>
        <dsp:cNvPr id="0" name=""/>
        <dsp:cNvSpPr/>
      </dsp:nvSpPr>
      <dsp:spPr>
        <a:xfrm>
          <a:off x="0" y="0"/>
          <a:ext cx="4826683" cy="23351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получено положительное заключение экспертизы для газификации жилых домов в границах ул. Луначарского, Чехова, Фрунзе, Шестой проезд, проезд Чехова»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3992" y="113992"/>
        <a:ext cx="4598699" cy="210715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B9F6A-4C6F-46EB-BEE4-85BC1C0D7C4B}">
      <dsp:nvSpPr>
        <dsp:cNvPr id="0" name=""/>
        <dsp:cNvSpPr/>
      </dsp:nvSpPr>
      <dsp:spPr>
        <a:xfrm>
          <a:off x="0" y="3411"/>
          <a:ext cx="812849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Безопасность дорожного движения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7467" y="40878"/>
        <a:ext cx="8053556" cy="69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2693" y="39936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>
              <a:solidFill>
                <a:schemeClr val="tx1"/>
              </a:solidFill>
            </a:rPr>
            <a:t>Доходы</a:t>
          </a:r>
        </a:p>
      </dsp:txBody>
      <dsp:txXfrm>
        <a:off x="179338" y="76581"/>
        <a:ext cx="7418186" cy="677383"/>
      </dsp:txXfrm>
    </dsp:sp>
    <dsp:sp modelId="{3553C67B-1BC9-4E94-A7A7-51F8220A982C}">
      <dsp:nvSpPr>
        <dsp:cNvPr id="0" name=""/>
        <dsp:cNvSpPr/>
      </dsp:nvSpPr>
      <dsp:spPr>
        <a:xfrm>
          <a:off x="142693" y="761494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1 876</a:t>
          </a: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38" y="798139"/>
        <a:ext cx="7418186" cy="67738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09B7B-296E-4963-9AA0-739AF2F4D2A1}">
      <dsp:nvSpPr>
        <dsp:cNvPr id="0" name=""/>
        <dsp:cNvSpPr/>
      </dsp:nvSpPr>
      <dsp:spPr>
        <a:xfrm>
          <a:off x="0" y="148426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устранению повреждений покрытия тротуаров на сумму 1,6 млн. рублей, общей площадью  - 3,44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endParaRPr lang="ru-RU" sz="17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192483"/>
        <a:ext cx="5777603" cy="814394"/>
      </dsp:txXfrm>
    </dsp:sp>
    <dsp:sp modelId="{2F6B2D7F-19D8-4183-BB21-84E275AB1C4D}">
      <dsp:nvSpPr>
        <dsp:cNvPr id="0" name=""/>
        <dsp:cNvSpPr/>
      </dsp:nvSpPr>
      <dsp:spPr>
        <a:xfrm>
          <a:off x="0" y="1228032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восстановлению верхних изношенных слоев асфальтобетонных покрытий автомобильных дорог на сумму 12,8 млн. рублей, общей площадью 20,3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1272089"/>
        <a:ext cx="5777603" cy="814394"/>
      </dsp:txXfrm>
    </dsp:sp>
    <dsp:sp modelId="{A3CB8DC3-FC24-4E13-9849-3261381CDD97}">
      <dsp:nvSpPr>
        <dsp:cNvPr id="0" name=""/>
        <dsp:cNvSpPr/>
      </dsp:nvSpPr>
      <dsp:spPr>
        <a:xfrm>
          <a:off x="0" y="2260382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грейдерование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15 дорог общей площадью 25,35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2304439"/>
        <a:ext cx="5777603" cy="81439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3B908-844A-4D29-8236-70DCB4D3BF26}">
      <dsp:nvSpPr>
        <dsp:cNvPr id="0" name=""/>
        <dsp:cNvSpPr/>
      </dsp:nvSpPr>
      <dsp:spPr>
        <a:xfrm>
          <a:off x="0" y="147683"/>
          <a:ext cx="431206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автомобиля - мусоровоза - 4,3 млн. рублей</a:t>
          </a:r>
        </a:p>
      </dsp:txBody>
      <dsp:txXfrm>
        <a:off x="59399" y="207082"/>
        <a:ext cx="4193268" cy="109800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7DDC5-34CF-407D-9506-CF185FD70AA7}">
      <dsp:nvSpPr>
        <dsp:cNvPr id="0" name=""/>
        <dsp:cNvSpPr/>
      </dsp:nvSpPr>
      <dsp:spPr>
        <a:xfrm>
          <a:off x="0" y="102416"/>
          <a:ext cx="6551782" cy="3042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>
              <a:solidFill>
                <a:schemeClr val="tx1"/>
              </a:solidFill>
            </a:rPr>
            <a:t>Организованы и проведены </a:t>
          </a:r>
          <a:r>
            <a:rPr lang="ru-RU" sz="3400" b="1" kern="1200" dirty="0" smtClean="0">
              <a:solidFill>
                <a:schemeClr val="tx1"/>
              </a:solidFill>
            </a:rPr>
            <a:t>27 субботников. </a:t>
          </a:r>
          <a:endParaRPr lang="ru-RU" sz="3400" b="1" kern="1200" dirty="0">
            <a:solidFill>
              <a:schemeClr val="tx1"/>
            </a:solidFill>
          </a:endParaRP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Ликвидировано </a:t>
          </a:r>
          <a:r>
            <a:rPr lang="ru-RU" sz="3200" b="1" kern="1200" dirty="0" smtClean="0">
              <a:solidFill>
                <a:schemeClr val="tx1"/>
              </a:solidFill>
            </a:rPr>
            <a:t>14 несанкционированные свалки, объемом 375 кубических метров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48498" y="250914"/>
        <a:ext cx="6254786" cy="274500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B9F6A-4C6F-46EB-BEE4-85BC1C0D7C4B}">
      <dsp:nvSpPr>
        <dsp:cNvPr id="0" name=""/>
        <dsp:cNvSpPr/>
      </dsp:nvSpPr>
      <dsp:spPr>
        <a:xfrm>
          <a:off x="0" y="824"/>
          <a:ext cx="8128490" cy="917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Новая система обращения с твердыми бытовыми отходами</a:t>
          </a:r>
          <a:endParaRPr lang="ru-RU" sz="26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790" y="45614"/>
        <a:ext cx="8038910" cy="827955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09B7B-296E-4963-9AA0-739AF2F4D2A1}">
      <dsp:nvSpPr>
        <dsp:cNvPr id="0" name=""/>
        <dsp:cNvSpPr/>
      </dsp:nvSpPr>
      <dsp:spPr>
        <a:xfrm>
          <a:off x="0" y="216025"/>
          <a:ext cx="5865717" cy="1444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Региональный оператор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ООО «</a:t>
          </a:r>
          <a:r>
            <a:rPr lang="ru-RU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Экострой</a:t>
          </a: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– Дон»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537" y="286562"/>
        <a:ext cx="5724643" cy="1303875"/>
      </dsp:txXfrm>
    </dsp:sp>
    <dsp:sp modelId="{2F6B2D7F-19D8-4183-BB21-84E275AB1C4D}">
      <dsp:nvSpPr>
        <dsp:cNvPr id="0" name=""/>
        <dsp:cNvSpPr/>
      </dsp:nvSpPr>
      <dsp:spPr>
        <a:xfrm>
          <a:off x="0" y="1741097"/>
          <a:ext cx="5865717" cy="1444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Утверждены нормативы накопления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ТБО на 1 человека в год: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- для многоквартирных домов – 3,01 кубометра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- для индивидуальных жилых домов – 3,06 кубометров</a:t>
          </a:r>
          <a:endParaRPr lang="ru-RU" sz="17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537" y="1811634"/>
        <a:ext cx="5724643" cy="1303875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671088-725E-4E8E-9723-0B71C46467DD}">
      <dsp:nvSpPr>
        <dsp:cNvPr id="0" name=""/>
        <dsp:cNvSpPr/>
      </dsp:nvSpPr>
      <dsp:spPr>
        <a:xfrm>
          <a:off x="0" y="196238"/>
          <a:ext cx="4312066" cy="11196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Тариф составляет 523 рубля 2 копейки за 1 м</a:t>
          </a:r>
          <a:r>
            <a:rPr lang="ru-RU" sz="2900" b="1" kern="1200" baseline="30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2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659" y="250897"/>
        <a:ext cx="4202748" cy="101037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B9F6A-4C6F-46EB-BEE4-85BC1C0D7C4B}">
      <dsp:nvSpPr>
        <dsp:cNvPr id="0" name=""/>
        <dsp:cNvSpPr/>
      </dsp:nvSpPr>
      <dsp:spPr>
        <a:xfrm>
          <a:off x="0" y="1080"/>
          <a:ext cx="8128490" cy="917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ЦИФРОВОЕ ЭФИРНОЕ ТЕЛЕВИДЕНИЕ</a:t>
          </a:r>
          <a:endParaRPr lang="ru-RU" sz="26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778" y="45858"/>
        <a:ext cx="8038934" cy="82772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6C4BC8-7765-41EC-AEDA-A238A6779E3C}">
      <dsp:nvSpPr>
        <dsp:cNvPr id="0" name=""/>
        <dsp:cNvSpPr/>
      </dsp:nvSpPr>
      <dsp:spPr>
        <a:xfrm>
          <a:off x="504070" y="1902301"/>
          <a:ext cx="5218669" cy="3498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Ростовская область с 3 июня 2019 года переходит на цифровой стандарт эфирного телевещания. Дата отключения аналоговой трансляции в регионе определена решением Правительственной комиссии по телерадиовещанию. Взамен старой технологии придет новая – цифровая.</a:t>
          </a:r>
          <a:endParaRPr lang="ru-RU" sz="25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4843" y="2073074"/>
        <a:ext cx="4877123" cy="315675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38043-C4DF-4046-8AAC-D8729B310D73}">
      <dsp:nvSpPr>
        <dsp:cNvPr id="0" name=""/>
        <dsp:cNvSpPr/>
      </dsp:nvSpPr>
      <dsp:spPr>
        <a:xfrm>
          <a:off x="0" y="0"/>
          <a:ext cx="8280920" cy="1511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sz="3800" kern="1200" dirty="0">
            <a:solidFill>
              <a:schemeClr val="tx1"/>
            </a:solidFill>
          </a:endParaRPr>
        </a:p>
      </dsp:txBody>
      <dsp:txXfrm>
        <a:off x="73792" y="73792"/>
        <a:ext cx="8133336" cy="13640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19656D-0A52-445A-84DC-944C7E54EC83}">
      <dsp:nvSpPr>
        <dsp:cNvPr id="0" name=""/>
        <dsp:cNvSpPr/>
      </dsp:nvSpPr>
      <dsp:spPr>
        <a:xfrm>
          <a:off x="72011" y="0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60" y="44549"/>
        <a:ext cx="7615736" cy="823502"/>
      </dsp:txXfrm>
    </dsp:sp>
    <dsp:sp modelId="{2AD30D19-626B-43DC-85DA-1CFEED1B1E6A}">
      <dsp:nvSpPr>
        <dsp:cNvPr id="0" name=""/>
        <dsp:cNvSpPr/>
      </dsp:nvSpPr>
      <dsp:spPr>
        <a:xfrm>
          <a:off x="72011" y="1027307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228 млн. рублей или 12%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60" y="1071856"/>
        <a:ext cx="7615736" cy="823502"/>
      </dsp:txXfrm>
    </dsp:sp>
    <dsp:sp modelId="{4BA49BEC-DFB4-4796-88F7-6E6ADF8F772E}">
      <dsp:nvSpPr>
        <dsp:cNvPr id="0" name=""/>
        <dsp:cNvSpPr/>
      </dsp:nvSpPr>
      <dsp:spPr>
        <a:xfrm>
          <a:off x="2880301" y="2052227"/>
          <a:ext cx="2376301" cy="111373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34669" y="2106595"/>
        <a:ext cx="2267565" cy="10050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6380A-194D-49C9-964D-51024307E904}">
      <dsp:nvSpPr>
        <dsp:cNvPr id="0" name=""/>
        <dsp:cNvSpPr/>
      </dsp:nvSpPr>
      <dsp:spPr>
        <a:xfrm>
          <a:off x="0" y="0"/>
          <a:ext cx="8064896" cy="40285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протяжении 3 лет обеспечивается рост собственных доходов бюджета.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Погашена недоимка в консолидированный бюджет Ростовской области 227 должниками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сумме 24 млн. рублей.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Оплата начисленных имущественных налогов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2018 год составила 89%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(начислено 65 млн. рублей, оплачено 58 млн. рублей)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6656" y="196656"/>
        <a:ext cx="7671584" cy="36351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38653" y="38793"/>
        <a:ext cx="6736968" cy="714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3991" y="0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1"/>
              </a:solidFill>
            </a:rPr>
            <a:t>Расходы</a:t>
          </a:r>
          <a:endParaRPr lang="ru-RU" sz="4800" b="1" kern="1200" dirty="0">
            <a:solidFill>
              <a:schemeClr val="tx1"/>
            </a:solidFill>
          </a:endParaRPr>
        </a:p>
      </dsp:txBody>
      <dsp:txXfrm>
        <a:off x="180636" y="36645"/>
        <a:ext cx="7418186" cy="677383"/>
      </dsp:txXfrm>
    </dsp:sp>
    <dsp:sp modelId="{3553C67B-1BC9-4E94-A7A7-51F8220A982C}">
      <dsp:nvSpPr>
        <dsp:cNvPr id="0" name=""/>
        <dsp:cNvSpPr/>
      </dsp:nvSpPr>
      <dsp:spPr>
        <a:xfrm>
          <a:off x="142693" y="761494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1 864</a:t>
          </a: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38" y="798139"/>
        <a:ext cx="7418186" cy="6773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30D19-626B-43DC-85DA-1CFEED1B1E6A}">
      <dsp:nvSpPr>
        <dsp:cNvPr id="0" name=""/>
        <dsp:cNvSpPr/>
      </dsp:nvSpPr>
      <dsp:spPr>
        <a:xfrm>
          <a:off x="0" y="0"/>
          <a:ext cx="8136904" cy="10279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1 жителя составляют 39 тыс. рублей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182" y="50182"/>
        <a:ext cx="8036540" cy="927622"/>
      </dsp:txXfrm>
    </dsp:sp>
    <dsp:sp modelId="{4BA49BEC-DFB4-4796-88F7-6E6ADF8F772E}">
      <dsp:nvSpPr>
        <dsp:cNvPr id="0" name=""/>
        <dsp:cNvSpPr/>
      </dsp:nvSpPr>
      <dsp:spPr>
        <a:xfrm>
          <a:off x="2376260" y="1140217"/>
          <a:ext cx="3384382" cy="201958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4848" y="1238805"/>
        <a:ext cx="3187206" cy="182240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A7CED-19EB-4086-91E6-3B0938186A1A}">
      <dsp:nvSpPr>
        <dsp:cNvPr id="0" name=""/>
        <dsp:cNvSpPr/>
      </dsp:nvSpPr>
      <dsp:spPr>
        <a:xfrm>
          <a:off x="0" y="5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61684" y="61739"/>
        <a:ext cx="8409580" cy="1140231"/>
      </dsp:txXfrm>
    </dsp:sp>
    <dsp:sp modelId="{768C1B4F-5889-4C9E-A329-8C90089DB248}">
      <dsp:nvSpPr>
        <dsp:cNvPr id="0" name=""/>
        <dsp:cNvSpPr/>
      </dsp:nvSpPr>
      <dsp:spPr>
        <a:xfrm>
          <a:off x="0" y="128093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млрд. 326 млн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71 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84" y="1342619"/>
        <a:ext cx="8409580" cy="1140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2EFD-B329-41A1-ADF1-021204478650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8F8DF-9532-4A8A-88B9-9768A6800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7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EDDE7-9C83-4FA3-89DF-EA81A0F2F5DC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E78-A976-4C2F-9DD2-37979EB63C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79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956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94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EF316-E8AF-4EED-8FCD-5CB6BC5AD5E4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FBDE2A-B9B8-4C1A-B2DF-96B19B7F6CF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F2ED2-470B-473B-A210-6A2A0B9686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B6CE-AF17-4FDB-AA72-74322ADCE0B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9ACA-D9DD-43F8-8D8D-2D6BBA89F18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3F1F-E070-4092-94A3-ADD9900E80D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8F69-A45C-4426-869B-3505ADB53899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69B46-B3D7-45A6-AC89-D44031C9C19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D14FC-4AA8-436A-8620-0D2E73ED144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99D6E-8E4F-42BF-80BD-A55AA121BC6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904C1-D8DE-496C-BB90-36DAAEC65A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4BCA4-E4AA-41C3-AF5D-E3F264AD522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A57D1-2B4E-4551-A97A-06655F65955C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B7F5E-6941-4859-BF12-630D691FBE41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D0DF-6C1C-44BD-8307-C720478C1AED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FE67D-8E9E-49F2-BD9F-A59FF6D3306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E70FC-8235-4B62-8122-AE2B18B43CE2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3CC49-B761-4D9F-A8DF-88E0F73A515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C53CF-015D-4F46-B0C6-563A800CF2A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D1887A-EBFC-4DAF-BC9B-6E05D13BA25E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26.03.2019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DC070-1202-4B1A-ACE4-F8C77551B59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1805-DE00-4F45-8364-053683B6732C}" type="datetime1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26.03.2019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BBD2D-5246-4D9C-8158-62F6D0BCE745}" type="slidenum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9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23.jpe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24.jpeg"/><Relationship Id="rId9" Type="http://schemas.microsoft.com/office/2007/relationships/diagramDrawing" Target="../diagrams/drawing1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13" Type="http://schemas.microsoft.com/office/2007/relationships/diagramDrawing" Target="../diagrams/drawing12.xml"/><Relationship Id="rId3" Type="http://schemas.openxmlformats.org/officeDocument/2006/relationships/image" Target="../media/image26.jpeg"/><Relationship Id="rId7" Type="http://schemas.openxmlformats.org/officeDocument/2006/relationships/diagramColors" Target="../diagrams/colors11.xml"/><Relationship Id="rId12" Type="http://schemas.openxmlformats.org/officeDocument/2006/relationships/diagramColors" Target="../diagrams/colors1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11" Type="http://schemas.openxmlformats.org/officeDocument/2006/relationships/diagramQuickStyle" Target="../diagrams/quickStyle12.xml"/><Relationship Id="rId5" Type="http://schemas.openxmlformats.org/officeDocument/2006/relationships/diagramLayout" Target="../diagrams/layout11.xml"/><Relationship Id="rId10" Type="http://schemas.openxmlformats.org/officeDocument/2006/relationships/diagramLayout" Target="../diagrams/layout12.xml"/><Relationship Id="rId4" Type="http://schemas.openxmlformats.org/officeDocument/2006/relationships/diagramData" Target="../diagrams/data11.xml"/><Relationship Id="rId9" Type="http://schemas.openxmlformats.org/officeDocument/2006/relationships/diagramData" Target="../diagrams/data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Layout" Target="../diagrams/layout13.xml"/><Relationship Id="rId7" Type="http://schemas.openxmlformats.org/officeDocument/2006/relationships/image" Target="../media/image30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13" Type="http://schemas.openxmlformats.org/officeDocument/2006/relationships/image" Target="../media/image34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microsoft.com/office/2007/relationships/diagramDrawing" Target="../diagrams/drawing1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6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13" Type="http://schemas.microsoft.com/office/2007/relationships/diagramDrawing" Target="../diagrams/drawing18.xml"/><Relationship Id="rId3" Type="http://schemas.openxmlformats.org/officeDocument/2006/relationships/image" Target="../media/image62.jpeg"/><Relationship Id="rId7" Type="http://schemas.openxmlformats.org/officeDocument/2006/relationships/diagramColors" Target="../diagrams/colors17.xml"/><Relationship Id="rId12" Type="http://schemas.openxmlformats.org/officeDocument/2006/relationships/diagramColors" Target="../diagrams/colors1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11" Type="http://schemas.openxmlformats.org/officeDocument/2006/relationships/diagramQuickStyle" Target="../diagrams/quickStyle18.xml"/><Relationship Id="rId5" Type="http://schemas.openxmlformats.org/officeDocument/2006/relationships/diagramLayout" Target="../diagrams/layout17.xml"/><Relationship Id="rId10" Type="http://schemas.openxmlformats.org/officeDocument/2006/relationships/diagramLayout" Target="../diagrams/layout18.xml"/><Relationship Id="rId4" Type="http://schemas.openxmlformats.org/officeDocument/2006/relationships/diagramData" Target="../diagrams/data17.xml"/><Relationship Id="rId9" Type="http://schemas.openxmlformats.org/officeDocument/2006/relationships/diagramData" Target="../diagrams/data18.xml"/><Relationship Id="rId1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13" Type="http://schemas.microsoft.com/office/2007/relationships/diagramDrawing" Target="../diagrams/drawing20.xml"/><Relationship Id="rId18" Type="http://schemas.microsoft.com/office/2007/relationships/diagramDrawing" Target="../diagrams/drawing21.xml"/><Relationship Id="rId3" Type="http://schemas.openxmlformats.org/officeDocument/2006/relationships/image" Target="../media/image67.jpeg"/><Relationship Id="rId7" Type="http://schemas.openxmlformats.org/officeDocument/2006/relationships/diagramColors" Target="../diagrams/colors19.xml"/><Relationship Id="rId12" Type="http://schemas.openxmlformats.org/officeDocument/2006/relationships/diagramColors" Target="../diagrams/colors20.xml"/><Relationship Id="rId17" Type="http://schemas.openxmlformats.org/officeDocument/2006/relationships/diagramColors" Target="../diagrams/colors21.xml"/><Relationship Id="rId2" Type="http://schemas.openxmlformats.org/officeDocument/2006/relationships/image" Target="../media/image66.jpeg"/><Relationship Id="rId16" Type="http://schemas.openxmlformats.org/officeDocument/2006/relationships/diagramQuickStyle" Target="../diagrams/quickStyl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9.xml"/><Relationship Id="rId11" Type="http://schemas.openxmlformats.org/officeDocument/2006/relationships/diagramQuickStyle" Target="../diagrams/quickStyle20.xml"/><Relationship Id="rId5" Type="http://schemas.openxmlformats.org/officeDocument/2006/relationships/diagramLayout" Target="../diagrams/layout19.xml"/><Relationship Id="rId15" Type="http://schemas.openxmlformats.org/officeDocument/2006/relationships/diagramLayout" Target="../diagrams/layout21.xml"/><Relationship Id="rId10" Type="http://schemas.openxmlformats.org/officeDocument/2006/relationships/diagramLayout" Target="../diagrams/layout20.xml"/><Relationship Id="rId4" Type="http://schemas.openxmlformats.org/officeDocument/2006/relationships/diagramData" Target="../diagrams/data19.xml"/><Relationship Id="rId9" Type="http://schemas.openxmlformats.org/officeDocument/2006/relationships/diagramData" Target="../diagrams/data20.xml"/><Relationship Id="rId14" Type="http://schemas.openxmlformats.org/officeDocument/2006/relationships/diagramData" Target="../diagrams/data21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microsoft.com/office/2007/relationships/hdphoto" Target="../media/hdphoto1.wdp"/><Relationship Id="rId7" Type="http://schemas.openxmlformats.org/officeDocument/2006/relationships/diagramColors" Target="../diagrams/colors22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diagramLayout" Target="../diagrams/layout25.xml"/><Relationship Id="rId18" Type="http://schemas.openxmlformats.org/officeDocument/2006/relationships/image" Target="../media/image70.jpeg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diagramData" Target="../diagrams/data25.xml"/><Relationship Id="rId17" Type="http://schemas.openxmlformats.org/officeDocument/2006/relationships/image" Target="../media/image69.jpeg"/><Relationship Id="rId2" Type="http://schemas.openxmlformats.org/officeDocument/2006/relationships/diagramData" Target="../diagrams/data23.xml"/><Relationship Id="rId16" Type="http://schemas.microsoft.com/office/2007/relationships/diagramDrawing" Target="../diagrams/drawing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5" Type="http://schemas.openxmlformats.org/officeDocument/2006/relationships/diagramColors" Target="../diagrams/colors25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Relationship Id="rId14" Type="http://schemas.openxmlformats.org/officeDocument/2006/relationships/diagramQuickStyle" Target="../diagrams/quickStyl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13" Type="http://schemas.openxmlformats.org/officeDocument/2006/relationships/image" Target="../media/image72.png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12" Type="http://schemas.openxmlformats.org/officeDocument/2006/relationships/image" Target="../media/image71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emf"/><Relationship Id="rId4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379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01997934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4248492759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03265804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65818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584" y="3022594"/>
            <a:ext cx="2541637" cy="2309613"/>
          </a:xfrm>
          <a:prstGeom prst="rect">
            <a:avLst/>
          </a:prstGeom>
          <a:effectLst>
            <a:glow rad="635000">
              <a:schemeClr val="accent1"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32" y="3140968"/>
            <a:ext cx="4409611" cy="1584176"/>
          </a:xfrm>
          <a:prstGeom prst="rect">
            <a:avLst/>
          </a:prstGeom>
          <a:effectLst>
            <a:glow rad="127000">
              <a:schemeClr val="accent1">
                <a:alpha val="46000"/>
              </a:schemeClr>
            </a:glow>
            <a:outerShdw blurRad="127000" dist="50800" dir="5400000" algn="ctr" rotWithShape="0">
              <a:srgbClr val="000000">
                <a:alpha val="65000"/>
              </a:srgbClr>
            </a:outerShdw>
            <a:reflection stA="0" endPos="65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22055971"/>
              </p:ext>
            </p:extLst>
          </p:nvPr>
        </p:nvGraphicFramePr>
        <p:xfrm>
          <a:off x="215517" y="171542"/>
          <a:ext cx="8532948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7" y="4111649"/>
            <a:ext cx="3891771" cy="2441116"/>
          </a:xfrm>
          <a:prstGeom prst="rect">
            <a:avLst/>
          </a:prstGeom>
          <a:effectLst>
            <a:glow rad="2921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</p:spTree>
    <p:extLst>
      <p:ext uri="{BB962C8B-B14F-4D97-AF65-F5344CB8AC3E}">
        <p14:creationId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10123"/>
            <a:ext cx="3314700" cy="2486025"/>
          </a:xfrm>
          <a:prstGeom prst="rect">
            <a:avLst/>
          </a:prstGeom>
          <a:effectLst>
            <a:glow rad="850900">
              <a:schemeClr val="accent1"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3276364" cy="2376264"/>
          </a:xfrm>
          <a:prstGeom prst="rect">
            <a:avLst/>
          </a:prstGeom>
          <a:effectLst>
            <a:glow rad="1562100">
              <a:schemeClr val="accent1">
                <a:alpha val="40000"/>
              </a:schemeClr>
            </a:glow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662680622"/>
              </p:ext>
            </p:extLst>
          </p:nvPr>
        </p:nvGraphicFramePr>
        <p:xfrm>
          <a:off x="3275856" y="620688"/>
          <a:ext cx="5688632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598" y="2842898"/>
            <a:ext cx="4082204" cy="3543014"/>
          </a:xfrm>
          <a:prstGeom prst="rect">
            <a:avLst/>
          </a:prstGeom>
          <a:effectLst>
            <a:glow rad="7366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99" y="361077"/>
            <a:ext cx="3046487" cy="2029723"/>
          </a:xfrm>
          <a:prstGeom prst="rect">
            <a:avLst/>
          </a:prstGeom>
          <a:ln>
            <a:noFill/>
          </a:ln>
          <a:effectLst>
            <a:glow rad="469900">
              <a:schemeClr val="accent1"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  <a:bevelB w="114300" prst="hardEdge"/>
          </a:sp3d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00263492"/>
              </p:ext>
            </p:extLst>
          </p:nvPr>
        </p:nvGraphicFramePr>
        <p:xfrm>
          <a:off x="3131840" y="332655"/>
          <a:ext cx="5832648" cy="2376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80664417"/>
              </p:ext>
            </p:extLst>
          </p:nvPr>
        </p:nvGraphicFramePr>
        <p:xfrm>
          <a:off x="395536" y="2842898"/>
          <a:ext cx="4248472" cy="3754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50004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800" dirty="0">
              <a:latin typeface="Cambria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37765"/>
              </p:ext>
            </p:extLst>
          </p:nvPr>
        </p:nvGraphicFramePr>
        <p:xfrm>
          <a:off x="3286116" y="1428736"/>
          <a:ext cx="5643602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3602"/>
              </a:tblGrid>
              <a:tr h="1010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трудоустроены 9 врачей, укомплектованность составляет всего 55%.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32487">
                <a:tc>
                  <a:txBody>
                    <a:bodyPr/>
                    <a:lstStyle/>
                    <a:p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для получения высшего медицинского образования в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</a:rPr>
                        <a:t>РостГМУ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зачислено 2 человека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89090" name="Picture 2" descr="D:\Мои документы\документы\Бюджет 2018-2020\Разное\Фото\Поликли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71119"/>
            <a:ext cx="4214842" cy="2782824"/>
          </a:xfrm>
          <a:prstGeom prst="rect">
            <a:avLst/>
          </a:prstGeom>
          <a:noFill/>
        </p:spPr>
      </p:pic>
      <p:pic>
        <p:nvPicPr>
          <p:cNvPr id="8" name="Рисунок 7" descr="http://neinvalid.ru/wp-content/uploads/2014/12/7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03" y="1023262"/>
            <a:ext cx="280831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oliklinikin.ru/wp-content/uploads/2018/11/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03" y="3771119"/>
            <a:ext cx="4322297" cy="2782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652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67550680"/>
              </p:ext>
            </p:extLst>
          </p:nvPr>
        </p:nvGraphicFramePr>
        <p:xfrm>
          <a:off x="395536" y="260648"/>
          <a:ext cx="8496944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Users\home\Desktop\к докладу\image (11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365104"/>
            <a:ext cx="3819698" cy="237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58" y="1916833"/>
            <a:ext cx="7092107" cy="3240360"/>
          </a:xfrm>
        </p:spPr>
      </p:pic>
    </p:spTree>
    <p:extLst>
      <p:ext uri="{BB962C8B-B14F-4D97-AF65-F5344CB8AC3E}">
        <p14:creationId xmlns:p14="http://schemas.microsoft.com/office/powerpoint/2010/main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54111"/>
            <a:ext cx="4510643" cy="3155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10883520"/>
              </p:ext>
            </p:extLst>
          </p:nvPr>
        </p:nvGraphicFramePr>
        <p:xfrm>
          <a:off x="3995936" y="366625"/>
          <a:ext cx="4870683" cy="2787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30135013"/>
              </p:ext>
            </p:extLst>
          </p:nvPr>
        </p:nvGraphicFramePr>
        <p:xfrm>
          <a:off x="102058" y="3573016"/>
          <a:ext cx="4901990" cy="237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6146" name="Picture 2" descr="\\Win-serv2008r2\обмен\Кобелева\к презентации\image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11" y="400778"/>
            <a:ext cx="3829107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82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9344" y="2686050"/>
            <a:ext cx="69532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Закончено </a:t>
            </a:r>
            <a:r>
              <a:rPr lang="ru-RU" sz="2400" b="1" dirty="0">
                <a:solidFill>
                  <a:schemeClr val="tx1"/>
                </a:solidFill>
                <a:latin typeface="Arial"/>
                <a:ea typeface="Calibri"/>
              </a:rPr>
              <a:t>проектирование нового городского Дворца культуры «Шахтер»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48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3744416" cy="39212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6" name="Picture 2" descr="\\Win-serv2008r2\обмен\Беленко\Фото дома микр.2, д.1.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06" y="2636912"/>
            <a:ext cx="3851920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51095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err="1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Военно</a:t>
            </a:r>
            <a:r>
              <a:rPr kumimoji="0" lang="ru-RU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 – полевые сборы «Казачья весна»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3" descr="C:\Users\Tk3_1\Desktop\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25259"/>
            <a:ext cx="3672408" cy="2376966"/>
          </a:xfrm>
          <a:prstGeom prst="rect">
            <a:avLst/>
          </a:prstGeom>
          <a:noFill/>
        </p:spPr>
      </p:pic>
      <p:pic>
        <p:nvPicPr>
          <p:cNvPr id="8" name="Picture 7" descr="C:\Users\Tk3_1\Desktop\62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4632" y="1225259"/>
            <a:ext cx="3636579" cy="2376966"/>
          </a:xfrm>
          <a:prstGeom prst="rect">
            <a:avLst/>
          </a:prstGeom>
          <a:noFill/>
        </p:spPr>
      </p:pic>
      <p:pic>
        <p:nvPicPr>
          <p:cNvPr id="9" name="Picture 5" descr="C:\Users\Tk3_1\Desktop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3921658"/>
            <a:ext cx="3672408" cy="2459670"/>
          </a:xfrm>
          <a:prstGeom prst="rect">
            <a:avLst/>
          </a:prstGeom>
          <a:noFill/>
        </p:spPr>
      </p:pic>
      <p:pic>
        <p:nvPicPr>
          <p:cNvPr id="10" name="Picture 8" descr="C:\Users\Tk3_1\Desktop\5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4633" y="3861048"/>
            <a:ext cx="3636579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96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5" y="163022"/>
            <a:ext cx="1512767" cy="1588406"/>
          </a:xfrm>
          <a:prstGeom prst="rect">
            <a:avLst/>
          </a:prstGeom>
          <a:effectLst>
            <a:glow rad="1905000">
              <a:schemeClr val="accent1"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3021"/>
            <a:ext cx="1440160" cy="1797014"/>
          </a:xfrm>
          <a:prstGeom prst="rect">
            <a:avLst/>
          </a:prstGeom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деятельности главы Администрации города Донецка, деятельности Администрации города Донецка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</a:p>
          <a:p>
            <a:pPr lvl="0"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 год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14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V </a:t>
            </a:r>
            <a:r>
              <a:rPr kumimoji="0" lang="ru-RU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 Международный фестиваль казачьей культуры «Казачья Душа»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3" descr="C:\Users\Tk3_1\Desktop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10" y="1268760"/>
            <a:ext cx="3547432" cy="2725266"/>
          </a:xfrm>
          <a:prstGeom prst="rect">
            <a:avLst/>
          </a:prstGeom>
          <a:noFill/>
        </p:spPr>
      </p:pic>
      <p:pic>
        <p:nvPicPr>
          <p:cNvPr id="8" name="Picture 14" descr="https://i.mycdn.me/image?id=870161037550&amp;t=3&amp;plc=WEB&amp;tkn=*uPAgYt4sLdOSjcGB84TlEjSa-9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917" y="4046205"/>
            <a:ext cx="367737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Tk3_1\Desktop\эээ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310" y="4077072"/>
            <a:ext cx="3547432" cy="2561421"/>
          </a:xfrm>
          <a:prstGeom prst="rect">
            <a:avLst/>
          </a:prstGeom>
          <a:noFill/>
        </p:spPr>
      </p:pic>
      <p:pic>
        <p:nvPicPr>
          <p:cNvPr id="10" name="Picture 5" descr="C:\Users\Tk3_1\Desktop\р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2370" y="1234480"/>
            <a:ext cx="3597924" cy="26984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8849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5846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Показательные выступления клуба «</a:t>
            </a:r>
            <a:r>
              <a:rPr kumimoji="0" lang="ru-RU" sz="2400" b="1" i="0" u="none" strike="noStrike" kern="0" cap="none" spc="0" normalizeH="0" baseline="0" noProof="0" dirty="0" err="1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Пересвет</a:t>
            </a:r>
            <a:r>
              <a:rPr kumimoji="0" lang="ru-RU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» и конной группы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2" descr="C:\Users\Tk3_1\Desktop\оо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648"/>
            <a:ext cx="3757211" cy="2504807"/>
          </a:xfrm>
          <a:prstGeom prst="rect">
            <a:avLst/>
          </a:prstGeom>
          <a:noFill/>
        </p:spPr>
      </p:pic>
      <p:pic>
        <p:nvPicPr>
          <p:cNvPr id="8" name="Picture 4" descr="C:\Users\Tk3_1\Desktop\ол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66648"/>
            <a:ext cx="3744416" cy="2463493"/>
          </a:xfrm>
          <a:prstGeom prst="rect">
            <a:avLst/>
          </a:prstGeom>
          <a:noFill/>
        </p:spPr>
      </p:pic>
      <p:pic>
        <p:nvPicPr>
          <p:cNvPr id="9" name="Picture 5" descr="C:\Users\Tk3_1\Desktop\дол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433" y="3898352"/>
            <a:ext cx="3725619" cy="2482976"/>
          </a:xfrm>
          <a:prstGeom prst="rect">
            <a:avLst/>
          </a:prstGeom>
          <a:noFill/>
        </p:spPr>
      </p:pic>
      <p:pic>
        <p:nvPicPr>
          <p:cNvPr id="10" name="Picture 3" descr="C:\Users\Tk3_1\Desktop\впр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8142" y="3898352"/>
            <a:ext cx="3796227" cy="2530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3804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404664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Деятельность казачьей дружины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1" descr="C:\Users\Tk3_1\Desktop\аегп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124744"/>
            <a:ext cx="3312368" cy="2376265"/>
          </a:xfrm>
          <a:prstGeom prst="rect">
            <a:avLst/>
          </a:prstGeom>
          <a:noFill/>
        </p:spPr>
      </p:pic>
      <p:pic>
        <p:nvPicPr>
          <p:cNvPr id="12" name="Picture 3" descr="C:\Users\Tk3_1\Desktop\ев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185" y="1140513"/>
            <a:ext cx="3885671" cy="2387782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179512" y="4005064"/>
            <a:ext cx="4248472" cy="2411893"/>
            <a:chOff x="-2004558" y="1740661"/>
            <a:chExt cx="4838563" cy="2414864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-1922548" y="1740661"/>
              <a:ext cx="4756553" cy="233513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-2004558" y="2048373"/>
              <a:ext cx="4838562" cy="21071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889000">
                <a:lnSpc>
                  <a:spcPts val="2400"/>
                </a:lnSpc>
                <a:spcBef>
                  <a:spcPct val="0"/>
                </a:spcBef>
              </a:pPr>
              <a:r>
                <a:rPr lang="ru-RU" sz="20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Проведено 96 рейдов</a:t>
              </a:r>
            </a:p>
            <a:p>
              <a:pPr lvl="0" algn="ctr" defTabSz="889000">
                <a:lnSpc>
                  <a:spcPts val="2400"/>
                </a:lnSpc>
                <a:spcBef>
                  <a:spcPct val="0"/>
                </a:spcBef>
              </a:pPr>
              <a:endParaRPr lang="ru-RU" sz="1400" b="1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889000">
                <a:lnSpc>
                  <a:spcPts val="2400"/>
                </a:lnSpc>
                <a:spcBef>
                  <a:spcPct val="0"/>
                </a:spcBef>
              </a:pPr>
              <a:r>
                <a:rPr lang="ru-RU" sz="20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 </a:t>
              </a:r>
              <a:r>
                <a:rPr lang="ru-RU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культурно - массовых и спортивных </a:t>
              </a:r>
              <a:r>
                <a:rPr lang="ru-RU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мероприятий</a:t>
              </a:r>
            </a:p>
            <a:p>
              <a:pPr lvl="0" algn="ctr" defTabSz="889000">
                <a:lnSpc>
                  <a:spcPts val="2400"/>
                </a:lnSpc>
                <a:spcBef>
                  <a:spcPct val="0"/>
                </a:spcBef>
              </a:pPr>
              <a:endPara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889000">
                <a:lnSpc>
                  <a:spcPts val="2400"/>
                </a:lnSpc>
                <a:spcBef>
                  <a:spcPct val="0"/>
                </a:spcBef>
              </a:pPr>
              <a:r>
                <a:rPr lang="ru-RU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 </a:t>
              </a:r>
              <a:r>
                <a:rPr lang="ru-RU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оперативно – профилактических мероприятий 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Picture 4" descr="C:\Users\Tk3_1\Desktop\друж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2073" y="4005064"/>
            <a:ext cx="4022532" cy="2681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8747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Tk3_1\Desktop\rj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65625"/>
            <a:ext cx="3743486" cy="2435383"/>
          </a:xfrm>
          <a:prstGeom prst="rect">
            <a:avLst/>
          </a:prstGeom>
          <a:noFill/>
        </p:spPr>
      </p:pic>
      <p:pic>
        <p:nvPicPr>
          <p:cNvPr id="12" name="Picture 2" descr="C:\Users\Tk3_1\Desktop\ол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7845" y="1065625"/>
            <a:ext cx="3705339" cy="2435383"/>
          </a:xfrm>
          <a:prstGeom prst="rect">
            <a:avLst/>
          </a:prstGeom>
          <a:noFill/>
        </p:spPr>
      </p:pic>
      <p:pic>
        <p:nvPicPr>
          <p:cNvPr id="13" name="Picture 2" descr="C:\Users\Tk3_1\Desktop\впы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7845" y="3791096"/>
            <a:ext cx="3705339" cy="244621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55" y="3761967"/>
            <a:ext cx="3771067" cy="254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260648"/>
            <a:ext cx="5364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 Light"/>
              </a:rPr>
              <a:t>Казачья поисковая группа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20741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04664"/>
            <a:ext cx="3015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 w="17780" cmpd="sng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Calibri Light"/>
              </a:rPr>
              <a:t>Тушение пожаров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Picture 2" descr="C:\Users\Tk3_1\Desktop\апо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1" y="1082602"/>
            <a:ext cx="3758674" cy="2412693"/>
          </a:xfrm>
          <a:prstGeom prst="rect">
            <a:avLst/>
          </a:prstGeom>
          <a:noFill/>
        </p:spPr>
      </p:pic>
      <p:pic>
        <p:nvPicPr>
          <p:cNvPr id="9" name="Picture 3" descr="C:\Users\Tk3_1\Desktop\уче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82602"/>
            <a:ext cx="4007750" cy="2274390"/>
          </a:xfrm>
          <a:prstGeom prst="rect">
            <a:avLst/>
          </a:prstGeom>
          <a:noFill/>
        </p:spPr>
      </p:pic>
      <p:pic>
        <p:nvPicPr>
          <p:cNvPr id="10" name="Picture 5" descr="C:\Users\Tk3_1\Desktop\пожа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688" y="3663655"/>
            <a:ext cx="2638192" cy="2919500"/>
          </a:xfrm>
          <a:prstGeom prst="rect">
            <a:avLst/>
          </a:prstGeom>
          <a:noFill/>
        </p:spPr>
      </p:pic>
      <p:pic>
        <p:nvPicPr>
          <p:cNvPr id="14" name="Picture 6" descr="C:\Users\Tk3_1\Desktop\у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82578"/>
            <a:ext cx="4002365" cy="24547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949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66" y="563476"/>
            <a:ext cx="4514309" cy="3009539"/>
          </a:xfrm>
          <a:prstGeom prst="rect">
            <a:avLst/>
          </a:prstGeom>
          <a:effectLst>
            <a:glow rad="8636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12381253"/>
              </p:ext>
            </p:extLst>
          </p:nvPr>
        </p:nvGraphicFramePr>
        <p:xfrm>
          <a:off x="2987824" y="605763"/>
          <a:ext cx="5976665" cy="2463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317118681"/>
              </p:ext>
            </p:extLst>
          </p:nvPr>
        </p:nvGraphicFramePr>
        <p:xfrm>
          <a:off x="289660" y="4149080"/>
          <a:ext cx="4826683" cy="2369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5292080" y="4149080"/>
            <a:ext cx="352839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121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01122" cy="221457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"/>
                <a:ea typeface="Calibri"/>
              </a:rPr>
              <a:t>Мероприятия по обеспечению устойчивого водоснабжения и водоотведения инвестиционных площадок города Донецка Ростовской области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4357718" cy="311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14685"/>
            <a:ext cx="4357718" cy="310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8571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89259"/>
            <a:ext cx="4452768" cy="2580445"/>
          </a:xfrm>
          <a:prstGeom prst="rect">
            <a:avLst/>
          </a:prstGeom>
          <a:effectLst>
            <a:glow rad="8128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  <a:bevelB w="114300" prst="hardEdge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8" y="567431"/>
            <a:ext cx="2932721" cy="3455327"/>
          </a:xfrm>
          <a:prstGeom prst="rect">
            <a:avLst/>
          </a:prstGeom>
          <a:effectLst>
            <a:glow rad="5207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  <a:bevelB w="114300" prst="hardEdge"/>
          </a:sp3d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53382715"/>
              </p:ext>
            </p:extLst>
          </p:nvPr>
        </p:nvGraphicFramePr>
        <p:xfrm>
          <a:off x="841889" y="62368"/>
          <a:ext cx="8128490" cy="774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04585973"/>
              </p:ext>
            </p:extLst>
          </p:nvPr>
        </p:nvGraphicFramePr>
        <p:xfrm>
          <a:off x="3131839" y="664185"/>
          <a:ext cx="5865717" cy="3358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17515329"/>
              </p:ext>
            </p:extLst>
          </p:nvPr>
        </p:nvGraphicFramePr>
        <p:xfrm>
          <a:off x="0" y="4581128"/>
          <a:ext cx="4312066" cy="1512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6010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492896"/>
            <a:ext cx="5919136" cy="3960440"/>
          </a:xfrm>
          <a:prstGeom prst="rect">
            <a:avLst/>
          </a:prstGeom>
          <a:effectLst>
            <a:glow rad="647700">
              <a:schemeClr val="accent1">
                <a:alpha val="40000"/>
              </a:schemeClr>
            </a:glow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86873978"/>
              </p:ext>
            </p:extLst>
          </p:nvPr>
        </p:nvGraphicFramePr>
        <p:xfrm>
          <a:off x="2411760" y="404664"/>
          <a:ext cx="6551782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8427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97476470"/>
              </p:ext>
            </p:extLst>
          </p:nvPr>
        </p:nvGraphicFramePr>
        <p:xfrm>
          <a:off x="841889" y="62368"/>
          <a:ext cx="8128490" cy="918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21872151"/>
              </p:ext>
            </p:extLst>
          </p:nvPr>
        </p:nvGraphicFramePr>
        <p:xfrm>
          <a:off x="3131839" y="836711"/>
          <a:ext cx="5865717" cy="318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98123579"/>
              </p:ext>
            </p:extLst>
          </p:nvPr>
        </p:nvGraphicFramePr>
        <p:xfrm>
          <a:off x="179512" y="4672709"/>
          <a:ext cx="4312066" cy="1512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8" name="Рисунок 7" descr="https://avatars.mds.yandex.net/get-zen_doc/101122/pub_5bfc03e8234b320fa073b4e0_5bfc05d8dfc89b00aa85ebcc/scale_1200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93096"/>
            <a:ext cx="4032448" cy="2271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12019.jpg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79512" y="2060848"/>
            <a:ext cx="2959100" cy="1938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4998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68245785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4248031081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52985707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45224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7515264"/>
              </p:ext>
            </p:extLst>
          </p:nvPr>
        </p:nvGraphicFramePr>
        <p:xfrm>
          <a:off x="841889" y="62368"/>
          <a:ext cx="8128490" cy="918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27041349"/>
              </p:ext>
            </p:extLst>
          </p:nvPr>
        </p:nvGraphicFramePr>
        <p:xfrm>
          <a:off x="3131839" y="836711"/>
          <a:ext cx="5865717" cy="5400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Рисунок 6" descr="http://donetsk-ro.donland.ru/Data/Sites/21/media/foto/02%D1%84%D0%B5%D0%B2%D1%80%D0%B0%D0%BB%D1%8C2019/%D1%86%D1%8D%D1%82.png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33960"/>
            <a:ext cx="3347864" cy="23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rostov.rtrs.ru/bitrix/templates/rtrs/images/profi-logo.pn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108012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889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282" y="285728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black">
                    <a:lumMod val="95000"/>
                  </a:prstClr>
                </a:solidFill>
                <a:latin typeface="Cambria"/>
                <a:cs typeface="Arial" pitchFamily="34" charset="0"/>
              </a:rPr>
              <a:t>Формирование комфортной городской среды</a:t>
            </a:r>
            <a:endParaRPr lang="ru-RU" sz="2400" dirty="0">
              <a:solidFill>
                <a:prstClr val="black">
                  <a:lumMod val="95000"/>
                </a:prstClr>
              </a:solidFill>
              <a:latin typeface="Cambria"/>
              <a:cs typeface="Arial" pitchFamily="34" charset="0"/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2867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4357718" cy="295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437359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8619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019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64032"/>
            <a:ext cx="4224468" cy="33123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1050" y="2580878"/>
            <a:ext cx="4537075" cy="340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509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80878"/>
            <a:ext cx="3888432" cy="387245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1050" y="2580878"/>
            <a:ext cx="4537074" cy="387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3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1789661"/>
            <a:ext cx="8280920" cy="4620697"/>
          </a:xfrm>
          <a:prstGeom prst="rect">
            <a:avLst/>
          </a:prstGeom>
          <a:effectLst>
            <a:glow rad="8128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891876550"/>
              </p:ext>
            </p:extLst>
          </p:nvPr>
        </p:nvGraphicFramePr>
        <p:xfrm>
          <a:off x="467545" y="260650"/>
          <a:ext cx="8280920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1" y="2780930"/>
            <a:ext cx="81820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2">
                    <a:lumMod val="2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5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3907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89493761"/>
              </p:ext>
            </p:extLst>
          </p:nvPr>
        </p:nvGraphicFramePr>
        <p:xfrm>
          <a:off x="827584" y="620688"/>
          <a:ext cx="8064896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307198399"/>
              </p:ext>
            </p:extLst>
          </p:nvPr>
        </p:nvGraphicFramePr>
        <p:xfrm>
          <a:off x="2699792" y="4797152"/>
          <a:ext cx="396044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5442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Win-serv2008r2\обмен\Кобелева\к презентации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56895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761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8572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</a:schemeClr>
                </a:solidFill>
              </a:rPr>
              <a:t>ООО «Агрофирма Донецкая Долина»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85000"/>
                  </a:schemeClr>
                </a:solidFill>
              </a:rPr>
              <a:t>Питомник плодовых деревьев</a:t>
            </a:r>
          </a:p>
          <a:p>
            <a:pPr algn="ctr"/>
            <a:endParaRPr lang="ru-RU" sz="24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r>
              <a:rPr lang="ru-RU" sz="2600" b="1" dirty="0" smtClean="0">
                <a:solidFill>
                  <a:schemeClr val="tx1">
                    <a:lumMod val="85000"/>
                  </a:schemeClr>
                </a:solidFill>
              </a:rPr>
              <a:t>В декабре 2018 года первым получил статус резидента ТОСЭР «Донецк»</a:t>
            </a:r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91880" y="278092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</a:pPr>
            <a:r>
              <a:rPr lang="ru-RU" sz="2100" b="1" dirty="0" smtClean="0">
                <a:solidFill>
                  <a:schemeClr val="bg1"/>
                </a:solidFill>
                <a:cs typeface="Arial" pitchFamily="34" charset="0"/>
              </a:rPr>
              <a:t>Стоимость инвестиционного проекта – 78,9 млн. рублей</a:t>
            </a: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r>
              <a:rPr lang="ru-RU" sz="2100" b="1" dirty="0" smtClean="0">
                <a:solidFill>
                  <a:schemeClr val="bg1"/>
                </a:solidFill>
                <a:cs typeface="Arial" pitchFamily="34" charset="0"/>
              </a:rPr>
              <a:t> Общая сумма налогов 98,5 млн. рублей, </a:t>
            </a: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r>
              <a:rPr lang="ru-RU" sz="2100" b="1" dirty="0" smtClean="0">
                <a:solidFill>
                  <a:schemeClr val="bg1"/>
                </a:solidFill>
                <a:cs typeface="Arial" pitchFamily="34" charset="0"/>
              </a:rPr>
              <a:t>в т.ч. в местный бюджет – 2,7 млн. рублей</a:t>
            </a: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r>
              <a:rPr lang="ru-RU" sz="2100" b="1" dirty="0" smtClean="0">
                <a:solidFill>
                  <a:schemeClr val="bg1"/>
                </a:solidFill>
                <a:cs typeface="Arial" pitchFamily="34" charset="0"/>
              </a:rPr>
              <a:t>Количество трудоустроенных -200 чел.</a:t>
            </a: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pic>
        <p:nvPicPr>
          <p:cNvPr id="4" name="Рисунок 3" descr="C:\Users\Tk7_3_1.WIN-SERV2008R2\Desktop\DSC_0451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80928"/>
            <a:ext cx="2942237" cy="225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Tk7_3_1.WIN-SERV2008R2\Desktop\DSC_0250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3371" y="4719444"/>
            <a:ext cx="3152838" cy="196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8572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endParaRPr lang="ru-RU" sz="24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91880" y="278092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pic>
        <p:nvPicPr>
          <p:cNvPr id="6" name="Рисунок 5" descr="C:\Users\Tk7_3_1.WIN-SERV2008R2\Desktop\m-02-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354" y="2719156"/>
            <a:ext cx="2966652" cy="20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Tk7_3_1.WIN-SERV2008R2\Desktop\IMG_10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1028" y="4581128"/>
            <a:ext cx="2879425" cy="200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563889" y="2473503"/>
            <a:ext cx="5371716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000" b="1" dirty="0">
                <a:solidFill>
                  <a:prstClr val="white"/>
                </a:solidFill>
              </a:rPr>
              <a:t>Стоимость инвестиционного проекта – 6500,0 млн. рублей</a:t>
            </a: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000" b="1" dirty="0">
                <a:solidFill>
                  <a:prstClr val="white"/>
                </a:solidFill>
              </a:rPr>
              <a:t>Общая сумма налогов 296,6 млн. рублей, </a:t>
            </a: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000" b="1" dirty="0">
                <a:solidFill>
                  <a:prstClr val="white"/>
                </a:solidFill>
              </a:rPr>
              <a:t>в </a:t>
            </a:r>
            <a:r>
              <a:rPr lang="ru-RU" sz="2000" b="1" dirty="0" err="1">
                <a:solidFill>
                  <a:prstClr val="white"/>
                </a:solidFill>
              </a:rPr>
              <a:t>т.ч</a:t>
            </a:r>
            <a:r>
              <a:rPr lang="ru-RU" sz="2000" b="1" dirty="0">
                <a:solidFill>
                  <a:prstClr val="white"/>
                </a:solidFill>
              </a:rPr>
              <a:t>. в местный бюджет – 37,1 млн. рублей</a:t>
            </a: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000" b="1" dirty="0">
                <a:solidFill>
                  <a:prstClr val="white"/>
                </a:solidFill>
              </a:rPr>
              <a:t>Количество трудоустроенных – 332 чел.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620688"/>
            <a:ext cx="6336704" cy="18528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b="1" dirty="0" smtClean="0">
                <a:solidFill>
                  <a:prstClr val="black">
                    <a:lumMod val="85000"/>
                  </a:prstClr>
                </a:solidFill>
              </a:rPr>
              <a:t>ПОТЕНЦИАЛЬНЫЕ РЕЗИДЕНТЫ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sz="2400" b="1" dirty="0" smtClean="0">
              <a:solidFill>
                <a:prstClr val="black">
                  <a:lumMod val="85000"/>
                </a:prstClr>
              </a:solidFill>
            </a:endParaRP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 smtClean="0">
                <a:solidFill>
                  <a:prstClr val="black">
                    <a:lumMod val="85000"/>
                  </a:prstClr>
                </a:solidFill>
              </a:rPr>
              <a:t>ООО </a:t>
            </a:r>
            <a:r>
              <a:rPr lang="ru-RU" sz="2400" b="1" dirty="0">
                <a:solidFill>
                  <a:prstClr val="black">
                    <a:lumMod val="85000"/>
                  </a:prstClr>
                </a:solidFill>
              </a:rPr>
              <a:t>«ПМТ»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>
                <a:solidFill>
                  <a:prstClr val="black">
                    <a:lumMod val="85000"/>
                  </a:prstClr>
                </a:solidFill>
              </a:rPr>
              <a:t>Строительство тепличного комплекса</a:t>
            </a:r>
          </a:p>
        </p:txBody>
      </p:sp>
    </p:spTree>
    <p:extLst>
      <p:ext uri="{BB962C8B-B14F-4D97-AF65-F5344CB8AC3E}">
        <p14:creationId xmlns:p14="http://schemas.microsoft.com/office/powerpoint/2010/main" val="1667738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8572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endParaRPr lang="ru-RU" sz="24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91880" y="278092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7945" y="2882287"/>
            <a:ext cx="4807644" cy="26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700"/>
              </a:spcBef>
              <a:buClr>
                <a:srgbClr val="4584D3"/>
              </a:buClr>
              <a:buSzPct val="60000"/>
            </a:pPr>
            <a:r>
              <a:rPr lang="ru-RU" sz="2100" b="1" dirty="0" smtClean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Стоимость </a:t>
            </a:r>
            <a:r>
              <a:rPr lang="ru-RU" sz="2100" b="1" dirty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инвестиционного проекта        </a:t>
            </a:r>
            <a:r>
              <a:rPr lang="ru-RU" sz="2100" b="1" dirty="0">
                <a:solidFill>
                  <a:prstClr val="white"/>
                </a:solidFill>
              </a:rPr>
              <a:t>- 4,9 млн</a:t>
            </a:r>
            <a:r>
              <a:rPr lang="ru-RU" sz="2100" b="1" dirty="0" smtClean="0">
                <a:solidFill>
                  <a:prstClr val="white"/>
                </a:solidFill>
              </a:rPr>
              <a:t>. рублей</a:t>
            </a:r>
            <a:endParaRPr lang="ru-RU" sz="2100" b="1" dirty="0">
              <a:solidFill>
                <a:prstClr val="white"/>
              </a:solidFill>
            </a:endParaRP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</a:pPr>
            <a:r>
              <a:rPr lang="ru-RU" sz="2100" b="1" dirty="0">
                <a:solidFill>
                  <a:prstClr val="white"/>
                </a:solidFill>
              </a:rPr>
              <a:t> Общая сумма налогов 8,4 млн. рублей </a:t>
            </a: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000" b="1" dirty="0">
                <a:solidFill>
                  <a:prstClr val="white"/>
                </a:solidFill>
              </a:rPr>
              <a:t>в </a:t>
            </a:r>
            <a:r>
              <a:rPr lang="ru-RU" sz="2000" b="1" dirty="0" err="1">
                <a:solidFill>
                  <a:prstClr val="white"/>
                </a:solidFill>
              </a:rPr>
              <a:t>т.ч</a:t>
            </a:r>
            <a:r>
              <a:rPr lang="ru-RU" sz="2000" b="1" dirty="0">
                <a:solidFill>
                  <a:prstClr val="white"/>
                </a:solidFill>
              </a:rPr>
              <a:t>. в местный бюджет – 0,5 млн. рублей</a:t>
            </a: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100" b="1" dirty="0">
                <a:solidFill>
                  <a:prstClr val="white"/>
                </a:solidFill>
              </a:rPr>
              <a:t>Количество трудоустроенных – 10 чел.</a:t>
            </a: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620688"/>
            <a:ext cx="6336704" cy="22960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b="1" dirty="0" smtClean="0">
                <a:solidFill>
                  <a:prstClr val="black">
                    <a:lumMod val="85000"/>
                  </a:prstClr>
                </a:solidFill>
              </a:rPr>
              <a:t>ПОТЕНЦИАЛЬНЫЕ РЕЗИДЕНТЫ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sz="2400" b="1" dirty="0" smtClean="0">
              <a:solidFill>
                <a:prstClr val="black">
                  <a:lumMod val="85000"/>
                </a:prstClr>
              </a:solidFill>
            </a:endParaRP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 smtClean="0">
                <a:solidFill>
                  <a:prstClr val="black">
                    <a:lumMod val="85000"/>
                  </a:prstClr>
                </a:solidFill>
              </a:rPr>
              <a:t>ООО </a:t>
            </a:r>
            <a:r>
              <a:rPr lang="ru-RU" sz="2400" b="1" dirty="0">
                <a:solidFill>
                  <a:prstClr val="black">
                    <a:lumMod val="85000"/>
                  </a:prstClr>
                </a:solidFill>
              </a:rPr>
              <a:t>«ДОНКЛИП»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>
                <a:solidFill>
                  <a:prstClr val="black">
                    <a:lumMod val="85000"/>
                  </a:prstClr>
                </a:solidFill>
              </a:rPr>
              <a:t>Производство алюминиевой клипсы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sz="2400" b="1" dirty="0" smtClean="0">
              <a:solidFill>
                <a:prstClr val="black">
                  <a:lumMod val="8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69" y="2575867"/>
            <a:ext cx="3604651" cy="250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112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8572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endParaRPr lang="ru-RU" sz="24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91880" y="278092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7945" y="3140968"/>
            <a:ext cx="4807644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700"/>
              </a:spcBef>
              <a:buClr>
                <a:srgbClr val="4584D3"/>
              </a:buClr>
              <a:buSzPct val="60000"/>
            </a:pPr>
            <a:r>
              <a:rPr lang="ru-RU" sz="2100" b="1" dirty="0" smtClean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Стоимость </a:t>
            </a:r>
            <a:r>
              <a:rPr lang="ru-RU" sz="2100" b="1" dirty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инвестиционного проекта        </a:t>
            </a:r>
            <a:r>
              <a:rPr lang="ru-RU" sz="2100" b="1" dirty="0">
                <a:solidFill>
                  <a:prstClr val="white"/>
                </a:solidFill>
              </a:rPr>
              <a:t>- </a:t>
            </a:r>
            <a:r>
              <a:rPr lang="ru-RU" sz="2100" b="1" dirty="0" smtClean="0">
                <a:solidFill>
                  <a:prstClr val="white"/>
                </a:solidFill>
              </a:rPr>
              <a:t>560,7 </a:t>
            </a:r>
            <a:r>
              <a:rPr lang="ru-RU" sz="2100" b="1" dirty="0">
                <a:solidFill>
                  <a:prstClr val="white"/>
                </a:solidFill>
              </a:rPr>
              <a:t>млн</a:t>
            </a:r>
            <a:r>
              <a:rPr lang="ru-RU" sz="2100" b="1" dirty="0" smtClean="0">
                <a:solidFill>
                  <a:prstClr val="white"/>
                </a:solidFill>
              </a:rPr>
              <a:t>. рублей</a:t>
            </a:r>
            <a:endParaRPr lang="ru-RU" sz="2100" b="1" dirty="0">
              <a:solidFill>
                <a:prstClr val="white"/>
              </a:solidFill>
            </a:endParaRP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100" b="1" dirty="0" smtClean="0">
                <a:solidFill>
                  <a:prstClr val="white"/>
                </a:solidFill>
              </a:rPr>
              <a:t>Количество </a:t>
            </a:r>
            <a:r>
              <a:rPr lang="ru-RU" sz="2100" b="1" dirty="0">
                <a:solidFill>
                  <a:prstClr val="white"/>
                </a:solidFill>
              </a:rPr>
              <a:t>трудоустроенных – </a:t>
            </a:r>
            <a:r>
              <a:rPr lang="ru-RU" sz="2100" b="1" dirty="0" smtClean="0">
                <a:solidFill>
                  <a:prstClr val="white"/>
                </a:solidFill>
              </a:rPr>
              <a:t>410 </a:t>
            </a:r>
            <a:r>
              <a:rPr lang="ru-RU" sz="2100" b="1" dirty="0">
                <a:solidFill>
                  <a:prstClr val="white"/>
                </a:solidFill>
              </a:rPr>
              <a:t>чел</a:t>
            </a:r>
            <a:r>
              <a:rPr lang="ru-RU" sz="2100" b="1" dirty="0" smtClean="0">
                <a:solidFill>
                  <a:prstClr val="white"/>
                </a:solidFill>
              </a:rPr>
              <a:t>.</a:t>
            </a: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620687"/>
            <a:ext cx="7488832" cy="21482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b="1" dirty="0" smtClean="0">
                <a:solidFill>
                  <a:prstClr val="black">
                    <a:lumMod val="85000"/>
                  </a:prstClr>
                </a:solidFill>
              </a:rPr>
              <a:t>ПОТЕНЦИАЛЬНЫЕ РЕЗИДЕНТЫ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 smtClean="0">
                <a:solidFill>
                  <a:prstClr val="black">
                    <a:lumMod val="85000"/>
                  </a:prstClr>
                </a:solidFill>
              </a:rPr>
              <a:t>ООО «Аль </a:t>
            </a:r>
            <a:r>
              <a:rPr lang="ru-RU" sz="2400" b="1" dirty="0" err="1" smtClean="0">
                <a:solidFill>
                  <a:prstClr val="black">
                    <a:lumMod val="85000"/>
                  </a:prstClr>
                </a:solidFill>
              </a:rPr>
              <a:t>Пако</a:t>
            </a:r>
            <a:r>
              <a:rPr lang="ru-RU" sz="2400" b="1" dirty="0" smtClean="0">
                <a:solidFill>
                  <a:prstClr val="black">
                    <a:lumMod val="85000"/>
                  </a:prstClr>
                </a:solidFill>
              </a:rPr>
              <a:t>»</a:t>
            </a:r>
            <a:endParaRPr lang="ru-RU" sz="2400" b="1" dirty="0">
              <a:solidFill>
                <a:prstClr val="black">
                  <a:lumMod val="85000"/>
                </a:prstClr>
              </a:solidFill>
            </a:endParaRP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spc="-120" dirty="0">
                <a:latin typeface="Times New Roman"/>
                <a:ea typeface="Times New Roman"/>
              </a:rPr>
              <a:t>Создание производственного кластера в сфере производства детских развивающих настольных игр, головоломок, книг-игрушек на территории города Донецк </a:t>
            </a:r>
            <a:endParaRPr lang="ru-RU" sz="2400" b="1" dirty="0" smtClean="0">
              <a:solidFill>
                <a:prstClr val="black">
                  <a:lumMod val="85000"/>
                </a:prstClr>
              </a:solidFill>
            </a:endParaRPr>
          </a:p>
        </p:txBody>
      </p:sp>
      <p:pic>
        <p:nvPicPr>
          <p:cNvPr id="4098" name="Picture 2" descr="\\Win-serv2008r2\обмен\Кобелева\к презентации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28906"/>
            <a:ext cx="3312368" cy="194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Win-serv2008r2\обмен\Кобелева\к презентации\31259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592" y="4719444"/>
            <a:ext cx="379953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34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3463</TotalTime>
  <Words>787</Words>
  <Application>Microsoft Office PowerPoint</Application>
  <PresentationFormat>Экран (4:3)</PresentationFormat>
  <Paragraphs>112</Paragraphs>
  <Slides>36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Закончено проектирование нового городского Дворца культуры «Шахтер»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современной городской среды на территории муниципального образования «Город Донецк»</vt:lpstr>
      <vt:lpstr>Формирование современной городской среды на территории муниципального образования «Город Донецк»</vt:lpstr>
      <vt:lpstr>Презентация PowerPoint</vt:lpstr>
      <vt:lpstr>Презентация PowerPoint</vt:lpstr>
      <vt:lpstr>Презентация PowerPoint</vt:lpstr>
    </vt:vector>
  </TitlesOfParts>
  <Company>totl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Администрации города Донецка о результатах деятельности за 2016 год</dc:title>
  <dc:creator>Юлия</dc:creator>
  <cp:lastModifiedBy>Специалист</cp:lastModifiedBy>
  <cp:revision>328</cp:revision>
  <dcterms:created xsi:type="dcterms:W3CDTF">2016-11-13T07:15:30Z</dcterms:created>
  <dcterms:modified xsi:type="dcterms:W3CDTF">2019-03-26T09:28:45Z</dcterms:modified>
</cp:coreProperties>
</file>