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Slides/notesSlide9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_rels/notesSlide9.xml.rels" ContentType="application/vnd.openxmlformats-package.relationships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0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media/image28.jpeg" ContentType="image/jpeg"/>
  <Override PartName="/ppt/media/image1.png" ContentType="image/png"/>
  <Override PartName="/ppt/media/image7.png" ContentType="image/png"/>
  <Override PartName="/ppt/media/image5.jpeg" ContentType="image/jpeg"/>
  <Override PartName="/ppt/media/image37.png" ContentType="image/png"/>
  <Override PartName="/ppt/media/image26.jpeg" ContentType="image/jpeg"/>
  <Override PartName="/ppt/media/image2.gif" ContentType="image/gif"/>
  <Override PartName="/ppt/media/image3.jpeg" ContentType="image/jpeg"/>
  <Override PartName="/ppt/media/image4.jpeg" ContentType="image/jpeg"/>
  <Override PartName="/ppt/media/image6.gif" ContentType="image/gif"/>
  <Override PartName="/ppt/media/image9.jpeg" ContentType="image/jpeg"/>
  <Override PartName="/ppt/media/image41.png" ContentType="image/png"/>
  <Override PartName="/ppt/media/image8.jpeg" ContentType="image/jpeg"/>
  <Override PartName="/ppt/media/image10.jpeg" ContentType="image/jpeg"/>
  <Override PartName="/ppt/media/image27.jpeg" ContentType="image/jpeg"/>
  <Override PartName="/ppt/media/image11.gif" ContentType="image/gif"/>
  <Override PartName="/ppt/media/image12.jpeg" ContentType="image/jpeg"/>
  <Override PartName="/ppt/media/image13.jpeg" ContentType="image/jpeg"/>
  <Override PartName="/ppt/media/image14.jpeg" ContentType="image/jpeg"/>
  <Override PartName="/ppt/media/image15.gif" ContentType="image/gif"/>
  <Override PartName="/ppt/media/image16.jpeg" ContentType="image/jpeg"/>
  <Override PartName="/ppt/media/image17.gif" ContentType="image/gif"/>
  <Override PartName="/ppt/media/image18.jpeg" ContentType="image/jpeg"/>
  <Override PartName="/ppt/media/image19.gif" ContentType="image/gif"/>
  <Override PartName="/ppt/media/image20.jpeg" ContentType="image/jpeg"/>
  <Override PartName="/ppt/media/image30.gif" ContentType="image/gif"/>
  <Override PartName="/ppt/media/image21.wmf" ContentType="image/x-wmf"/>
  <Override PartName="/ppt/media/image22.jpeg" ContentType="image/jpeg"/>
  <Override PartName="/ppt/media/image23.jpeg" ContentType="image/jpeg"/>
  <Override PartName="/ppt/media/image45.jpeg" ContentType="image/jpeg"/>
  <Override PartName="/ppt/media/image24.gif" ContentType="image/gif"/>
  <Override PartName="/ppt/media/image25.jpeg" ContentType="image/jpeg"/>
  <Override PartName="/ppt/media/image29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6.gif" ContentType="image/gif"/>
  <Override PartName="/ppt/media/image35.jpeg" ContentType="image/jpeg"/>
  <Override PartName="/ppt/media/image38.jpeg" ContentType="image/jpeg"/>
  <Override PartName="/ppt/media/image39.gif" ContentType="image/gif"/>
  <Override PartName="/ppt/media/image40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6.gif" ContentType="image/gif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0080625" cy="5670550"/>
  <p:notesSz cx="6858000" cy="9947275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C452A494-AF10-4554-B2E5-2DF0BE056233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59320" cy="3341520"/>
          </a:xfrm>
          <a:prstGeom prst="rect">
            <a:avLst/>
          </a:prstGeom>
        </p:spPr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2000" cy="390240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84" name="CustomShape 3"/>
          <p:cNvSpPr/>
          <p:nvPr/>
        </p:nvSpPr>
        <p:spPr>
          <a:xfrm>
            <a:off x="3884760" y="9448200"/>
            <a:ext cx="2957400" cy="48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B4D96996-20B9-4B1D-AE8A-6E978B1D37CB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59320" cy="3341520"/>
          </a:xfrm>
          <a:prstGeom prst="rect">
            <a:avLst/>
          </a:prstGeom>
        </p:spPr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2000" cy="390240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11" name="CustomShape 3"/>
          <p:cNvSpPr/>
          <p:nvPr/>
        </p:nvSpPr>
        <p:spPr>
          <a:xfrm>
            <a:off x="3884760" y="9448200"/>
            <a:ext cx="2957400" cy="48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D3E1565C-D246-462F-BF7F-46252FC7B8A3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59320" cy="3341520"/>
          </a:xfrm>
          <a:prstGeom prst="rect">
            <a:avLst/>
          </a:prstGeom>
        </p:spPr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2000" cy="390240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87" name="CustomShape 3"/>
          <p:cNvSpPr/>
          <p:nvPr/>
        </p:nvSpPr>
        <p:spPr>
          <a:xfrm>
            <a:off x="3884760" y="9448200"/>
            <a:ext cx="2957400" cy="48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F8F3AABD-A8B0-4444-9CBE-38D99E748393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59320" cy="3341520"/>
          </a:xfrm>
          <a:prstGeom prst="rect">
            <a:avLst/>
          </a:prstGeom>
        </p:spPr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2000" cy="390240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90" name="CustomShape 3"/>
          <p:cNvSpPr/>
          <p:nvPr/>
        </p:nvSpPr>
        <p:spPr>
          <a:xfrm>
            <a:off x="3884760" y="9448200"/>
            <a:ext cx="2957400" cy="48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75B74F09-436C-4236-91B5-88D5C6DB58A7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61840" cy="3344040"/>
          </a:xfrm>
          <a:prstGeom prst="rect">
            <a:avLst/>
          </a:prstGeom>
        </p:spPr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4520" cy="390492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93" name="CustomShape 3"/>
          <p:cNvSpPr/>
          <p:nvPr/>
        </p:nvSpPr>
        <p:spPr>
          <a:xfrm>
            <a:off x="3884760" y="9448200"/>
            <a:ext cx="2959920" cy="48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6CB3EB24-7A82-4C9B-9AE4-4FBD195BC93E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59320" cy="3341520"/>
          </a:xfrm>
          <a:prstGeom prst="rect">
            <a:avLst/>
          </a:prstGeom>
        </p:spPr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2000" cy="390240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96" name="CustomShape 3"/>
          <p:cNvSpPr/>
          <p:nvPr/>
        </p:nvSpPr>
        <p:spPr>
          <a:xfrm>
            <a:off x="3884760" y="9448200"/>
            <a:ext cx="2957400" cy="48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ABF2323E-32A0-4B74-919D-FF77E8189ED5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59320" cy="3341520"/>
          </a:xfrm>
          <a:prstGeom prst="rect">
            <a:avLst/>
          </a:prstGeom>
        </p:spPr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2000" cy="390240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99" name="CustomShape 3"/>
          <p:cNvSpPr/>
          <p:nvPr/>
        </p:nvSpPr>
        <p:spPr>
          <a:xfrm>
            <a:off x="3884760" y="9448200"/>
            <a:ext cx="2957400" cy="48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DBC41001-B3BD-4A33-94E9-2AA7C2A49229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59320" cy="3341520"/>
          </a:xfrm>
          <a:prstGeom prst="rect">
            <a:avLst/>
          </a:prstGeom>
        </p:spPr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2000" cy="390240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02" name="CustomShape 3"/>
          <p:cNvSpPr/>
          <p:nvPr/>
        </p:nvSpPr>
        <p:spPr>
          <a:xfrm>
            <a:off x="3884760" y="9448200"/>
            <a:ext cx="2957400" cy="48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8BA4CD09-97F3-40D2-851F-AAEB9E509744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59320" cy="3341520"/>
          </a:xfrm>
          <a:prstGeom prst="rect">
            <a:avLst/>
          </a:prstGeom>
        </p:spPr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2000" cy="390240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05" name="CustomShape 3"/>
          <p:cNvSpPr/>
          <p:nvPr/>
        </p:nvSpPr>
        <p:spPr>
          <a:xfrm>
            <a:off x="3884760" y="9448200"/>
            <a:ext cx="2957400" cy="48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881917C1-E829-4D60-BFC1-AE14106107D9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sldImg"/>
          </p:nvPr>
        </p:nvSpPr>
        <p:spPr>
          <a:xfrm>
            <a:off x="1192320" y="1244520"/>
            <a:ext cx="4459320" cy="3341520"/>
          </a:xfrm>
          <a:prstGeom prst="rect">
            <a:avLst/>
          </a:prstGeom>
        </p:spPr>
      </p:sp>
      <p:sp>
        <p:nvSpPr>
          <p:cNvPr id="207" name="PlaceHolder 2"/>
          <p:cNvSpPr>
            <a:spLocks noGrp="1"/>
          </p:cNvSpPr>
          <p:nvPr>
            <p:ph type="body"/>
          </p:nvPr>
        </p:nvSpPr>
        <p:spPr>
          <a:xfrm>
            <a:off x="685800" y="4787280"/>
            <a:ext cx="5472000" cy="3902400"/>
          </a:xfrm>
          <a:prstGeom prst="rect">
            <a:avLst/>
          </a:prstGeom>
        </p:spPr>
        <p:txBody>
          <a:bodyPr lIns="91800" rIns="91800" tIns="46080" bIns="4608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08" name="CustomShape 3"/>
          <p:cNvSpPr/>
          <p:nvPr/>
        </p:nvSpPr>
        <p:spPr>
          <a:xfrm>
            <a:off x="3884760" y="9448200"/>
            <a:ext cx="2957400" cy="48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1800" rIns="91800" tIns="46080" bIns="46080" anchor="b">
            <a:noAutofit/>
          </a:bodyPr>
          <a:p>
            <a:pPr algn="r">
              <a:lnSpc>
                <a:spcPct val="100000"/>
              </a:lnSpc>
            </a:pPr>
            <a:fld id="{A4F89D0F-0C7B-4541-A01F-B0EC1FB423A3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gif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gif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0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gif"/><Relationship Id="rId5" Type="http://schemas.openxmlformats.org/officeDocument/2006/relationships/image" Target="../media/image7.png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gif"/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5.gif"/><Relationship Id="rId2" Type="http://schemas.openxmlformats.org/officeDocument/2006/relationships/image" Target="../media/image16.jpeg"/><Relationship Id="rId3" Type="http://schemas.openxmlformats.org/officeDocument/2006/relationships/image" Target="../media/image17.gif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gif"/><Relationship Id="rId3" Type="http://schemas.openxmlformats.org/officeDocument/2006/relationships/image" Target="../media/image20.jpeg"/><Relationship Id="rId4" Type="http://schemas.openxmlformats.org/officeDocument/2006/relationships/image" Target="../media/image21.wmf"/><Relationship Id="rId5" Type="http://schemas.openxmlformats.org/officeDocument/2006/relationships/image" Target="../media/image22.jpe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image" Target="../media/image24.gif"/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6" Type="http://schemas.openxmlformats.org/officeDocument/2006/relationships/image" Target="../media/image28.jpe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image" Target="../media/image30.gif"/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6" Type="http://schemas.openxmlformats.org/officeDocument/2006/relationships/image" Target="../media/image34.jpeg"/><Relationship Id="rId7" Type="http://schemas.openxmlformats.org/officeDocument/2006/relationships/image" Target="../media/image35.jpe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6.gif"/><Relationship Id="rId2" Type="http://schemas.openxmlformats.org/officeDocument/2006/relationships/image" Target="../media/image37.png"/><Relationship Id="rId3" Type="http://schemas.openxmlformats.org/officeDocument/2006/relationships/image" Target="../media/image38.jpe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9.gif"/><Relationship Id="rId2" Type="http://schemas.openxmlformats.org/officeDocument/2006/relationships/image" Target="../media/image40.jpeg"/><Relationship Id="rId3" Type="http://schemas.openxmlformats.org/officeDocument/2006/relationships/image" Target="../media/image41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7571520" y="5300640"/>
            <a:ext cx="2115720" cy="28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7C778E12-1517-4422-A32F-869DFF091F50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45" name="CustomShape 2"/>
          <p:cNvSpPr/>
          <p:nvPr/>
        </p:nvSpPr>
        <p:spPr>
          <a:xfrm>
            <a:off x="326880" y="5322240"/>
            <a:ext cx="9736560" cy="10800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" name="CustomShape 3"/>
          <p:cNvSpPr/>
          <p:nvPr/>
        </p:nvSpPr>
        <p:spPr>
          <a:xfrm>
            <a:off x="157320" y="311400"/>
            <a:ext cx="9864720" cy="500040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" name="CustomShape 4"/>
          <p:cNvSpPr/>
          <p:nvPr/>
        </p:nvSpPr>
        <p:spPr>
          <a:xfrm>
            <a:off x="3702600" y="1839960"/>
            <a:ext cx="6364800" cy="2527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 механизмах реализации национальных проектов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 территории города 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Донецка 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48" name="CustomShape 5"/>
          <p:cNvSpPr/>
          <p:nvPr/>
        </p:nvSpPr>
        <p:spPr>
          <a:xfrm>
            <a:off x="326880" y="5442480"/>
            <a:ext cx="9740520" cy="10188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" name="CustomShape 6"/>
          <p:cNvSpPr/>
          <p:nvPr/>
        </p:nvSpPr>
        <p:spPr>
          <a:xfrm>
            <a:off x="326880" y="5556600"/>
            <a:ext cx="9737280" cy="101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" name="CustomShape 7"/>
          <p:cNvSpPr/>
          <p:nvPr/>
        </p:nvSpPr>
        <p:spPr>
          <a:xfrm>
            <a:off x="-3240" y="216360"/>
            <a:ext cx="10067400" cy="8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CustomShape 8"/>
          <p:cNvSpPr/>
          <p:nvPr/>
        </p:nvSpPr>
        <p:spPr>
          <a:xfrm>
            <a:off x="0" y="113040"/>
            <a:ext cx="10063440" cy="9108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2" name="Рисунок 3" descr=""/>
          <p:cNvPicPr/>
          <p:nvPr/>
        </p:nvPicPr>
        <p:blipFill>
          <a:blip r:embed="rId2"/>
          <a:stretch/>
        </p:blipFill>
        <p:spPr>
          <a:xfrm>
            <a:off x="237960" y="416520"/>
            <a:ext cx="858240" cy="80568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</p:spTree>
  </p:cSld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7571520" y="5300640"/>
            <a:ext cx="2115720" cy="28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F30B6A5E-6320-4C95-BD27-022F7B96E1B9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170" name="CustomShape 2"/>
          <p:cNvSpPr/>
          <p:nvPr/>
        </p:nvSpPr>
        <p:spPr>
          <a:xfrm>
            <a:off x="0" y="2694600"/>
            <a:ext cx="10063440" cy="2790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9440" rIns="109440" tIns="54720" bIns="54720">
            <a:spAutoFit/>
          </a:bodyPr>
          <a:p>
            <a:pPr algn="ctr">
              <a:lnSpc>
                <a:spcPct val="100000"/>
              </a:lnSpc>
            </a:pPr>
            <a:r>
              <a:rPr b="1" lang="ru-RU" sz="8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8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8800" spc="-1" strike="noStrike">
              <a:latin typeface="Arial"/>
            </a:endParaRPr>
          </a:p>
        </p:txBody>
      </p:sp>
      <p:sp>
        <p:nvSpPr>
          <p:cNvPr id="171" name="CustomShape 3"/>
          <p:cNvSpPr/>
          <p:nvPr/>
        </p:nvSpPr>
        <p:spPr>
          <a:xfrm>
            <a:off x="326880" y="5322240"/>
            <a:ext cx="9736560" cy="10800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2" name="CustomShape 4"/>
          <p:cNvSpPr/>
          <p:nvPr/>
        </p:nvSpPr>
        <p:spPr>
          <a:xfrm>
            <a:off x="326880" y="5442480"/>
            <a:ext cx="9740520" cy="10188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3" name="CustomShape 5"/>
          <p:cNvSpPr/>
          <p:nvPr/>
        </p:nvSpPr>
        <p:spPr>
          <a:xfrm>
            <a:off x="326880" y="5556600"/>
            <a:ext cx="9737280" cy="101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4" name="CustomShape 6"/>
          <p:cNvSpPr/>
          <p:nvPr/>
        </p:nvSpPr>
        <p:spPr>
          <a:xfrm>
            <a:off x="-3240" y="216360"/>
            <a:ext cx="10067400" cy="8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5" name="CustomShape 7"/>
          <p:cNvSpPr/>
          <p:nvPr/>
        </p:nvSpPr>
        <p:spPr>
          <a:xfrm>
            <a:off x="0" y="113040"/>
            <a:ext cx="10063440" cy="9108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76" name="Рисунок 4" descr=""/>
          <p:cNvPicPr/>
          <p:nvPr/>
        </p:nvPicPr>
        <p:blipFill>
          <a:blip r:embed="rId1"/>
          <a:stretch/>
        </p:blipFill>
        <p:spPr>
          <a:xfrm>
            <a:off x="222840" y="311040"/>
            <a:ext cx="4890240" cy="2650320"/>
          </a:xfrm>
          <a:prstGeom prst="rect">
            <a:avLst/>
          </a:prstGeom>
          <a:ln>
            <a:noFill/>
          </a:ln>
        </p:spPr>
      </p:pic>
      <p:pic>
        <p:nvPicPr>
          <p:cNvPr id="177" name="Рисунок 12" descr=""/>
          <p:cNvPicPr/>
          <p:nvPr/>
        </p:nvPicPr>
        <p:blipFill>
          <a:blip r:embed="rId2"/>
          <a:stretch/>
        </p:blipFill>
        <p:spPr>
          <a:xfrm>
            <a:off x="237960" y="2716200"/>
            <a:ext cx="4906080" cy="2854080"/>
          </a:xfrm>
          <a:prstGeom prst="rect">
            <a:avLst/>
          </a:prstGeom>
          <a:ln>
            <a:noFill/>
          </a:ln>
        </p:spPr>
      </p:pic>
      <p:pic>
        <p:nvPicPr>
          <p:cNvPr id="178" name="Рисунок 8" descr=""/>
          <p:cNvPicPr/>
          <p:nvPr/>
        </p:nvPicPr>
        <p:blipFill>
          <a:blip r:embed="rId3"/>
          <a:stretch/>
        </p:blipFill>
        <p:spPr>
          <a:xfrm>
            <a:off x="5127840" y="311040"/>
            <a:ext cx="4664880" cy="2372040"/>
          </a:xfrm>
          <a:prstGeom prst="rect">
            <a:avLst/>
          </a:prstGeom>
          <a:ln>
            <a:noFill/>
          </a:ln>
        </p:spPr>
      </p:pic>
      <p:pic>
        <p:nvPicPr>
          <p:cNvPr id="179" name="Рисунок 6" descr=""/>
          <p:cNvPicPr/>
          <p:nvPr/>
        </p:nvPicPr>
        <p:blipFill>
          <a:blip r:embed="rId4"/>
          <a:stretch/>
        </p:blipFill>
        <p:spPr>
          <a:xfrm>
            <a:off x="5124600" y="2694600"/>
            <a:ext cx="4667760" cy="2850120"/>
          </a:xfrm>
          <a:prstGeom prst="rect">
            <a:avLst/>
          </a:prstGeom>
          <a:ln>
            <a:noFill/>
          </a:ln>
        </p:spPr>
      </p:pic>
      <p:pic>
        <p:nvPicPr>
          <p:cNvPr id="180" name="Рисунок 3" descr=""/>
          <p:cNvPicPr/>
          <p:nvPr/>
        </p:nvPicPr>
        <p:blipFill>
          <a:blip r:embed="rId5"/>
          <a:stretch/>
        </p:blipFill>
        <p:spPr>
          <a:xfrm>
            <a:off x="0" y="0"/>
            <a:ext cx="858240" cy="80568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181" name="CustomShape 8"/>
          <p:cNvSpPr/>
          <p:nvPr/>
        </p:nvSpPr>
        <p:spPr>
          <a:xfrm>
            <a:off x="574920" y="4226400"/>
            <a:ext cx="911268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fff200"/>
                </a:solidFill>
                <a:latin typeface="Candara"/>
                <a:ea typeface="DejaVu Sans"/>
              </a:rPr>
              <a:t>Благодарю за внимание!</a:t>
            </a:r>
            <a:endParaRPr b="0" lang="ru-RU" sz="5400" spc="-1" strike="noStrike">
              <a:latin typeface="Arial"/>
            </a:endParaRPr>
          </a:p>
        </p:txBody>
      </p:sp>
    </p:spTree>
  </p:cSld>
  <p:transition>
    <p:fade/>
  </p:transition>
  <p:timing>
    <p:tnLst>
      <p:par>
        <p:cTn id="19" dur="indefinite" restart="never" nodeType="tmRoot">
          <p:childTnLst>
            <p:seq>
              <p:cTn id="2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CustomShape 1"/>
          <p:cNvSpPr/>
          <p:nvPr/>
        </p:nvSpPr>
        <p:spPr>
          <a:xfrm>
            <a:off x="7571520" y="5300640"/>
            <a:ext cx="2115720" cy="28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2C1720B3-AECA-4F3C-850F-9112030F7ECE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pic>
        <p:nvPicPr>
          <p:cNvPr id="54" name="Picture 3" descr=""/>
          <p:cNvPicPr/>
          <p:nvPr/>
        </p:nvPicPr>
        <p:blipFill>
          <a:blip r:embed="rId1"/>
          <a:stretch/>
        </p:blipFill>
        <p:spPr>
          <a:xfrm>
            <a:off x="304560" y="1707120"/>
            <a:ext cx="3261240" cy="1233720"/>
          </a:xfrm>
          <a:prstGeom prst="rect">
            <a:avLst/>
          </a:prstGeom>
          <a:ln>
            <a:noFill/>
          </a:ln>
        </p:spPr>
      </p:pic>
      <p:pic>
        <p:nvPicPr>
          <p:cNvPr id="55" name="Picture 8" descr=""/>
          <p:cNvPicPr/>
          <p:nvPr/>
        </p:nvPicPr>
        <p:blipFill>
          <a:blip r:embed="rId2"/>
          <a:stretch/>
        </p:blipFill>
        <p:spPr>
          <a:xfrm>
            <a:off x="6825600" y="378360"/>
            <a:ext cx="3142440" cy="2593080"/>
          </a:xfrm>
          <a:prstGeom prst="rect">
            <a:avLst/>
          </a:prstGeom>
          <a:ln>
            <a:noFill/>
          </a:ln>
        </p:spPr>
      </p:pic>
      <p:pic>
        <p:nvPicPr>
          <p:cNvPr id="56" name="Picture 11" descr=""/>
          <p:cNvPicPr/>
          <p:nvPr/>
        </p:nvPicPr>
        <p:blipFill>
          <a:blip r:embed="rId3"/>
          <a:stretch/>
        </p:blipFill>
        <p:spPr>
          <a:xfrm>
            <a:off x="158400" y="3452400"/>
            <a:ext cx="3394080" cy="1812960"/>
          </a:xfrm>
          <a:prstGeom prst="rect">
            <a:avLst/>
          </a:prstGeom>
          <a:ln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1031760" y="1487880"/>
            <a:ext cx="5332320" cy="187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" name="CustomShape 3"/>
          <p:cNvSpPr/>
          <p:nvPr/>
        </p:nvSpPr>
        <p:spPr>
          <a:xfrm>
            <a:off x="326880" y="5322240"/>
            <a:ext cx="9736560" cy="10800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" name="CustomShape 4"/>
          <p:cNvSpPr/>
          <p:nvPr/>
        </p:nvSpPr>
        <p:spPr>
          <a:xfrm>
            <a:off x="326880" y="5442480"/>
            <a:ext cx="9740520" cy="10188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" name="CustomShape 5"/>
          <p:cNvSpPr/>
          <p:nvPr/>
        </p:nvSpPr>
        <p:spPr>
          <a:xfrm>
            <a:off x="326880" y="5556600"/>
            <a:ext cx="9737280" cy="101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" name="CustomShape 6"/>
          <p:cNvSpPr/>
          <p:nvPr/>
        </p:nvSpPr>
        <p:spPr>
          <a:xfrm>
            <a:off x="-3240" y="216360"/>
            <a:ext cx="10067400" cy="8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" name="CustomShape 7"/>
          <p:cNvSpPr/>
          <p:nvPr/>
        </p:nvSpPr>
        <p:spPr>
          <a:xfrm>
            <a:off x="0" y="113040"/>
            <a:ext cx="10063440" cy="9108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3" name="Рисунок 3" descr=""/>
          <p:cNvPicPr/>
          <p:nvPr/>
        </p:nvPicPr>
        <p:blipFill>
          <a:blip r:embed="rId4"/>
          <a:stretch/>
        </p:blipFill>
        <p:spPr>
          <a:xfrm>
            <a:off x="0" y="15840"/>
            <a:ext cx="858240" cy="80568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  <p:pic>
        <p:nvPicPr>
          <p:cNvPr id="64" name="" descr=""/>
          <p:cNvPicPr/>
          <p:nvPr/>
        </p:nvPicPr>
        <p:blipFill>
          <a:blip r:embed="rId5"/>
          <a:stretch/>
        </p:blipFill>
        <p:spPr>
          <a:xfrm>
            <a:off x="952200" y="416520"/>
            <a:ext cx="5746320" cy="1088280"/>
          </a:xfrm>
          <a:prstGeom prst="rect">
            <a:avLst/>
          </a:prstGeom>
          <a:ln>
            <a:noFill/>
          </a:ln>
        </p:spPr>
      </p:pic>
      <p:pic>
        <p:nvPicPr>
          <p:cNvPr id="65" name="" descr=""/>
          <p:cNvPicPr/>
          <p:nvPr/>
        </p:nvPicPr>
        <p:blipFill>
          <a:blip r:embed="rId6"/>
          <a:srcRect l="1849" t="4389" r="6" b="4145"/>
          <a:stretch/>
        </p:blipFill>
        <p:spPr>
          <a:xfrm rot="21060000">
            <a:off x="3352320" y="3267000"/>
            <a:ext cx="3110400" cy="1539360"/>
          </a:xfrm>
          <a:prstGeom prst="rect">
            <a:avLst/>
          </a:prstGeom>
          <a:ln>
            <a:noFill/>
          </a:ln>
        </p:spPr>
      </p:pic>
      <p:pic>
        <p:nvPicPr>
          <p:cNvPr id="66" name="" descr=""/>
          <p:cNvPicPr/>
          <p:nvPr/>
        </p:nvPicPr>
        <p:blipFill>
          <a:blip r:embed="rId7"/>
          <a:srcRect l="-39" t="2824" r="-325" b="3356"/>
          <a:stretch/>
        </p:blipFill>
        <p:spPr>
          <a:xfrm rot="606600">
            <a:off x="7060680" y="3218760"/>
            <a:ext cx="2890800" cy="1623960"/>
          </a:xfrm>
          <a:prstGeom prst="rect">
            <a:avLst/>
          </a:prstGeom>
          <a:ln>
            <a:noFill/>
          </a:ln>
        </p:spPr>
      </p:pic>
    </p:spTree>
  </p:cSld>
  <p:transition>
    <p:fade/>
  </p:transition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ustomShape 1"/>
          <p:cNvSpPr/>
          <p:nvPr/>
        </p:nvSpPr>
        <p:spPr>
          <a:xfrm>
            <a:off x="7571520" y="5300640"/>
            <a:ext cx="2115720" cy="28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8E56F24A-110F-4861-9C79-0DC76407B0A1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68" name="CustomShape 2"/>
          <p:cNvSpPr/>
          <p:nvPr/>
        </p:nvSpPr>
        <p:spPr>
          <a:xfrm>
            <a:off x="0" y="952200"/>
            <a:ext cx="10156680" cy="124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Реализация проекта 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</a:t>
            </a: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Развитие детского здравоохранения Ростовской области, включая создание современной инфраструктуры оказания медицинской помощи детям»</a:t>
            </a:r>
            <a:endParaRPr b="0" lang="ru-RU" sz="2200" spc="-1" strike="noStrike">
              <a:latin typeface="Arial"/>
            </a:endParaRPr>
          </a:p>
        </p:txBody>
      </p:sp>
      <p:pic>
        <p:nvPicPr>
          <p:cNvPr id="69" name="Picture 2" descr=""/>
          <p:cNvPicPr/>
          <p:nvPr/>
        </p:nvPicPr>
        <p:blipFill>
          <a:blip r:embed="rId1"/>
          <a:stretch/>
        </p:blipFill>
        <p:spPr>
          <a:xfrm>
            <a:off x="941040" y="322920"/>
            <a:ext cx="3432240" cy="751320"/>
          </a:xfrm>
          <a:prstGeom prst="rect">
            <a:avLst/>
          </a:prstGeom>
          <a:ln>
            <a:noFill/>
          </a:ln>
        </p:spPr>
      </p:pic>
      <p:sp>
        <p:nvSpPr>
          <p:cNvPr id="70" name="CustomShape 3"/>
          <p:cNvSpPr/>
          <p:nvPr/>
        </p:nvSpPr>
        <p:spPr>
          <a:xfrm>
            <a:off x="326880" y="5322240"/>
            <a:ext cx="9736560" cy="10800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1" name="CustomShape 4"/>
          <p:cNvSpPr/>
          <p:nvPr/>
        </p:nvSpPr>
        <p:spPr>
          <a:xfrm>
            <a:off x="326880" y="5442480"/>
            <a:ext cx="9740520" cy="10188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2" name="CustomShape 5"/>
          <p:cNvSpPr/>
          <p:nvPr/>
        </p:nvSpPr>
        <p:spPr>
          <a:xfrm>
            <a:off x="326880" y="5556600"/>
            <a:ext cx="9737280" cy="101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3" name="CustomShape 6"/>
          <p:cNvSpPr/>
          <p:nvPr/>
        </p:nvSpPr>
        <p:spPr>
          <a:xfrm>
            <a:off x="-3240" y="216360"/>
            <a:ext cx="10067400" cy="8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4" name="CustomShape 7"/>
          <p:cNvSpPr/>
          <p:nvPr/>
        </p:nvSpPr>
        <p:spPr>
          <a:xfrm>
            <a:off x="0" y="113040"/>
            <a:ext cx="10063440" cy="9108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5" name="Рисунок 3" descr=""/>
          <p:cNvPicPr/>
          <p:nvPr/>
        </p:nvPicPr>
        <p:blipFill>
          <a:blip r:embed="rId2"/>
          <a:stretch/>
        </p:blipFill>
        <p:spPr>
          <a:xfrm>
            <a:off x="0" y="15840"/>
            <a:ext cx="858240" cy="80568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  <p:pic>
        <p:nvPicPr>
          <p:cNvPr id="76" name="" descr=""/>
          <p:cNvPicPr/>
          <p:nvPr/>
        </p:nvPicPr>
        <p:blipFill>
          <a:blip r:embed="rId3"/>
          <a:stretch/>
        </p:blipFill>
        <p:spPr>
          <a:xfrm>
            <a:off x="648000" y="2525760"/>
            <a:ext cx="2765520" cy="2513520"/>
          </a:xfrm>
          <a:prstGeom prst="rect">
            <a:avLst/>
          </a:prstGeom>
          <a:ln>
            <a:noFill/>
          </a:ln>
        </p:spPr>
      </p:pic>
      <p:pic>
        <p:nvPicPr>
          <p:cNvPr id="77" name="" descr=""/>
          <p:cNvPicPr/>
          <p:nvPr/>
        </p:nvPicPr>
        <p:blipFill>
          <a:blip r:embed="rId4"/>
          <a:stretch/>
        </p:blipFill>
        <p:spPr>
          <a:xfrm>
            <a:off x="4198320" y="2253600"/>
            <a:ext cx="2683800" cy="201312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5"/>
          <a:stretch/>
        </p:blipFill>
        <p:spPr>
          <a:xfrm>
            <a:off x="7272000" y="2808000"/>
            <a:ext cx="2640240" cy="2028960"/>
          </a:xfrm>
          <a:prstGeom prst="rect">
            <a:avLst/>
          </a:prstGeom>
          <a:ln>
            <a:noFill/>
          </a:ln>
        </p:spPr>
      </p:pic>
      <p:sp>
        <p:nvSpPr>
          <p:cNvPr id="79" name="CustomShape 8"/>
          <p:cNvSpPr/>
          <p:nvPr/>
        </p:nvSpPr>
        <p:spPr>
          <a:xfrm>
            <a:off x="4320000" y="4320000"/>
            <a:ext cx="2519280" cy="98784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000" spc="-1" strike="noStrike">
                <a:solidFill>
                  <a:srgbClr val="4833ef"/>
                </a:solidFill>
                <a:latin typeface="Arial Black"/>
                <a:ea typeface="DejaVu Sans"/>
              </a:rPr>
              <a:t>Общая стоимость медицинского оборудования</a:t>
            </a:r>
            <a:endParaRPr b="0" lang="ru-RU" sz="1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4833ef"/>
                </a:solidFill>
                <a:latin typeface="Arial Black"/>
                <a:ea typeface="DejaVu Sans"/>
              </a:rPr>
              <a:t>5,79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4833ef"/>
                </a:solidFill>
                <a:latin typeface="Arial Black"/>
                <a:ea typeface="DejaVu Sans"/>
              </a:rPr>
              <a:t>млн рублей</a:t>
            </a:r>
            <a:endParaRPr b="0" lang="ru-RU" sz="1400" spc="-1" strike="noStrike">
              <a:latin typeface="Arial"/>
            </a:endParaRPr>
          </a:p>
        </p:txBody>
      </p:sp>
    </p:spTree>
  </p:cSld>
  <p:transition>
    <p:fade/>
  </p:transition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7571880" y="5300640"/>
            <a:ext cx="2118600" cy="291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DBDFC557-69F5-41AF-A85F-337B8A3F561E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81" name="CustomShape 2"/>
          <p:cNvSpPr/>
          <p:nvPr/>
        </p:nvSpPr>
        <p:spPr>
          <a:xfrm>
            <a:off x="-3600" y="743760"/>
            <a:ext cx="10067040" cy="1735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Планируется капитальный ремонт детской поликлиники.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Ведутся работы по разработке ПСД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82" name="CustomShape 3"/>
          <p:cNvSpPr/>
          <p:nvPr/>
        </p:nvSpPr>
        <p:spPr>
          <a:xfrm>
            <a:off x="326880" y="5322240"/>
            <a:ext cx="9739440" cy="11016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3" name="CustomShape 4"/>
          <p:cNvSpPr/>
          <p:nvPr/>
        </p:nvSpPr>
        <p:spPr>
          <a:xfrm>
            <a:off x="326880" y="5442480"/>
            <a:ext cx="9743400" cy="10404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4" name="CustomShape 5"/>
          <p:cNvSpPr/>
          <p:nvPr/>
        </p:nvSpPr>
        <p:spPr>
          <a:xfrm>
            <a:off x="326880" y="5556600"/>
            <a:ext cx="9740160" cy="10332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CustomShape 6"/>
          <p:cNvSpPr/>
          <p:nvPr/>
        </p:nvSpPr>
        <p:spPr>
          <a:xfrm>
            <a:off x="-3600" y="216360"/>
            <a:ext cx="10070280" cy="8532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6" name="CustomShape 7"/>
          <p:cNvSpPr/>
          <p:nvPr/>
        </p:nvSpPr>
        <p:spPr>
          <a:xfrm>
            <a:off x="0" y="113040"/>
            <a:ext cx="10066320" cy="9324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7" name="Рисунок 3" descr=""/>
          <p:cNvPicPr/>
          <p:nvPr/>
        </p:nvPicPr>
        <p:blipFill>
          <a:blip r:embed="rId1"/>
          <a:stretch/>
        </p:blipFill>
        <p:spPr>
          <a:xfrm>
            <a:off x="0" y="15840"/>
            <a:ext cx="860760" cy="80784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88" name="CustomShape 8"/>
          <p:cNvSpPr/>
          <p:nvPr/>
        </p:nvSpPr>
        <p:spPr>
          <a:xfrm>
            <a:off x="5760000" y="4199400"/>
            <a:ext cx="3317400" cy="98388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350" spc="-1" strike="noStrike">
                <a:solidFill>
                  <a:srgbClr val="4833ef"/>
                </a:solidFill>
                <a:latin typeface="Arial Black"/>
                <a:ea typeface="DejaVu Sans"/>
              </a:rPr>
              <a:t>Стоимость ПСД</a:t>
            </a:r>
            <a:endParaRPr b="0" lang="ru-RU" sz="135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4833ef"/>
                </a:solidFill>
                <a:latin typeface="Arial Black"/>
                <a:ea typeface="DejaVu Sans"/>
              </a:rPr>
              <a:t>610</a:t>
            </a:r>
            <a:r>
              <a:rPr b="0" lang="ru-RU" sz="2600" spc="-1" strike="noStrike">
                <a:solidFill>
                  <a:srgbClr val="4833ef"/>
                </a:solidFill>
                <a:latin typeface="Arial Black"/>
                <a:ea typeface="DejaVu Sans"/>
              </a:rPr>
              <a:t> </a:t>
            </a:r>
            <a:r>
              <a:rPr b="0" lang="ru-RU" sz="1350" spc="-1" strike="noStrike">
                <a:solidFill>
                  <a:srgbClr val="4833ef"/>
                </a:solidFill>
                <a:latin typeface="Arial Black"/>
                <a:ea typeface="DejaVu Sans"/>
              </a:rPr>
              <a:t>тыс рублей</a:t>
            </a:r>
            <a:endParaRPr b="0" lang="ru-RU" sz="135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350" spc="-1" strike="noStrike">
                <a:solidFill>
                  <a:srgbClr val="4833ef"/>
                </a:solidFill>
                <a:latin typeface="Arial Black"/>
                <a:ea typeface="DejaVu Sans"/>
              </a:rPr>
              <a:t>за счет средств резервного фонда</a:t>
            </a:r>
            <a:endParaRPr b="0" lang="ru-RU" sz="1350" spc="-1" strike="noStrike">
              <a:latin typeface="Arial"/>
            </a:endParaRPr>
          </a:p>
        </p:txBody>
      </p:sp>
      <p:pic>
        <p:nvPicPr>
          <p:cNvPr id="89" name="" descr=""/>
          <p:cNvPicPr/>
          <p:nvPr/>
        </p:nvPicPr>
        <p:blipFill>
          <a:blip r:embed="rId2"/>
          <a:stretch/>
        </p:blipFill>
        <p:spPr>
          <a:xfrm>
            <a:off x="558000" y="2599920"/>
            <a:ext cx="3401280" cy="2511360"/>
          </a:xfrm>
          <a:prstGeom prst="rect">
            <a:avLst/>
          </a:prstGeom>
          <a:ln>
            <a:noFill/>
          </a:ln>
        </p:spPr>
      </p:pic>
      <p:pic>
        <p:nvPicPr>
          <p:cNvPr id="90" name="" descr=""/>
          <p:cNvPicPr/>
          <p:nvPr/>
        </p:nvPicPr>
        <p:blipFill>
          <a:blip r:embed="rId3"/>
          <a:stretch/>
        </p:blipFill>
        <p:spPr>
          <a:xfrm>
            <a:off x="5616000" y="2480040"/>
            <a:ext cx="3639240" cy="1600920"/>
          </a:xfrm>
          <a:prstGeom prst="rect">
            <a:avLst/>
          </a:prstGeom>
          <a:ln>
            <a:noFill/>
          </a:ln>
        </p:spPr>
      </p:pic>
    </p:spTree>
  </p:cSld>
  <p:transition>
    <p:fade/>
  </p:transition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7571520" y="5316480"/>
            <a:ext cx="2115720" cy="28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8C13296A-9290-4E67-AD5D-8298D2E31DDA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92" name="CustomShape 2"/>
          <p:cNvSpPr/>
          <p:nvPr/>
        </p:nvSpPr>
        <p:spPr>
          <a:xfrm>
            <a:off x="3545280" y="4668480"/>
            <a:ext cx="4027680" cy="466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CustomShape 3"/>
          <p:cNvSpPr/>
          <p:nvPr/>
        </p:nvSpPr>
        <p:spPr>
          <a:xfrm>
            <a:off x="326880" y="5322240"/>
            <a:ext cx="9736560" cy="10800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4" name="CustomShape 4"/>
          <p:cNvSpPr/>
          <p:nvPr/>
        </p:nvSpPr>
        <p:spPr>
          <a:xfrm>
            <a:off x="326880" y="5442480"/>
            <a:ext cx="9740520" cy="10188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5" name="CustomShape 5"/>
          <p:cNvSpPr/>
          <p:nvPr/>
        </p:nvSpPr>
        <p:spPr>
          <a:xfrm>
            <a:off x="326880" y="5556600"/>
            <a:ext cx="9737280" cy="101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6" name="CustomShape 6"/>
          <p:cNvSpPr/>
          <p:nvPr/>
        </p:nvSpPr>
        <p:spPr>
          <a:xfrm>
            <a:off x="-3240" y="216360"/>
            <a:ext cx="10067400" cy="8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7" name="CustomShape 7"/>
          <p:cNvSpPr/>
          <p:nvPr/>
        </p:nvSpPr>
        <p:spPr>
          <a:xfrm>
            <a:off x="0" y="113040"/>
            <a:ext cx="10063440" cy="9108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8" name="Picture 2" descr=""/>
          <p:cNvPicPr/>
          <p:nvPr/>
        </p:nvPicPr>
        <p:blipFill>
          <a:blip r:embed="rId1"/>
          <a:stretch/>
        </p:blipFill>
        <p:spPr>
          <a:xfrm>
            <a:off x="941040" y="309600"/>
            <a:ext cx="3915000" cy="670320"/>
          </a:xfrm>
          <a:prstGeom prst="rect">
            <a:avLst/>
          </a:prstGeom>
          <a:ln>
            <a:noFill/>
          </a:ln>
        </p:spPr>
      </p:pic>
      <p:pic>
        <p:nvPicPr>
          <p:cNvPr id="99" name="Рисунок 3" descr=""/>
          <p:cNvPicPr/>
          <p:nvPr/>
        </p:nvPicPr>
        <p:blipFill>
          <a:blip r:embed="rId2"/>
          <a:stretch/>
        </p:blipFill>
        <p:spPr>
          <a:xfrm>
            <a:off x="0" y="0"/>
            <a:ext cx="858240" cy="80568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100" name="CustomShape 8"/>
          <p:cNvSpPr/>
          <p:nvPr/>
        </p:nvSpPr>
        <p:spPr>
          <a:xfrm>
            <a:off x="552240" y="1011960"/>
            <a:ext cx="832500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i="1" lang="ru-RU" sz="1800" spc="-1" strike="noStrike">
                <a:solidFill>
                  <a:srgbClr val="005392"/>
                </a:solidFill>
                <a:latin typeface="Arial Black"/>
                <a:ea typeface="Times New Roman"/>
              </a:rPr>
              <a:t>Формирование комфортной городской среды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01" name="CustomShape 9"/>
          <p:cNvSpPr/>
          <p:nvPr/>
        </p:nvSpPr>
        <p:spPr>
          <a:xfrm>
            <a:off x="6204240" y="2321280"/>
            <a:ext cx="3317400" cy="98388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4833ef"/>
                </a:solidFill>
                <a:latin typeface="Arial Black"/>
                <a:ea typeface="DejaVu Sans"/>
              </a:rPr>
              <a:t>Стоимость работ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4833ef"/>
                </a:solidFill>
                <a:latin typeface="Arial Black"/>
                <a:ea typeface="DejaVu Sans"/>
              </a:rPr>
              <a:t>86,7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4833ef"/>
                </a:solidFill>
                <a:latin typeface="Arial Black"/>
                <a:ea typeface="DejaVu Sans"/>
              </a:rPr>
              <a:t>млн рублей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102" name="Picture 2" descr=""/>
          <p:cNvPicPr/>
          <p:nvPr/>
        </p:nvPicPr>
        <p:blipFill>
          <a:blip r:embed="rId3"/>
          <a:stretch/>
        </p:blipFill>
        <p:spPr>
          <a:xfrm>
            <a:off x="5873040" y="3511800"/>
            <a:ext cx="3569040" cy="1724040"/>
          </a:xfrm>
          <a:prstGeom prst="rect">
            <a:avLst/>
          </a:prstGeom>
          <a:ln w="9360">
            <a:noFill/>
          </a:ln>
        </p:spPr>
      </p:pic>
      <p:pic>
        <p:nvPicPr>
          <p:cNvPr id="103" name="Рисунок 11" descr=""/>
          <p:cNvPicPr/>
          <p:nvPr/>
        </p:nvPicPr>
        <p:blipFill>
          <a:blip r:embed="rId4"/>
          <a:stretch/>
        </p:blipFill>
        <p:spPr>
          <a:xfrm>
            <a:off x="514080" y="1547640"/>
            <a:ext cx="3610440" cy="1664280"/>
          </a:xfrm>
          <a:prstGeom prst="rect">
            <a:avLst/>
          </a:prstGeom>
          <a:ln w="9360">
            <a:noFill/>
          </a:ln>
        </p:spPr>
      </p:pic>
      <p:sp>
        <p:nvSpPr>
          <p:cNvPr id="104" name="CustomShape 10"/>
          <p:cNvSpPr/>
          <p:nvPr/>
        </p:nvSpPr>
        <p:spPr>
          <a:xfrm>
            <a:off x="4367160" y="1604160"/>
            <a:ext cx="5154480" cy="774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just">
              <a:lnSpc>
                <a:spcPct val="100000"/>
              </a:lnSpc>
            </a:pPr>
            <a:r>
              <a:rPr b="0" i="1" lang="ru-RU" sz="1500" spc="-1" strike="noStrike">
                <a:solidFill>
                  <a:srgbClr val="10161b"/>
                </a:solidFill>
                <a:latin typeface="Arial Black"/>
                <a:ea typeface="Times New Roman"/>
              </a:rPr>
              <a:t>Выполнены работы по обустройству двух общественных и четырех дворовых территории </a:t>
            </a:r>
            <a:endParaRPr b="0" lang="ru-RU" sz="1500" spc="-1" strike="noStrike">
              <a:latin typeface="Arial"/>
            </a:endParaRPr>
          </a:p>
        </p:txBody>
      </p:sp>
      <p:pic>
        <p:nvPicPr>
          <p:cNvPr id="105" name="Picture 5" descr=""/>
          <p:cNvPicPr/>
          <p:nvPr/>
        </p:nvPicPr>
        <p:blipFill>
          <a:blip r:embed="rId5"/>
          <a:stretch/>
        </p:blipFill>
        <p:spPr>
          <a:xfrm>
            <a:off x="1109160" y="3454200"/>
            <a:ext cx="3491640" cy="1781640"/>
          </a:xfrm>
          <a:prstGeom prst="rect">
            <a:avLst/>
          </a:prstGeom>
          <a:ln w="9360">
            <a:noFill/>
          </a:ln>
        </p:spPr>
      </p:pic>
    </p:spTree>
  </p:cSld>
  <p:transition>
    <p:fade/>
  </p:transition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7571520" y="5316480"/>
            <a:ext cx="2115720" cy="28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602D7524-E500-4507-8B56-79DDECD378C2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107" name="CustomShape 2"/>
          <p:cNvSpPr/>
          <p:nvPr/>
        </p:nvSpPr>
        <p:spPr>
          <a:xfrm>
            <a:off x="3545280" y="4668480"/>
            <a:ext cx="4027680" cy="466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8" name="CustomShape 3"/>
          <p:cNvSpPr/>
          <p:nvPr/>
        </p:nvSpPr>
        <p:spPr>
          <a:xfrm>
            <a:off x="326880" y="5322240"/>
            <a:ext cx="9736560" cy="10800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9" name="CustomShape 4"/>
          <p:cNvSpPr/>
          <p:nvPr/>
        </p:nvSpPr>
        <p:spPr>
          <a:xfrm>
            <a:off x="326880" y="5442480"/>
            <a:ext cx="9740520" cy="10188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0" name="CustomShape 5"/>
          <p:cNvSpPr/>
          <p:nvPr/>
        </p:nvSpPr>
        <p:spPr>
          <a:xfrm>
            <a:off x="326880" y="5556600"/>
            <a:ext cx="9737280" cy="101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CustomShape 6"/>
          <p:cNvSpPr/>
          <p:nvPr/>
        </p:nvSpPr>
        <p:spPr>
          <a:xfrm>
            <a:off x="-3240" y="216360"/>
            <a:ext cx="10067400" cy="8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2" name="CustomShape 7"/>
          <p:cNvSpPr/>
          <p:nvPr/>
        </p:nvSpPr>
        <p:spPr>
          <a:xfrm>
            <a:off x="0" y="113040"/>
            <a:ext cx="10063440" cy="9108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13" name="Picture 2" descr=""/>
          <p:cNvPicPr/>
          <p:nvPr/>
        </p:nvPicPr>
        <p:blipFill>
          <a:blip r:embed="rId1"/>
          <a:stretch/>
        </p:blipFill>
        <p:spPr>
          <a:xfrm>
            <a:off x="941040" y="309600"/>
            <a:ext cx="3915000" cy="670320"/>
          </a:xfrm>
          <a:prstGeom prst="rect">
            <a:avLst/>
          </a:prstGeom>
          <a:ln>
            <a:noFill/>
          </a:ln>
        </p:spPr>
      </p:pic>
      <p:pic>
        <p:nvPicPr>
          <p:cNvPr id="114" name="Рисунок 3" descr=""/>
          <p:cNvPicPr/>
          <p:nvPr/>
        </p:nvPicPr>
        <p:blipFill>
          <a:blip r:embed="rId2"/>
          <a:stretch/>
        </p:blipFill>
        <p:spPr>
          <a:xfrm>
            <a:off x="0" y="0"/>
            <a:ext cx="858240" cy="80568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  <p:pic>
        <p:nvPicPr>
          <p:cNvPr id="115" name="Picture 2" descr=""/>
          <p:cNvPicPr/>
          <p:nvPr/>
        </p:nvPicPr>
        <p:blipFill>
          <a:blip r:embed="rId3"/>
          <a:stretch/>
        </p:blipFill>
        <p:spPr>
          <a:xfrm>
            <a:off x="5714640" y="1904760"/>
            <a:ext cx="3875040" cy="2149560"/>
          </a:xfrm>
          <a:prstGeom prst="rect">
            <a:avLst/>
          </a:prstGeom>
          <a:ln>
            <a:noFill/>
          </a:ln>
        </p:spPr>
      </p:pic>
      <p:pic>
        <p:nvPicPr>
          <p:cNvPr id="116" name="Picture 2" descr=""/>
          <p:cNvPicPr/>
          <p:nvPr/>
        </p:nvPicPr>
        <p:blipFill>
          <a:blip r:embed="rId4"/>
          <a:srcRect l="12258" t="36256" r="12983" b="36216"/>
          <a:stretch/>
        </p:blipFill>
        <p:spPr>
          <a:xfrm>
            <a:off x="7143120" y="1712880"/>
            <a:ext cx="2864880" cy="478800"/>
          </a:xfrm>
          <a:prstGeom prst="rect">
            <a:avLst/>
          </a:prstGeom>
          <a:ln>
            <a:noFill/>
          </a:ln>
        </p:spPr>
      </p:pic>
      <p:sp>
        <p:nvSpPr>
          <p:cNvPr id="117" name="CustomShape 8"/>
          <p:cNvSpPr/>
          <p:nvPr/>
        </p:nvSpPr>
        <p:spPr>
          <a:xfrm>
            <a:off x="552240" y="1011960"/>
            <a:ext cx="832500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i="1" lang="ru-RU" sz="1800" spc="-1" strike="noStrike">
                <a:solidFill>
                  <a:srgbClr val="005392"/>
                </a:solidFill>
                <a:latin typeface="Arial Black"/>
                <a:ea typeface="Times New Roman"/>
              </a:rPr>
              <a:t>Благоустройство общественных территорий 12 квартала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18" name="CustomShape 9"/>
          <p:cNvSpPr/>
          <p:nvPr/>
        </p:nvSpPr>
        <p:spPr>
          <a:xfrm>
            <a:off x="4459320" y="3168000"/>
            <a:ext cx="2811960" cy="1105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4833ef"/>
                </a:solidFill>
                <a:latin typeface="Arial Black"/>
                <a:ea typeface="DejaVu Sans"/>
              </a:rPr>
              <a:t>1 этап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000" spc="-1" strike="noStrike">
                <a:solidFill>
                  <a:srgbClr val="4833ef"/>
                </a:solidFill>
                <a:latin typeface="Arial Black"/>
                <a:ea typeface="DejaVu Sans"/>
              </a:rPr>
              <a:t>федеральный, областной и местный бюджеты</a:t>
            </a:r>
            <a:endParaRPr b="0" lang="ru-RU" sz="1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4833ef"/>
                </a:solidFill>
                <a:latin typeface="Arial Black"/>
                <a:ea typeface="DejaVu Sans"/>
              </a:rPr>
              <a:t>21,9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350" spc="-1" strike="noStrike">
                <a:solidFill>
                  <a:srgbClr val="4833ef"/>
                </a:solidFill>
                <a:latin typeface="Arial Black"/>
                <a:ea typeface="DejaVu Sans"/>
              </a:rPr>
              <a:t>млн рублей</a:t>
            </a:r>
            <a:endParaRPr b="0" lang="ru-RU" sz="1350" spc="-1" strike="noStrike">
              <a:latin typeface="Arial"/>
            </a:endParaRPr>
          </a:p>
        </p:txBody>
      </p:sp>
      <p:sp>
        <p:nvSpPr>
          <p:cNvPr id="119" name="CustomShape 10"/>
          <p:cNvSpPr/>
          <p:nvPr/>
        </p:nvSpPr>
        <p:spPr>
          <a:xfrm>
            <a:off x="7250040" y="4248000"/>
            <a:ext cx="2685240" cy="107244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4833ef"/>
                </a:solidFill>
                <a:latin typeface="Arial Black"/>
                <a:ea typeface="DejaVu Sans"/>
              </a:rPr>
              <a:t>2 этап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000" spc="-1" strike="noStrike">
                <a:solidFill>
                  <a:srgbClr val="4833ef"/>
                </a:solidFill>
                <a:latin typeface="Arial Black"/>
                <a:ea typeface="DejaVu Sans"/>
              </a:rPr>
              <a:t>федеральный, областной и местный бюджеты</a:t>
            </a:r>
            <a:endParaRPr b="0" lang="ru-RU" sz="1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4833ef"/>
                </a:solidFill>
                <a:latin typeface="Arial Black"/>
                <a:ea typeface="DejaVu Sans"/>
              </a:rPr>
              <a:t>50,1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350" spc="-1" strike="noStrike">
                <a:solidFill>
                  <a:srgbClr val="4833ef"/>
                </a:solidFill>
                <a:latin typeface="Arial Black"/>
                <a:ea typeface="DejaVu Sans"/>
              </a:rPr>
              <a:t>млн рублей</a:t>
            </a:r>
            <a:endParaRPr b="0" lang="ru-RU" sz="1350" spc="-1" strike="noStrike">
              <a:latin typeface="Arial"/>
            </a:endParaRPr>
          </a:p>
        </p:txBody>
      </p:sp>
      <p:pic>
        <p:nvPicPr>
          <p:cNvPr id="120" name="" descr=""/>
          <p:cNvPicPr/>
          <p:nvPr/>
        </p:nvPicPr>
        <p:blipFill>
          <a:blip r:embed="rId5"/>
          <a:stretch/>
        </p:blipFill>
        <p:spPr>
          <a:xfrm>
            <a:off x="317160" y="1539360"/>
            <a:ext cx="4113360" cy="1715760"/>
          </a:xfrm>
          <a:prstGeom prst="rect">
            <a:avLst/>
          </a:prstGeom>
          <a:ln>
            <a:noFill/>
          </a:ln>
        </p:spPr>
      </p:pic>
      <p:pic>
        <p:nvPicPr>
          <p:cNvPr id="121" name="" descr=""/>
          <p:cNvPicPr/>
          <p:nvPr/>
        </p:nvPicPr>
        <p:blipFill>
          <a:blip r:embed="rId6"/>
          <a:stretch/>
        </p:blipFill>
        <p:spPr>
          <a:xfrm>
            <a:off x="317160" y="3393000"/>
            <a:ext cx="4132440" cy="1775160"/>
          </a:xfrm>
          <a:prstGeom prst="rect">
            <a:avLst/>
          </a:prstGeom>
          <a:ln>
            <a:noFill/>
          </a:ln>
        </p:spPr>
      </p:pic>
    </p:spTree>
  </p:cSld>
  <p:transition>
    <p:fade/>
  </p:transition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7571520" y="5300640"/>
            <a:ext cx="2115720" cy="28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26AB1E25-31EC-4D56-B09E-75C14E5F8466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pic>
        <p:nvPicPr>
          <p:cNvPr id="123" name="Picture 2" descr=""/>
          <p:cNvPicPr/>
          <p:nvPr/>
        </p:nvPicPr>
        <p:blipFill>
          <a:blip r:embed="rId1"/>
          <a:stretch/>
        </p:blipFill>
        <p:spPr>
          <a:xfrm>
            <a:off x="941040" y="309600"/>
            <a:ext cx="3915000" cy="674640"/>
          </a:xfrm>
          <a:prstGeom prst="rect">
            <a:avLst/>
          </a:prstGeom>
          <a:ln>
            <a:noFill/>
          </a:ln>
        </p:spPr>
      </p:pic>
      <p:sp>
        <p:nvSpPr>
          <p:cNvPr id="124" name="CustomShape 2"/>
          <p:cNvSpPr/>
          <p:nvPr/>
        </p:nvSpPr>
        <p:spPr>
          <a:xfrm>
            <a:off x="5974560" y="4483440"/>
            <a:ext cx="441072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5" name="CustomShape 3"/>
          <p:cNvSpPr/>
          <p:nvPr/>
        </p:nvSpPr>
        <p:spPr>
          <a:xfrm>
            <a:off x="326880" y="5322240"/>
            <a:ext cx="9736560" cy="10800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CustomShape 4"/>
          <p:cNvSpPr/>
          <p:nvPr/>
        </p:nvSpPr>
        <p:spPr>
          <a:xfrm>
            <a:off x="326880" y="5442480"/>
            <a:ext cx="9740520" cy="10188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5"/>
          <p:cNvSpPr/>
          <p:nvPr/>
        </p:nvSpPr>
        <p:spPr>
          <a:xfrm>
            <a:off x="326880" y="5556600"/>
            <a:ext cx="9737280" cy="101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CustomShape 6"/>
          <p:cNvSpPr/>
          <p:nvPr/>
        </p:nvSpPr>
        <p:spPr>
          <a:xfrm>
            <a:off x="-3240" y="216360"/>
            <a:ext cx="10067400" cy="8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CustomShape 7"/>
          <p:cNvSpPr/>
          <p:nvPr/>
        </p:nvSpPr>
        <p:spPr>
          <a:xfrm>
            <a:off x="0" y="113040"/>
            <a:ext cx="10063440" cy="9108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0" name="Рисунок 3" descr=""/>
          <p:cNvPicPr/>
          <p:nvPr/>
        </p:nvPicPr>
        <p:blipFill>
          <a:blip r:embed="rId2"/>
          <a:stretch/>
        </p:blipFill>
        <p:spPr>
          <a:xfrm>
            <a:off x="0" y="15840"/>
            <a:ext cx="858240" cy="80568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131" name="CustomShape 8"/>
          <p:cNvSpPr/>
          <p:nvPr/>
        </p:nvSpPr>
        <p:spPr>
          <a:xfrm>
            <a:off x="237960" y="1091160"/>
            <a:ext cx="998136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i="1" lang="ru-RU" sz="1800" spc="-1" strike="noStrike">
                <a:solidFill>
                  <a:srgbClr val="005392"/>
                </a:solidFill>
                <a:latin typeface="Arial Black"/>
                <a:ea typeface="Times New Roman"/>
              </a:rPr>
              <a:t>Благоустройство четырех дворовых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ru-RU" sz="1800" spc="-1" strike="noStrike">
                <a:solidFill>
                  <a:srgbClr val="005392"/>
                </a:solidFill>
                <a:latin typeface="Arial Black"/>
                <a:ea typeface="Times New Roman"/>
              </a:rPr>
              <a:t> </a:t>
            </a:r>
            <a:r>
              <a:rPr b="0" i="1" lang="ru-RU" sz="1800" spc="-1" strike="noStrike">
                <a:solidFill>
                  <a:srgbClr val="005392"/>
                </a:solidFill>
                <a:latin typeface="Arial Black"/>
                <a:ea typeface="Times New Roman"/>
              </a:rPr>
              <a:t>территорий (пос. ЦОФ и пос. Западный )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32" name="Picture 2" descr=""/>
          <p:cNvPicPr/>
          <p:nvPr/>
        </p:nvPicPr>
        <p:blipFill>
          <a:blip r:embed="rId3"/>
          <a:stretch/>
        </p:blipFill>
        <p:spPr>
          <a:xfrm>
            <a:off x="2730600" y="1800000"/>
            <a:ext cx="3457440" cy="1655640"/>
          </a:xfrm>
          <a:prstGeom prst="rect">
            <a:avLst/>
          </a:prstGeom>
          <a:ln>
            <a:noFill/>
          </a:ln>
        </p:spPr>
      </p:pic>
      <p:pic>
        <p:nvPicPr>
          <p:cNvPr id="133" name="Объект 6" descr=""/>
          <p:cNvPicPr/>
          <p:nvPr/>
        </p:nvPicPr>
        <p:blipFill>
          <a:blip r:embed="rId4"/>
          <a:stretch/>
        </p:blipFill>
        <p:spPr>
          <a:xfrm>
            <a:off x="2808000" y="3528000"/>
            <a:ext cx="3351240" cy="1715400"/>
          </a:xfrm>
          <a:prstGeom prst="rect">
            <a:avLst/>
          </a:prstGeom>
          <a:ln>
            <a:noFill/>
          </a:ln>
        </p:spPr>
      </p:pic>
      <p:pic>
        <p:nvPicPr>
          <p:cNvPr id="134" name="" descr=""/>
          <p:cNvPicPr/>
          <p:nvPr/>
        </p:nvPicPr>
        <p:blipFill>
          <a:blip r:embed="rId5"/>
          <a:stretch/>
        </p:blipFill>
        <p:spPr>
          <a:xfrm rot="21586800">
            <a:off x="241560" y="1968480"/>
            <a:ext cx="2199240" cy="2941560"/>
          </a:xfrm>
          <a:prstGeom prst="rect">
            <a:avLst/>
          </a:prstGeom>
          <a:ln>
            <a:noFill/>
          </a:ln>
        </p:spPr>
      </p:pic>
      <p:pic>
        <p:nvPicPr>
          <p:cNvPr id="135" name="Объект 6" descr=""/>
          <p:cNvPicPr/>
          <p:nvPr/>
        </p:nvPicPr>
        <p:blipFill>
          <a:blip r:embed="rId6"/>
          <a:stretch/>
        </p:blipFill>
        <p:spPr>
          <a:xfrm>
            <a:off x="6508080" y="1440000"/>
            <a:ext cx="3450240" cy="1880280"/>
          </a:xfrm>
          <a:prstGeom prst="rect">
            <a:avLst/>
          </a:prstGeom>
          <a:ln>
            <a:noFill/>
          </a:ln>
        </p:spPr>
      </p:pic>
      <p:pic>
        <p:nvPicPr>
          <p:cNvPr id="136" name="Рисунок 7" descr=""/>
          <p:cNvPicPr/>
          <p:nvPr/>
        </p:nvPicPr>
        <p:blipFill>
          <a:blip r:embed="rId7"/>
          <a:stretch/>
        </p:blipFill>
        <p:spPr>
          <a:xfrm>
            <a:off x="6497640" y="3471840"/>
            <a:ext cx="3490920" cy="1739520"/>
          </a:xfrm>
          <a:prstGeom prst="rect">
            <a:avLst/>
          </a:prstGeom>
          <a:ln>
            <a:noFill/>
          </a:ln>
        </p:spPr>
      </p:pic>
    </p:spTree>
  </p:cSld>
  <p:transition>
    <p:fade/>
  </p:transition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7571520" y="5300640"/>
            <a:ext cx="2115720" cy="28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E6B16136-1138-4721-AB15-3C048DA12DE7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138" name="CustomShape 2"/>
          <p:cNvSpPr/>
          <p:nvPr/>
        </p:nvSpPr>
        <p:spPr>
          <a:xfrm>
            <a:off x="5974560" y="4483440"/>
            <a:ext cx="441072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9" name="CustomShape 3"/>
          <p:cNvSpPr/>
          <p:nvPr/>
        </p:nvSpPr>
        <p:spPr>
          <a:xfrm>
            <a:off x="326880" y="5322240"/>
            <a:ext cx="9736560" cy="10800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0" name="CustomShape 4"/>
          <p:cNvSpPr/>
          <p:nvPr/>
        </p:nvSpPr>
        <p:spPr>
          <a:xfrm>
            <a:off x="326880" y="5442480"/>
            <a:ext cx="9740520" cy="10188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1" name="CustomShape 5"/>
          <p:cNvSpPr/>
          <p:nvPr/>
        </p:nvSpPr>
        <p:spPr>
          <a:xfrm>
            <a:off x="237960" y="5490360"/>
            <a:ext cx="9737280" cy="101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CustomShape 6"/>
          <p:cNvSpPr/>
          <p:nvPr/>
        </p:nvSpPr>
        <p:spPr>
          <a:xfrm>
            <a:off x="-3240" y="216360"/>
            <a:ext cx="10067400" cy="8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3" name="CustomShape 7"/>
          <p:cNvSpPr/>
          <p:nvPr/>
        </p:nvSpPr>
        <p:spPr>
          <a:xfrm>
            <a:off x="0" y="113040"/>
            <a:ext cx="10063440" cy="9108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4" name="Рисунок 3" descr=""/>
          <p:cNvPicPr/>
          <p:nvPr/>
        </p:nvPicPr>
        <p:blipFill>
          <a:blip r:embed="rId1"/>
          <a:stretch/>
        </p:blipFill>
        <p:spPr>
          <a:xfrm>
            <a:off x="0" y="15840"/>
            <a:ext cx="858240" cy="80568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145" name="CustomShape 8"/>
          <p:cNvSpPr/>
          <p:nvPr/>
        </p:nvSpPr>
        <p:spPr>
          <a:xfrm>
            <a:off x="237960" y="1091160"/>
            <a:ext cx="9981360" cy="52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6" name="" descr=""/>
          <p:cNvPicPr/>
          <p:nvPr/>
        </p:nvPicPr>
        <p:blipFill>
          <a:blip r:embed="rId2"/>
          <a:stretch/>
        </p:blipFill>
        <p:spPr>
          <a:xfrm>
            <a:off x="952200" y="475920"/>
            <a:ext cx="4043160" cy="610920"/>
          </a:xfrm>
          <a:prstGeom prst="rect">
            <a:avLst/>
          </a:prstGeom>
          <a:ln>
            <a:noFill/>
          </a:ln>
        </p:spPr>
      </p:pic>
      <p:sp>
        <p:nvSpPr>
          <p:cNvPr id="147" name="CustomShape 9"/>
          <p:cNvSpPr/>
          <p:nvPr/>
        </p:nvSpPr>
        <p:spPr>
          <a:xfrm>
            <a:off x="396720" y="1091160"/>
            <a:ext cx="91231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i="1" lang="ru-RU" sz="1800" spc="-1" strike="noStrike">
                <a:solidFill>
                  <a:srgbClr val="005392"/>
                </a:solidFill>
                <a:latin typeface="Arial Black"/>
                <a:ea typeface="Times New Roman"/>
              </a:rPr>
              <a:t>Капитальный ремонт автомобильных дорог центральных городских улиц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48" name="" descr=""/>
          <p:cNvPicPr/>
          <p:nvPr/>
        </p:nvPicPr>
        <p:blipFill>
          <a:blip r:embed="rId3"/>
          <a:stretch/>
        </p:blipFill>
        <p:spPr>
          <a:xfrm>
            <a:off x="5952600" y="1618560"/>
            <a:ext cx="4026960" cy="1932480"/>
          </a:xfrm>
          <a:prstGeom prst="rect">
            <a:avLst/>
          </a:prstGeom>
          <a:ln>
            <a:noFill/>
          </a:ln>
        </p:spPr>
      </p:pic>
      <p:sp>
        <p:nvSpPr>
          <p:cNvPr id="149" name="CustomShape 10"/>
          <p:cNvSpPr/>
          <p:nvPr/>
        </p:nvSpPr>
        <p:spPr>
          <a:xfrm>
            <a:off x="158400" y="1687680"/>
            <a:ext cx="5154480" cy="54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>
              <a:lnSpc>
                <a:spcPct val="100000"/>
              </a:lnSpc>
            </a:pPr>
            <a:r>
              <a:rPr b="0" i="1" lang="ru-RU" sz="1500" spc="-1" strike="noStrike">
                <a:solidFill>
                  <a:srgbClr val="10161b"/>
                </a:solidFill>
                <a:latin typeface="Arial Black"/>
                <a:ea typeface="Times New Roman"/>
              </a:rPr>
              <a:t>проспект Ленина, от площади перед почтамтом до конца квартала 12</a:t>
            </a:r>
            <a:endParaRPr b="0" lang="ru-RU" sz="1500" spc="-1" strike="noStrike">
              <a:latin typeface="Arial"/>
            </a:endParaRPr>
          </a:p>
        </p:txBody>
      </p:sp>
      <p:sp>
        <p:nvSpPr>
          <p:cNvPr id="150" name="CustomShape 11"/>
          <p:cNvSpPr/>
          <p:nvPr/>
        </p:nvSpPr>
        <p:spPr>
          <a:xfrm>
            <a:off x="154440" y="2952360"/>
            <a:ext cx="5158800" cy="317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just">
              <a:lnSpc>
                <a:spcPct val="100000"/>
              </a:lnSpc>
            </a:pPr>
            <a:r>
              <a:rPr b="0" i="1" lang="ru-RU" sz="1500" spc="-1" strike="noStrike">
                <a:solidFill>
                  <a:srgbClr val="10161b"/>
                </a:solidFill>
                <a:latin typeface="Arial Black"/>
                <a:ea typeface="Calibri"/>
              </a:rPr>
              <a:t>проспект  Мира, центр 3-го микрорайона</a:t>
            </a:r>
            <a:endParaRPr b="0" lang="ru-RU" sz="1500" spc="-1" strike="noStrike">
              <a:latin typeface="Arial"/>
            </a:endParaRPr>
          </a:p>
        </p:txBody>
      </p:sp>
      <p:sp>
        <p:nvSpPr>
          <p:cNvPr id="151" name="CustomShape 12"/>
          <p:cNvSpPr/>
          <p:nvPr/>
        </p:nvSpPr>
        <p:spPr>
          <a:xfrm>
            <a:off x="129240" y="3841200"/>
            <a:ext cx="4808880" cy="54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just">
              <a:lnSpc>
                <a:spcPct val="100000"/>
              </a:lnSpc>
            </a:pPr>
            <a:r>
              <a:rPr b="0" i="1" lang="ru-RU" sz="1500" spc="-1" strike="noStrike">
                <a:solidFill>
                  <a:srgbClr val="10161b"/>
                </a:solidFill>
                <a:latin typeface="Arial Black"/>
                <a:ea typeface="Calibri"/>
              </a:rPr>
              <a:t>улица  Максима Горького, Объездная 3 Микрорайон</a:t>
            </a:r>
            <a:endParaRPr b="0" lang="ru-RU" sz="1500" spc="-1" strike="noStrike">
              <a:latin typeface="Arial"/>
            </a:endParaRPr>
          </a:p>
        </p:txBody>
      </p:sp>
      <p:sp>
        <p:nvSpPr>
          <p:cNvPr id="152" name="CustomShape 13"/>
          <p:cNvSpPr/>
          <p:nvPr/>
        </p:nvSpPr>
        <p:spPr>
          <a:xfrm>
            <a:off x="5184000" y="3874680"/>
            <a:ext cx="4891320" cy="100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just">
              <a:lnSpc>
                <a:spcPct val="100000"/>
              </a:lnSpc>
            </a:pPr>
            <a:r>
              <a:rPr b="0" i="1" lang="ru-RU" sz="1500" spc="-1" strike="noStrike">
                <a:solidFill>
                  <a:srgbClr val="10161b"/>
                </a:solidFill>
                <a:latin typeface="Arial Black"/>
                <a:ea typeface="Calibri"/>
              </a:rPr>
              <a:t>Участок автомобильной дороги по ул. Украинское шоссе, ул. Тимирязева (до таможенного поста (западная граница с Украиной)</a:t>
            </a:r>
            <a:endParaRPr b="0" lang="ru-RU" sz="1500" spc="-1" strike="noStrike">
              <a:latin typeface="Arial"/>
            </a:endParaRPr>
          </a:p>
        </p:txBody>
      </p:sp>
      <p:sp>
        <p:nvSpPr>
          <p:cNvPr id="153" name="CustomShape 14"/>
          <p:cNvSpPr/>
          <p:nvPr/>
        </p:nvSpPr>
        <p:spPr>
          <a:xfrm>
            <a:off x="317520" y="2286000"/>
            <a:ext cx="2523600" cy="507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4833ef"/>
                </a:solidFill>
                <a:latin typeface="Arial Black"/>
                <a:ea typeface="DejaVu Sans"/>
              </a:rPr>
              <a:t>Стоимость работ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4833ef"/>
                </a:solidFill>
                <a:latin typeface="Arial Black"/>
                <a:ea typeface="DejaVu Sans"/>
              </a:rPr>
              <a:t>8,55 млн рублей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154" name="CustomShape 15"/>
          <p:cNvSpPr/>
          <p:nvPr/>
        </p:nvSpPr>
        <p:spPr>
          <a:xfrm>
            <a:off x="1996200" y="3367800"/>
            <a:ext cx="2761920" cy="46224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4833ef"/>
                </a:solidFill>
                <a:latin typeface="Arial Black"/>
                <a:ea typeface="DejaVu Sans"/>
              </a:rPr>
              <a:t>Стоимость работ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4833ef"/>
                </a:solidFill>
                <a:latin typeface="Arial Black"/>
                <a:ea typeface="DejaVu Sans"/>
              </a:rPr>
              <a:t>11,87 млн рублей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155" name="CustomShape 16"/>
          <p:cNvSpPr/>
          <p:nvPr/>
        </p:nvSpPr>
        <p:spPr>
          <a:xfrm>
            <a:off x="487440" y="4523760"/>
            <a:ext cx="2761920" cy="507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4833ef"/>
                </a:solidFill>
                <a:latin typeface="Arial Black"/>
                <a:ea typeface="DejaVu Sans"/>
              </a:rPr>
              <a:t>Стоимость работ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4833ef"/>
                </a:solidFill>
                <a:latin typeface="Arial Black"/>
                <a:ea typeface="DejaVu Sans"/>
              </a:rPr>
              <a:t>21,0 млн рублей</a:t>
            </a:r>
            <a:endParaRPr b="0" lang="ru-RU" sz="1600" spc="-1" strike="noStrike">
              <a:latin typeface="Arial"/>
            </a:endParaRPr>
          </a:p>
        </p:txBody>
      </p:sp>
      <p:sp>
        <p:nvSpPr>
          <p:cNvPr id="156" name="CustomShape 17"/>
          <p:cNvSpPr/>
          <p:nvPr/>
        </p:nvSpPr>
        <p:spPr>
          <a:xfrm>
            <a:off x="6825600" y="4726800"/>
            <a:ext cx="2761920" cy="507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4833ef"/>
                </a:solidFill>
                <a:latin typeface="Arial Black"/>
                <a:ea typeface="DejaVu Sans"/>
              </a:rPr>
              <a:t>Стоимость работ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4833ef"/>
                </a:solidFill>
                <a:latin typeface="Arial Black"/>
                <a:ea typeface="DejaVu Sans"/>
              </a:rPr>
              <a:t>12,0 млн рублей</a:t>
            </a:r>
            <a:endParaRPr b="0" lang="ru-RU" sz="1600" spc="-1" strike="noStrike">
              <a:latin typeface="Arial"/>
            </a:endParaRPr>
          </a:p>
        </p:txBody>
      </p:sp>
    </p:spTree>
  </p:cSld>
  <p:transition>
    <p:fade/>
  </p:transition>
  <p:timing>
    <p:tnLst>
      <p:par>
        <p:cTn id="15" dur="indefinite" restart="never" nodeType="tmRoot">
          <p:childTnLst>
            <p:seq>
              <p:cTn id="1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7571520" y="5316480"/>
            <a:ext cx="2115720" cy="28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 </a:t>
            </a:r>
            <a:fld id="{4A7481D7-2CD1-45BC-9FCD-F5EF7CEDD2DA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3545280" y="4668480"/>
            <a:ext cx="4027680" cy="466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9" name="CustomShape 3"/>
          <p:cNvSpPr/>
          <p:nvPr/>
        </p:nvSpPr>
        <p:spPr>
          <a:xfrm>
            <a:off x="326880" y="5322240"/>
            <a:ext cx="9736560" cy="10800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CustomShape 4"/>
          <p:cNvSpPr/>
          <p:nvPr/>
        </p:nvSpPr>
        <p:spPr>
          <a:xfrm>
            <a:off x="326880" y="5442480"/>
            <a:ext cx="9740520" cy="10188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CustomShape 5"/>
          <p:cNvSpPr/>
          <p:nvPr/>
        </p:nvSpPr>
        <p:spPr>
          <a:xfrm>
            <a:off x="326880" y="5556600"/>
            <a:ext cx="9737280" cy="101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2" name="CustomShape 6"/>
          <p:cNvSpPr/>
          <p:nvPr/>
        </p:nvSpPr>
        <p:spPr>
          <a:xfrm>
            <a:off x="-3240" y="216360"/>
            <a:ext cx="10067400" cy="8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3" name="CustomShape 7"/>
          <p:cNvSpPr/>
          <p:nvPr/>
        </p:nvSpPr>
        <p:spPr>
          <a:xfrm>
            <a:off x="0" y="113040"/>
            <a:ext cx="10063440" cy="91080"/>
          </a:xfrm>
          <a:prstGeom prst="rect">
            <a:avLst/>
          </a:prstGeom>
          <a:solidFill>
            <a:srgbClr val="0066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4" name="Рисунок 3" descr=""/>
          <p:cNvPicPr/>
          <p:nvPr/>
        </p:nvPicPr>
        <p:blipFill>
          <a:blip r:embed="rId1"/>
          <a:stretch/>
        </p:blipFill>
        <p:spPr>
          <a:xfrm>
            <a:off x="0" y="0"/>
            <a:ext cx="858240" cy="805680"/>
          </a:xfrm>
          <a:prstGeom prst="rect">
            <a:avLst/>
          </a:prstGeom>
          <a:ln>
            <a:noFill/>
          </a:ln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165" name="CustomShape 8"/>
          <p:cNvSpPr/>
          <p:nvPr/>
        </p:nvSpPr>
        <p:spPr>
          <a:xfrm>
            <a:off x="552240" y="1190520"/>
            <a:ext cx="935820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i="1" lang="ru-RU" sz="1800" spc="-1" strike="noStrike">
                <a:solidFill>
                  <a:srgbClr val="005392"/>
                </a:solidFill>
                <a:latin typeface="Arial Black"/>
                <a:ea typeface="Times New Roman"/>
              </a:rPr>
              <a:t>Закончено проектирование нового Дворца культуры «Шахтер»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66" name="" descr=""/>
          <p:cNvPicPr/>
          <p:nvPr/>
        </p:nvPicPr>
        <p:blipFill>
          <a:blip r:embed="rId2"/>
          <a:stretch/>
        </p:blipFill>
        <p:spPr>
          <a:xfrm>
            <a:off x="1114200" y="491400"/>
            <a:ext cx="2684880" cy="571680"/>
          </a:xfrm>
          <a:prstGeom prst="rect">
            <a:avLst/>
          </a:prstGeom>
          <a:ln>
            <a:noFill/>
          </a:ln>
        </p:spPr>
      </p:pic>
      <p:pic>
        <p:nvPicPr>
          <p:cNvPr id="167" name="Picture 2" descr=""/>
          <p:cNvPicPr/>
          <p:nvPr/>
        </p:nvPicPr>
        <p:blipFill>
          <a:blip r:embed="rId3"/>
          <a:stretch/>
        </p:blipFill>
        <p:spPr>
          <a:xfrm>
            <a:off x="475920" y="1510920"/>
            <a:ext cx="6894720" cy="2826360"/>
          </a:xfrm>
          <a:prstGeom prst="rect">
            <a:avLst/>
          </a:prstGeom>
          <a:ln>
            <a:noFill/>
          </a:ln>
        </p:spPr>
      </p:pic>
      <p:sp>
        <p:nvSpPr>
          <p:cNvPr id="168" name="CustomShape 9"/>
          <p:cNvSpPr/>
          <p:nvPr/>
        </p:nvSpPr>
        <p:spPr>
          <a:xfrm>
            <a:off x="6513840" y="4107240"/>
            <a:ext cx="3317400" cy="98388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80">
            <a:solidFill>
              <a:srgbClr val="4833e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4833ef"/>
                </a:solidFill>
                <a:latin typeface="Arial Black"/>
                <a:ea typeface="DejaVu Sans"/>
              </a:rPr>
              <a:t>Стоимость работ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4833ef"/>
                </a:solidFill>
                <a:latin typeface="Arial Black"/>
                <a:ea typeface="DejaVu Sans"/>
              </a:rPr>
              <a:t>528,5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4833ef"/>
                </a:solidFill>
                <a:latin typeface="Arial Black"/>
                <a:ea typeface="DejaVu Sans"/>
              </a:rPr>
              <a:t>млн рублей</a:t>
            </a:r>
            <a:endParaRPr b="0" lang="ru-RU" sz="1400" spc="-1" strike="noStrike">
              <a:latin typeface="Arial"/>
            </a:endParaRPr>
          </a:p>
        </p:txBody>
      </p:sp>
    </p:spTree>
  </p:cSld>
  <p:transition>
    <p:fade/>
  </p:transition>
  <p:timing>
    <p:tnLst>
      <p:par>
        <p:cTn id="17" dur="indefinite" restart="never" nodeType="tmRoot">
          <p:childTnLst>
            <p:seq>
              <p:cTn id="1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10931</TotalTime>
  <Application>LibreOffice/6.1.5.2$Windows_x86 LibreOffice_project/90f8dcf33c87b3705e78202e3df5142b201bd805</Application>
  <Words>188</Words>
  <Paragraphs>68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2014-10-27T08:23:52Z</dcterms:created>
  <dc:creator>Аскандар М. Магомедов</dc:creator>
  <dc:description/>
  <dc:language>ru-RU</dc:language>
  <cp:lastModifiedBy/>
  <cp:lastPrinted>2019-07-16T12:07:45Z</cp:lastPrinted>
  <dcterms:modified xsi:type="dcterms:W3CDTF">2019-07-25T09:51:37Z</dcterms:modified>
  <cp:revision>905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12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12</vt:i4>
  </property>
</Properties>
</file>