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drawing7.xml" ContentType="application/vnd.ms-office.drawingml.diagramDrawing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data21.xml" ContentType="application/vnd.openxmlformats-officedocument.drawingml.diagramData+xml"/>
  <Override PartName="/ppt/diagrams/drawing19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23.xml" ContentType="application/vnd.openxmlformats-officedocument.drawingml.diagramLayout+xml"/>
  <Override PartName="/ppt/diagrams/drawing20.xml" ContentType="application/vnd.ms-office.drawingml.diagramDrawing+xml"/>
  <Override PartName="/ppt/diagrams/drawing6.xml" ContentType="application/vnd.ms-office.drawingml.diagramDrawing+xml"/>
  <Override PartName="/ppt/diagrams/drawing11.xml" ContentType="application/vnd.ms-office.drawingml.diagramDrawing+xml"/>
  <Override PartName="/ppt/diagrams/drawing22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1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30"/>
  </p:notesMasterIdLst>
  <p:handoutMasterIdLst>
    <p:handoutMasterId r:id="rId31"/>
  </p:handoutMasterIdLst>
  <p:sldIdLst>
    <p:sldId id="308" r:id="rId2"/>
    <p:sldId id="256" r:id="rId3"/>
    <p:sldId id="258" r:id="rId4"/>
    <p:sldId id="358" r:id="rId5"/>
    <p:sldId id="372" r:id="rId6"/>
    <p:sldId id="376" r:id="rId7"/>
    <p:sldId id="328" r:id="rId8"/>
    <p:sldId id="378" r:id="rId9"/>
    <p:sldId id="377" r:id="rId10"/>
    <p:sldId id="379" r:id="rId11"/>
    <p:sldId id="380" r:id="rId12"/>
    <p:sldId id="381" r:id="rId13"/>
    <p:sldId id="383" r:id="rId14"/>
    <p:sldId id="384" r:id="rId15"/>
    <p:sldId id="367" r:id="rId16"/>
    <p:sldId id="368" r:id="rId17"/>
    <p:sldId id="330" r:id="rId18"/>
    <p:sldId id="342" r:id="rId19"/>
    <p:sldId id="331" r:id="rId20"/>
    <p:sldId id="336" r:id="rId21"/>
    <p:sldId id="349" r:id="rId22"/>
    <p:sldId id="350" r:id="rId23"/>
    <p:sldId id="385" r:id="rId24"/>
    <p:sldId id="387" r:id="rId25"/>
    <p:sldId id="386" r:id="rId26"/>
    <p:sldId id="307" r:id="rId27"/>
    <p:sldId id="285" r:id="rId28"/>
    <p:sldId id="30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66"/>
    <a:srgbClr val="761808"/>
    <a:srgbClr val="F9494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537" autoAdjust="0"/>
    <p:restoredTop sz="86426" autoAdjust="0"/>
  </p:normalViewPr>
  <p:slideViewPr>
    <p:cSldViewPr>
      <p:cViewPr>
        <p:scale>
          <a:sx n="100" d="100"/>
          <a:sy n="100" d="100"/>
        </p:scale>
        <p:origin x="-101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</a:t>
          </a:r>
          <a:r>
            <a:rPr lang="ru-RU" sz="4400" b="1" u="none" dirty="0" smtClean="0">
              <a:solidFill>
                <a:schemeClr val="tx1"/>
              </a:solidFill>
            </a:rPr>
            <a:t>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D69DDC0A-DB14-46C9-8723-7B920C2B0CFF}" type="presOf" srcId="{75124B93-A237-4FDE-96B1-901E5D8A6234}" destId="{0E4EEA22-C4A3-4D18-874C-026FC103AE7B}" srcOrd="0" destOrd="0" presId="urn:microsoft.com/office/officeart/2005/8/layout/vList2"/>
    <dgm:cxn modelId="{E349A819-731D-4CE3-BEB7-F499503F59B3}" type="presOf" srcId="{F9093569-BC3F-465E-A5E2-0F33C0454781}" destId="{9ECC31F9-44CA-44B2-954B-D96E54508D37}" srcOrd="0" destOrd="0" presId="urn:microsoft.com/office/officeart/2005/8/layout/vList2"/>
    <dgm:cxn modelId="{8C0178DC-4398-4FBE-AFC0-D34DDF793BF0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30E45B3-A75A-4A20-8E86-326FBA9B4D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6EA174-2228-4453-BD89-372D5DF87499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Постепенно обновляется медицинское оборудование</a:t>
          </a:r>
        </a:p>
      </dgm:t>
    </dgm:pt>
    <dgm:pt modelId="{173D486D-57E2-49A1-9BFD-F9A559E9D331}" type="parTrans" cxnId="{9C34F434-242B-44D5-BA95-BFA4EF20CF2A}">
      <dgm:prSet/>
      <dgm:spPr/>
      <dgm:t>
        <a:bodyPr/>
        <a:lstStyle/>
        <a:p>
          <a:endParaRPr lang="ru-RU"/>
        </a:p>
      </dgm:t>
    </dgm:pt>
    <dgm:pt modelId="{EDEA5587-6464-4631-896B-ADB4564A7DFC}" type="sibTrans" cxnId="{9C34F434-242B-44D5-BA95-BFA4EF20CF2A}">
      <dgm:prSet/>
      <dgm:spPr/>
      <dgm:t>
        <a:bodyPr/>
        <a:lstStyle/>
        <a:p>
          <a:endParaRPr lang="ru-RU"/>
        </a:p>
      </dgm:t>
    </dgm:pt>
    <dgm:pt modelId="{7EC80497-3F83-4E5A-97DE-185B743BA3BF}" type="pres">
      <dgm:prSet presAssocID="{230E45B3-A75A-4A20-8E86-326FBA9B4D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C09B70-F33D-4BC3-9EF2-4802AD0E274B}" type="pres">
      <dgm:prSet presAssocID="{096EA174-2228-4453-BD89-372D5DF87499}" presName="parentText" presStyleLbl="node1" presStyleIdx="0" presStyleCnt="1" custLinFactNeighborX="3125" custLinFactNeighborY="84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34F434-242B-44D5-BA95-BFA4EF20CF2A}" srcId="{230E45B3-A75A-4A20-8E86-326FBA9B4D1F}" destId="{096EA174-2228-4453-BD89-372D5DF87499}" srcOrd="0" destOrd="0" parTransId="{173D486D-57E2-49A1-9BFD-F9A559E9D331}" sibTransId="{EDEA5587-6464-4631-896B-ADB4564A7DFC}"/>
    <dgm:cxn modelId="{A06CBFD4-EFE2-42CF-97B8-C7EEB974AFDF}" type="presOf" srcId="{096EA174-2228-4453-BD89-372D5DF87499}" destId="{8AC09B70-F33D-4BC3-9EF2-4802AD0E274B}" srcOrd="0" destOrd="0" presId="urn:microsoft.com/office/officeart/2005/8/layout/vList2"/>
    <dgm:cxn modelId="{93DAB416-8863-47A1-949E-7A4943AF79B3}" type="presOf" srcId="{230E45B3-A75A-4A20-8E86-326FBA9B4D1F}" destId="{7EC80497-3F83-4E5A-97DE-185B743BA3BF}" srcOrd="0" destOrd="0" presId="urn:microsoft.com/office/officeart/2005/8/layout/vList2"/>
    <dgm:cxn modelId="{A934015A-0EDB-47C3-99A7-C7667244ED22}" type="presParOf" srcId="{7EC80497-3F83-4E5A-97DE-185B743BA3BF}" destId="{8AC09B70-F33D-4BC3-9EF2-4802AD0E274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516D2D2-564E-467E-93C2-91A7DCB41A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31EB7D-9635-4EB6-A70F-D302A62BC068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</a:rPr>
            <a:t>В целях лечения и реабилитации пациентов приобретено новое медицинское оборудование для  физиотерапевтического отделения больницы в количестве 10 единиц, 11 аппаратов для исследования функций внешнего дыхания, </a:t>
          </a:r>
          <a:r>
            <a:rPr lang="ru-RU" b="1" smtClean="0">
              <a:solidFill>
                <a:schemeClr val="tx1"/>
              </a:solidFill>
            </a:rPr>
            <a:t>компьютерный томограф, для </a:t>
          </a:r>
          <a:r>
            <a:rPr lang="ru-RU" b="1" dirty="0" smtClean="0">
              <a:solidFill>
                <a:schemeClr val="tx1"/>
              </a:solidFill>
            </a:rPr>
            <a:t>проведения эндоскопических </a:t>
          </a:r>
          <a:r>
            <a:rPr lang="ru-RU" b="1" smtClean="0">
              <a:solidFill>
                <a:schemeClr val="tx1"/>
              </a:solidFill>
            </a:rPr>
            <a:t>исследований (2 единицы</a:t>
          </a:r>
          <a:r>
            <a:rPr lang="ru-RU" b="1" dirty="0" smtClean="0">
              <a:solidFill>
                <a:schemeClr val="tx1"/>
              </a:solidFill>
            </a:rPr>
            <a:t>), офтальмологическое оборудование (3 тонометра для измерения внутриглазного давления),  система электрохирургическая,  автоматическая машина для проявки рентгеновской пленки, стерилизационное оборудование (5 воздушных стерилизаторов).</a:t>
          </a:r>
          <a:endParaRPr lang="ru-RU" b="1" dirty="0">
            <a:solidFill>
              <a:schemeClr val="tx1"/>
            </a:solidFill>
          </a:endParaRPr>
        </a:p>
      </dgm:t>
    </dgm:pt>
    <dgm:pt modelId="{DF08CE59-963F-4409-8853-BDB5F4D548D3}" type="parTrans" cxnId="{91ACF8E8-9E07-4D13-8521-FE5F5A29F876}">
      <dgm:prSet/>
      <dgm:spPr/>
      <dgm:t>
        <a:bodyPr/>
        <a:lstStyle/>
        <a:p>
          <a:endParaRPr lang="ru-RU"/>
        </a:p>
      </dgm:t>
    </dgm:pt>
    <dgm:pt modelId="{82F9124E-2EBC-4664-960C-1E8996310BC9}" type="sibTrans" cxnId="{91ACF8E8-9E07-4D13-8521-FE5F5A29F876}">
      <dgm:prSet/>
      <dgm:spPr/>
      <dgm:t>
        <a:bodyPr/>
        <a:lstStyle/>
        <a:p>
          <a:endParaRPr lang="ru-RU"/>
        </a:p>
      </dgm:t>
    </dgm:pt>
    <dgm:pt modelId="{AC5B8CD6-3C04-48FD-9A46-8FF83C8B22A5}" type="pres">
      <dgm:prSet presAssocID="{6516D2D2-564E-467E-93C2-91A7DCB41A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26B970-5AFE-45C9-BE85-C69127027CC4}" type="pres">
      <dgm:prSet presAssocID="{7E31EB7D-9635-4EB6-A70F-D302A62BC068}" presName="parentText" presStyleLbl="node1" presStyleIdx="0" presStyleCnt="1" custLinFactNeighborX="-1389" custLinFactNeighborY="47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5DAD61-D01F-4D66-9753-749AD6328F9C}" type="presOf" srcId="{6516D2D2-564E-467E-93C2-91A7DCB41AD4}" destId="{AC5B8CD6-3C04-48FD-9A46-8FF83C8B22A5}" srcOrd="0" destOrd="0" presId="urn:microsoft.com/office/officeart/2005/8/layout/vList2"/>
    <dgm:cxn modelId="{813EB199-AA11-476D-893F-FE404750D0CF}" type="presOf" srcId="{7E31EB7D-9635-4EB6-A70F-D302A62BC068}" destId="{5A26B970-5AFE-45C9-BE85-C69127027CC4}" srcOrd="0" destOrd="0" presId="urn:microsoft.com/office/officeart/2005/8/layout/vList2"/>
    <dgm:cxn modelId="{91ACF8E8-9E07-4D13-8521-FE5F5A29F876}" srcId="{6516D2D2-564E-467E-93C2-91A7DCB41AD4}" destId="{7E31EB7D-9635-4EB6-A70F-D302A62BC068}" srcOrd="0" destOrd="0" parTransId="{DF08CE59-963F-4409-8853-BDB5F4D548D3}" sibTransId="{82F9124E-2EBC-4664-960C-1E8996310BC9}"/>
    <dgm:cxn modelId="{99DC32D8-F311-46C3-AF71-0F90FE6B3D33}" type="presParOf" srcId="{AC5B8CD6-3C04-48FD-9A46-8FF83C8B22A5}" destId="{5A26B970-5AFE-45C9-BE85-C69127027CC4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CF7A24D-7F42-4EC0-8211-DA77404E68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0F332A-0187-4F5E-B4ED-A4E7EDF75A1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</a:rPr>
            <a:t>Новый учебный год начался  с перемен и для педагогов, и для школьников</a:t>
          </a:r>
          <a:endParaRPr lang="ru-RU" b="1" dirty="0">
            <a:solidFill>
              <a:schemeClr val="tx1"/>
            </a:solidFill>
          </a:endParaRPr>
        </a:p>
      </dgm:t>
    </dgm:pt>
    <dgm:pt modelId="{2B723194-0A4B-485B-8678-ED95F2F5FAAA}" type="parTrans" cxnId="{84316469-AA34-44A1-B6BB-D39154E52BBA}">
      <dgm:prSet/>
      <dgm:spPr/>
      <dgm:t>
        <a:bodyPr/>
        <a:lstStyle/>
        <a:p>
          <a:endParaRPr lang="ru-RU" b="1"/>
        </a:p>
      </dgm:t>
    </dgm:pt>
    <dgm:pt modelId="{42DC0FE4-B303-4E96-A3D5-7AF11134B335}" type="sibTrans" cxnId="{84316469-AA34-44A1-B6BB-D39154E52BBA}">
      <dgm:prSet/>
      <dgm:spPr/>
      <dgm:t>
        <a:bodyPr/>
        <a:lstStyle/>
        <a:p>
          <a:endParaRPr lang="ru-RU" b="1"/>
        </a:p>
      </dgm:t>
    </dgm:pt>
    <dgm:pt modelId="{36579BBB-9649-4995-92D9-BBE776FCE07D}" type="pres">
      <dgm:prSet presAssocID="{5CF7A24D-7F42-4EC0-8211-DA77404E68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7493BA-B962-4C3F-B5D2-994E4B43750B}" type="pres">
      <dgm:prSet presAssocID="{820F332A-0187-4F5E-B4ED-A4E7EDF75A17}" presName="parentText" presStyleLbl="node1" presStyleIdx="0" presStyleCnt="1" custScaleY="117953" custLinFactNeighborY="209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316469-AA34-44A1-B6BB-D39154E52BBA}" srcId="{5CF7A24D-7F42-4EC0-8211-DA77404E687C}" destId="{820F332A-0187-4F5E-B4ED-A4E7EDF75A17}" srcOrd="0" destOrd="0" parTransId="{2B723194-0A4B-485B-8678-ED95F2F5FAAA}" sibTransId="{42DC0FE4-B303-4E96-A3D5-7AF11134B335}"/>
    <dgm:cxn modelId="{4336451A-4407-4811-B444-9AF075CBC7E6}" type="presOf" srcId="{5CF7A24D-7F42-4EC0-8211-DA77404E687C}" destId="{36579BBB-9649-4995-92D9-BBE776FCE07D}" srcOrd="0" destOrd="0" presId="urn:microsoft.com/office/officeart/2005/8/layout/vList2"/>
    <dgm:cxn modelId="{4AA8D8BC-4B60-4D3D-9406-63C13E985E94}" type="presOf" srcId="{820F332A-0187-4F5E-B4ED-A4E7EDF75A17}" destId="{337493BA-B962-4C3F-B5D2-994E4B43750B}" srcOrd="0" destOrd="0" presId="urn:microsoft.com/office/officeart/2005/8/layout/vList2"/>
    <dgm:cxn modelId="{F865978E-C05E-4BF0-AFE8-E681E2744D27}" type="presParOf" srcId="{36579BBB-9649-4995-92D9-BBE776FCE07D}" destId="{337493BA-B962-4C3F-B5D2-994E4B43750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FF51C84-870C-453C-ADEE-461197DD9DCF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8B4F5E-A214-4E0E-80F0-0E4F32646FB1}" type="pres">
      <dgm:prSet presAssocID="{DFF51C84-870C-453C-ADEE-461197DD9D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932147D-C959-423B-BF80-A7686812B3B9}" type="presOf" srcId="{DFF51C84-870C-453C-ADEE-461197DD9DCF}" destId="{2D8B4F5E-A214-4E0E-80F0-0E4F32646FB1}" srcOrd="0" destOrd="0" presId="urn:microsoft.com/office/officeart/2005/8/layout/vList2"/>
  </dgm:cxnLst>
  <dgm:bg>
    <a:blipFill>
      <a:blip xmlns:r="http://schemas.openxmlformats.org/officeDocument/2006/relationships" r:embed="rId1"/>
      <a:stretch>
        <a:fillRect/>
      </a:stretch>
    </a:blipFill>
    <a:effectLst>
      <a:innerShdw blurRad="114300">
        <a:prstClr val="black"/>
      </a:innerShdw>
      <a:softEdge rad="63500"/>
    </a:effectLst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710C154-988C-43D8-B2D7-547120E01BD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EBF43A-5B48-41ED-B1D6-2A695BAE072D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школьных автобусов осуществляют подвоз 192 детей по 8 школьным маршрутам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8D4876-F946-48CD-A0A3-95989F992530}" type="parTrans" cxnId="{9B20C5DE-94D0-422C-A6A5-C18E4D5881E9}">
      <dgm:prSet/>
      <dgm:spPr/>
      <dgm:t>
        <a:bodyPr/>
        <a:lstStyle/>
        <a:p>
          <a:endParaRPr lang="ru-RU"/>
        </a:p>
      </dgm:t>
    </dgm:pt>
    <dgm:pt modelId="{275FD839-847E-46B2-999A-B350085932C6}" type="sibTrans" cxnId="{9B20C5DE-94D0-422C-A6A5-C18E4D5881E9}">
      <dgm:prSet/>
      <dgm:spPr/>
      <dgm:t>
        <a:bodyPr/>
        <a:lstStyle/>
        <a:p>
          <a:endParaRPr lang="ru-RU"/>
        </a:p>
      </dgm:t>
    </dgm:pt>
    <dgm:pt modelId="{DF98620C-BBA4-47DF-9776-0A21F6A3B779}" type="pres">
      <dgm:prSet presAssocID="{6710C154-988C-43D8-B2D7-547120E01B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6E7B58-90F2-40A6-9171-85740F64DFC1}" type="pres">
      <dgm:prSet presAssocID="{62EBF43A-5B48-41ED-B1D6-2A695BAE072D}" presName="parentText" presStyleLbl="node1" presStyleIdx="0" presStyleCnt="1" custScaleX="100000" custLinFactNeighborX="1580" custLinFactNeighborY="-24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20C5DE-94D0-422C-A6A5-C18E4D5881E9}" srcId="{6710C154-988C-43D8-B2D7-547120E01BD2}" destId="{62EBF43A-5B48-41ED-B1D6-2A695BAE072D}" srcOrd="0" destOrd="0" parTransId="{A48D4876-F946-48CD-A0A3-95989F992530}" sibTransId="{275FD839-847E-46B2-999A-B350085932C6}"/>
    <dgm:cxn modelId="{AD3F4527-151A-4200-8B4A-035BB6D83BA8}" type="presOf" srcId="{62EBF43A-5B48-41ED-B1D6-2A695BAE072D}" destId="{996E7B58-90F2-40A6-9171-85740F64DFC1}" srcOrd="0" destOrd="0" presId="urn:microsoft.com/office/officeart/2005/8/layout/vList2"/>
    <dgm:cxn modelId="{04515A89-0293-45FB-8B7B-09F798457F5B}" type="presOf" srcId="{6710C154-988C-43D8-B2D7-547120E01BD2}" destId="{DF98620C-BBA4-47DF-9776-0A21F6A3B779}" srcOrd="0" destOrd="0" presId="urn:microsoft.com/office/officeart/2005/8/layout/vList2"/>
    <dgm:cxn modelId="{0AD6F621-FD3C-449F-A551-A7F3F76E79E7}" type="presParOf" srcId="{DF98620C-BBA4-47DF-9776-0A21F6A3B779}" destId="{996E7B58-90F2-40A6-9171-85740F64DFC1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0F1B48-E27E-467E-BB70-C625E2375103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приеме нормативов ГТО приняли участие 915 человек, из них 200 человек  - на знаки отличия.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148BE3-7786-4419-BE89-6570ACDF8654}" type="parTrans" cxnId="{5FEE8C9E-6E34-4A82-A9A9-621C25378326}">
      <dgm:prSet/>
      <dgm:spPr/>
      <dgm:t>
        <a:bodyPr/>
        <a:lstStyle/>
        <a:p>
          <a:endParaRPr lang="ru-RU"/>
        </a:p>
      </dgm:t>
    </dgm:pt>
    <dgm:pt modelId="{4D8347C2-0802-4778-872C-4AD28EE504BA}" type="sibTrans" cxnId="{5FEE8C9E-6E34-4A82-A9A9-621C2537832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BED82F-1D6F-4D73-8839-D9186A066C3B}" type="pres">
      <dgm:prSet presAssocID="{810F1B48-E27E-467E-BB70-C625E2375103}" presName="parentText" presStyleLbl="node1" presStyleIdx="0" presStyleCnt="1" custScaleY="415932" custLinFactNeighborY="-830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1B9AD0-7CF6-487F-9E9F-87490CDA962D}" type="presOf" srcId="{F9093569-BC3F-465E-A5E2-0F33C0454781}" destId="{9ECC31F9-44CA-44B2-954B-D96E54508D37}" srcOrd="0" destOrd="0" presId="urn:microsoft.com/office/officeart/2005/8/layout/vList2"/>
    <dgm:cxn modelId="{5FEE8C9E-6E34-4A82-A9A9-621C25378326}" srcId="{F9093569-BC3F-465E-A5E2-0F33C0454781}" destId="{810F1B48-E27E-467E-BB70-C625E2375103}" srcOrd="0" destOrd="0" parTransId="{7B148BE3-7786-4419-BE89-6570ACDF8654}" sibTransId="{4D8347C2-0802-4778-872C-4AD28EE504BA}"/>
    <dgm:cxn modelId="{5CF70498-E507-42A5-A81A-B5A3EE28159D}" type="presOf" srcId="{810F1B48-E27E-467E-BB70-C625E2375103}" destId="{E2BED82F-1D6F-4D73-8839-D9186A066C3B}" srcOrd="0" destOrd="0" presId="urn:microsoft.com/office/officeart/2005/8/layout/vList2"/>
    <dgm:cxn modelId="{F0098C3A-3138-42EB-A2C4-5A7504DCC052}" type="presParOf" srcId="{9ECC31F9-44CA-44B2-954B-D96E54508D37}" destId="{E2BED82F-1D6F-4D73-8839-D9186A066C3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FF646C-9EAD-4F9B-B9E7-C1F7F4D44E7B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Проведено более 150 физкультурно-оздоровительных мероприятий и спортивных соревнований, в которых приняли участие свыше 17 тысяч человек. 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2FCD07-EB62-4486-8E9C-93F7ED57426E}" type="parTrans" cxnId="{02EF5DC6-8111-4516-BEC8-9A13CFF93606}">
      <dgm:prSet/>
      <dgm:spPr/>
      <dgm:t>
        <a:bodyPr/>
        <a:lstStyle/>
        <a:p>
          <a:endParaRPr lang="ru-RU"/>
        </a:p>
      </dgm:t>
    </dgm:pt>
    <dgm:pt modelId="{467B15CD-1F80-4994-BAD0-954DD6424AEC}" type="sibTrans" cxnId="{02EF5DC6-8111-4516-BEC8-9A13CFF9360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878401-03AE-4FAD-A795-5E9C101AE053}" type="pres">
      <dgm:prSet presAssocID="{3EFF646C-9EAD-4F9B-B9E7-C1F7F4D44E7B}" presName="parentText" presStyleLbl="node1" presStyleIdx="0" presStyleCnt="1" custScaleY="582074" custLinFactNeighborX="20000" custLinFactNeighborY="-659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EF5DC6-8111-4516-BEC8-9A13CFF93606}" srcId="{F9093569-BC3F-465E-A5E2-0F33C0454781}" destId="{3EFF646C-9EAD-4F9B-B9E7-C1F7F4D44E7B}" srcOrd="0" destOrd="0" parTransId="{552FCD07-EB62-4486-8E9C-93F7ED57426E}" sibTransId="{467B15CD-1F80-4994-BAD0-954DD6424AEC}"/>
    <dgm:cxn modelId="{DE413424-9519-48B2-958D-A042CD7A3C82}" type="presOf" srcId="{3EFF646C-9EAD-4F9B-B9E7-C1F7F4D44E7B}" destId="{6A878401-03AE-4FAD-A795-5E9C101AE053}" srcOrd="0" destOrd="0" presId="urn:microsoft.com/office/officeart/2005/8/layout/vList2"/>
    <dgm:cxn modelId="{2146B59C-137B-4C40-BBB0-F4CF95CE35B2}" type="presOf" srcId="{F9093569-BC3F-465E-A5E2-0F33C0454781}" destId="{9ECC31F9-44CA-44B2-954B-D96E54508D37}" srcOrd="0" destOrd="0" presId="urn:microsoft.com/office/officeart/2005/8/layout/vList2"/>
    <dgm:cxn modelId="{EE316F02-00C1-40FD-928D-D1E74A8EB02B}" type="presParOf" srcId="{9ECC31F9-44CA-44B2-954B-D96E54508D37}" destId="{6A878401-03AE-4FAD-A795-5E9C101AE053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B2667C2-8AA9-4120-8A4E-DF8D92CFAC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F322B4-A47A-46FB-97F5-0606DA6BF286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2022 году уровень газификации населения города составляет 78,4%.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612D60-8B1A-4EE7-BFD1-91DA643AFE2F}" type="parTrans" cxnId="{F5738D95-BCA0-4A5E-BC47-200CB56A5BFB}">
      <dgm:prSet/>
      <dgm:spPr/>
      <dgm:t>
        <a:bodyPr/>
        <a:lstStyle/>
        <a:p>
          <a:endParaRPr lang="ru-RU"/>
        </a:p>
      </dgm:t>
    </dgm:pt>
    <dgm:pt modelId="{6675AFFF-214E-44EF-9E1F-E4EA4CDF8BBF}" type="sibTrans" cxnId="{F5738D95-BCA0-4A5E-BC47-200CB56A5BFB}">
      <dgm:prSet/>
      <dgm:spPr/>
      <dgm:t>
        <a:bodyPr/>
        <a:lstStyle/>
        <a:p>
          <a:endParaRPr lang="ru-RU"/>
        </a:p>
      </dgm:t>
    </dgm:pt>
    <dgm:pt modelId="{A29BDD89-F301-4B81-9D77-01B23C6B81E3}" type="pres">
      <dgm:prSet presAssocID="{2B2667C2-8AA9-4120-8A4E-DF8D92CFAC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48DF47-F5E9-486D-8690-915B4298613A}" type="pres">
      <dgm:prSet presAssocID="{B7F322B4-A47A-46FB-97F5-0606DA6BF286}" presName="parentText" presStyleLbl="node1" presStyleIdx="0" presStyleCnt="1" custLinFactNeighborX="272" custLinFactNeighborY="220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F98ABD-6761-493A-9300-CD0E2B370F5E}" type="presOf" srcId="{B7F322B4-A47A-46FB-97F5-0606DA6BF286}" destId="{9848DF47-F5E9-486D-8690-915B4298613A}" srcOrd="0" destOrd="0" presId="urn:microsoft.com/office/officeart/2005/8/layout/vList2"/>
    <dgm:cxn modelId="{22A1EE1E-40B7-4CB9-817F-D9146A4EE625}" type="presOf" srcId="{2B2667C2-8AA9-4120-8A4E-DF8D92CFAC18}" destId="{A29BDD89-F301-4B81-9D77-01B23C6B81E3}" srcOrd="0" destOrd="0" presId="urn:microsoft.com/office/officeart/2005/8/layout/vList2"/>
    <dgm:cxn modelId="{F5738D95-BCA0-4A5E-BC47-200CB56A5BFB}" srcId="{2B2667C2-8AA9-4120-8A4E-DF8D92CFAC18}" destId="{B7F322B4-A47A-46FB-97F5-0606DA6BF286}" srcOrd="0" destOrd="0" parTransId="{67612D60-8B1A-4EE7-BFD1-91DA643AFE2F}" sibTransId="{6675AFFF-214E-44EF-9E1F-E4EA4CDF8BBF}"/>
    <dgm:cxn modelId="{7A346199-3AB5-42CF-9CF2-371ECDEA0B21}" type="presParOf" srcId="{A29BDD89-F301-4B81-9D77-01B23C6B81E3}" destId="{9848DF47-F5E9-486D-8690-915B4298613A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BB3FE19-15D1-40C1-BFA8-74983965A8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71A02C-A67D-417F-B271-6B3169E442D6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 итогам года газифицировано 62 домовладения и 7 коммунально-бытовых предприятий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10FAA3D-DE6B-4847-BBA3-F51198957184}" type="parTrans" cxnId="{BAAD5781-21CD-45C7-8F29-E2AA9CFFBCBD}">
      <dgm:prSet/>
      <dgm:spPr/>
      <dgm:t>
        <a:bodyPr/>
        <a:lstStyle/>
        <a:p>
          <a:endParaRPr lang="ru-RU"/>
        </a:p>
      </dgm:t>
    </dgm:pt>
    <dgm:pt modelId="{C2AA1BC2-6A57-4C94-8823-49C964F2C2B9}" type="sibTrans" cxnId="{BAAD5781-21CD-45C7-8F29-E2AA9CFFBCBD}">
      <dgm:prSet/>
      <dgm:spPr/>
      <dgm:t>
        <a:bodyPr/>
        <a:lstStyle/>
        <a:p>
          <a:endParaRPr lang="ru-RU"/>
        </a:p>
      </dgm:t>
    </dgm:pt>
    <dgm:pt modelId="{4B1929DA-BBB9-4F66-9B9F-711C4E8FA2C7}">
      <dgm:prSet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Выполнено проектирование и строительство распределительных газопроводов по улице Мостовая общей протяженностью 7,1 км и улице Хуторская общей протяженностью 2,36 км.</a:t>
          </a:r>
        </a:p>
        <a:p>
          <a:pPr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2D2C2A-1AB3-486E-A741-BC3BD8C8205E}" type="parTrans" cxnId="{C2672B98-52DA-47A4-8E60-5FE80DFC159B}">
      <dgm:prSet/>
      <dgm:spPr/>
      <dgm:t>
        <a:bodyPr/>
        <a:lstStyle/>
        <a:p>
          <a:endParaRPr lang="ru-RU"/>
        </a:p>
      </dgm:t>
    </dgm:pt>
    <dgm:pt modelId="{FD1D81C2-FCE8-4F24-947F-A1A563FC9D21}" type="sibTrans" cxnId="{C2672B98-52DA-47A4-8E60-5FE80DFC159B}">
      <dgm:prSet/>
      <dgm:spPr/>
      <dgm:t>
        <a:bodyPr/>
        <a:lstStyle/>
        <a:p>
          <a:endParaRPr lang="ru-RU"/>
        </a:p>
      </dgm:t>
    </dgm:pt>
    <dgm:pt modelId="{75DD508A-F4D0-473A-A943-CC8013E5D59C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Построено 1,27 км. газопроводов-вводов к жилым домам и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коммунально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- бытовым предприятиям. 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832DAE2-9718-4A14-BFE6-1220A723E35D}" type="parTrans" cxnId="{A6680466-856C-4A33-874B-9A83D65F5CC8}">
      <dgm:prSet/>
      <dgm:spPr/>
      <dgm:t>
        <a:bodyPr/>
        <a:lstStyle/>
        <a:p>
          <a:endParaRPr lang="ru-RU"/>
        </a:p>
      </dgm:t>
    </dgm:pt>
    <dgm:pt modelId="{316DC969-C1EB-44A9-87B2-F7020D488EA0}" type="sibTrans" cxnId="{A6680466-856C-4A33-874B-9A83D65F5CC8}">
      <dgm:prSet/>
      <dgm:spPr/>
      <dgm:t>
        <a:bodyPr/>
        <a:lstStyle/>
        <a:p>
          <a:endParaRPr lang="ru-RU"/>
        </a:p>
      </dgm:t>
    </dgm:pt>
    <dgm:pt modelId="{2E66B0B1-62C3-4454-80C7-E29781E38ECF}" type="pres">
      <dgm:prSet presAssocID="{4BB3FE19-15D1-40C1-BFA8-74983965A8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D650F6-427F-4352-831F-4E37A3FD68AD}" type="pres">
      <dgm:prSet presAssocID="{75DD508A-F4D0-473A-A943-CC8013E5D59C}" presName="parentText" presStyleLbl="node1" presStyleIdx="0" presStyleCnt="3" custLinFactY="-3839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5ACC30-A912-4A88-B2EE-149B98F710DE}" type="pres">
      <dgm:prSet presAssocID="{316DC969-C1EB-44A9-87B2-F7020D488EA0}" presName="spacer" presStyleCnt="0"/>
      <dgm:spPr/>
    </dgm:pt>
    <dgm:pt modelId="{A689240C-4AA5-4CEF-A72F-A527BD330EB5}" type="pres">
      <dgm:prSet presAssocID="{CC71A02C-A67D-417F-B271-6B3169E442D6}" presName="parentText" presStyleLbl="node1" presStyleIdx="1" presStyleCnt="3" custLinFactY="-3546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631AD-E457-4024-9250-D5F5A57744B3}" type="pres">
      <dgm:prSet presAssocID="{C2AA1BC2-6A57-4C94-8823-49C964F2C2B9}" presName="spacer" presStyleCnt="0"/>
      <dgm:spPr/>
    </dgm:pt>
    <dgm:pt modelId="{A5710292-BD6C-472A-A19F-6402642A1AF3}" type="pres">
      <dgm:prSet presAssocID="{4B1929DA-BBB9-4F66-9B9F-711C4E8FA2C7}" presName="parentText" presStyleLbl="node1" presStyleIdx="2" presStyleCnt="3" custLinFactY="-2431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AD5781-21CD-45C7-8F29-E2AA9CFFBCBD}" srcId="{4BB3FE19-15D1-40C1-BFA8-74983965A809}" destId="{CC71A02C-A67D-417F-B271-6B3169E442D6}" srcOrd="1" destOrd="0" parTransId="{D10FAA3D-DE6B-4847-BBA3-F51198957184}" sibTransId="{C2AA1BC2-6A57-4C94-8823-49C964F2C2B9}"/>
    <dgm:cxn modelId="{C2672B98-52DA-47A4-8E60-5FE80DFC159B}" srcId="{4BB3FE19-15D1-40C1-BFA8-74983965A809}" destId="{4B1929DA-BBB9-4F66-9B9F-711C4E8FA2C7}" srcOrd="2" destOrd="0" parTransId="{642D2C2A-1AB3-486E-A741-BC3BD8C8205E}" sibTransId="{FD1D81C2-FCE8-4F24-947F-A1A563FC9D21}"/>
    <dgm:cxn modelId="{A6680466-856C-4A33-874B-9A83D65F5CC8}" srcId="{4BB3FE19-15D1-40C1-BFA8-74983965A809}" destId="{75DD508A-F4D0-473A-A943-CC8013E5D59C}" srcOrd="0" destOrd="0" parTransId="{E832DAE2-9718-4A14-BFE6-1220A723E35D}" sibTransId="{316DC969-C1EB-44A9-87B2-F7020D488EA0}"/>
    <dgm:cxn modelId="{BADFD929-3B57-4C20-9F21-0D8AECDBC9EB}" type="presOf" srcId="{4BB3FE19-15D1-40C1-BFA8-74983965A809}" destId="{2E66B0B1-62C3-4454-80C7-E29781E38ECF}" srcOrd="0" destOrd="0" presId="urn:microsoft.com/office/officeart/2005/8/layout/vList2"/>
    <dgm:cxn modelId="{0B8A216A-69F5-4F70-9807-833A18823FC6}" type="presOf" srcId="{CC71A02C-A67D-417F-B271-6B3169E442D6}" destId="{A689240C-4AA5-4CEF-A72F-A527BD330EB5}" srcOrd="0" destOrd="0" presId="urn:microsoft.com/office/officeart/2005/8/layout/vList2"/>
    <dgm:cxn modelId="{F7567BEA-F18B-44BE-B06F-7CDEEBDF7CB0}" type="presOf" srcId="{4B1929DA-BBB9-4F66-9B9F-711C4E8FA2C7}" destId="{A5710292-BD6C-472A-A19F-6402642A1AF3}" srcOrd="0" destOrd="0" presId="urn:microsoft.com/office/officeart/2005/8/layout/vList2"/>
    <dgm:cxn modelId="{E236540D-6431-47ED-9D43-BEE9734C7336}" type="presOf" srcId="{75DD508A-F4D0-473A-A943-CC8013E5D59C}" destId="{97D650F6-427F-4352-831F-4E37A3FD68AD}" srcOrd="0" destOrd="0" presId="urn:microsoft.com/office/officeart/2005/8/layout/vList2"/>
    <dgm:cxn modelId="{C59D1B88-2891-4176-B2FB-72CB6BA33D16}" type="presParOf" srcId="{2E66B0B1-62C3-4454-80C7-E29781E38ECF}" destId="{97D650F6-427F-4352-831F-4E37A3FD68AD}" srcOrd="0" destOrd="0" presId="urn:microsoft.com/office/officeart/2005/8/layout/vList2"/>
    <dgm:cxn modelId="{0E70C8C2-1FDE-4345-8692-641E040458DB}" type="presParOf" srcId="{2E66B0B1-62C3-4454-80C7-E29781E38ECF}" destId="{AE5ACC30-A912-4A88-B2EE-149B98F710DE}" srcOrd="1" destOrd="0" presId="urn:microsoft.com/office/officeart/2005/8/layout/vList2"/>
    <dgm:cxn modelId="{A4C1072B-34EE-40A1-9BD4-206E8AA067AC}" type="presParOf" srcId="{2E66B0B1-62C3-4454-80C7-E29781E38ECF}" destId="{A689240C-4AA5-4CEF-A72F-A527BD330EB5}" srcOrd="2" destOrd="0" presId="urn:microsoft.com/office/officeart/2005/8/layout/vList2"/>
    <dgm:cxn modelId="{C1C1B74E-3C14-4083-94E9-4CEB16E007E4}" type="presParOf" srcId="{2E66B0B1-62C3-4454-80C7-E29781E38ECF}" destId="{A02631AD-E457-4024-9250-D5F5A57744B3}" srcOrd="3" destOrd="0" presId="urn:microsoft.com/office/officeart/2005/8/layout/vList2"/>
    <dgm:cxn modelId="{2997D3A6-8278-43E4-A1AF-BE6F57AEA6F8}" type="presParOf" srcId="{2E66B0B1-62C3-4454-80C7-E29781E38ECF}" destId="{A5710292-BD6C-472A-A19F-6402642A1AF3}" srcOrd="4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4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8041EA8-B0C2-4C2A-9926-36AAA848A5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7CCBBEC-50E7-4763-A647-AB55371A5396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Безопасность дорожного движения </a:t>
          </a:r>
          <a:endParaRPr lang="ru-RU" dirty="0">
            <a:solidFill>
              <a:schemeClr val="tx1"/>
            </a:solidFill>
          </a:endParaRPr>
        </a:p>
      </dgm:t>
    </dgm:pt>
    <dgm:pt modelId="{629E3417-2727-4033-BBDC-A91670C72B89}" type="parTrans" cxnId="{BCF9CECD-7F4D-4CD9-BF0B-287AA2897099}">
      <dgm:prSet/>
      <dgm:spPr/>
      <dgm:t>
        <a:bodyPr/>
        <a:lstStyle/>
        <a:p>
          <a:endParaRPr lang="ru-RU"/>
        </a:p>
      </dgm:t>
    </dgm:pt>
    <dgm:pt modelId="{2A5DE5BA-0A37-4048-888F-8F1EE843841E}" type="sibTrans" cxnId="{BCF9CECD-7F4D-4CD9-BF0B-287AA2897099}">
      <dgm:prSet/>
      <dgm:spPr/>
      <dgm:t>
        <a:bodyPr/>
        <a:lstStyle/>
        <a:p>
          <a:endParaRPr lang="ru-RU"/>
        </a:p>
      </dgm:t>
    </dgm:pt>
    <dgm:pt modelId="{D7C50B2F-A47B-421D-AB23-F463A1EBDAA0}" type="pres">
      <dgm:prSet presAssocID="{B8041EA8-B0C2-4C2A-9926-36AAA848A5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BB9F6A-4C6F-46EB-BEE4-85BC1C0D7C4B}" type="pres">
      <dgm:prSet presAssocID="{57CCBBEC-50E7-4763-A647-AB55371A5396}" presName="parentText" presStyleLbl="node1" presStyleIdx="0" presStyleCnt="1" custLinFactNeighborX="-2448" custLinFactNeighborY="658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F9CECD-7F4D-4CD9-BF0B-287AA2897099}" srcId="{B8041EA8-B0C2-4C2A-9926-36AAA848A566}" destId="{57CCBBEC-50E7-4763-A647-AB55371A5396}" srcOrd="0" destOrd="0" parTransId="{629E3417-2727-4033-BBDC-A91670C72B89}" sibTransId="{2A5DE5BA-0A37-4048-888F-8F1EE843841E}"/>
    <dgm:cxn modelId="{A0C36218-F6D3-4D5E-93E0-95A179139B4D}" type="presOf" srcId="{B8041EA8-B0C2-4C2A-9926-36AAA848A566}" destId="{D7C50B2F-A47B-421D-AB23-F463A1EBDAA0}" srcOrd="0" destOrd="0" presId="urn:microsoft.com/office/officeart/2005/8/layout/vList2"/>
    <dgm:cxn modelId="{DB81FFC1-F4EB-4777-BA0D-4AAFC45B2E07}" type="presOf" srcId="{57CCBBEC-50E7-4763-A647-AB55371A5396}" destId="{8ABB9F6A-4C6F-46EB-BEE4-85BC1C0D7C4B}" srcOrd="0" destOrd="0" presId="urn:microsoft.com/office/officeart/2005/8/layout/vList2"/>
    <dgm:cxn modelId="{2DACEEB7-AAAF-47ED-B82D-733254FBD68F}" type="presParOf" srcId="{D7C50B2F-A47B-421D-AB23-F463A1EBDAA0}" destId="{8ABB9F6A-4C6F-46EB-BEE4-85BC1C0D7C4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>
              <a:solidFill>
                <a:schemeClr val="tx1"/>
              </a:solidFill>
            </a:rPr>
            <a:t>Доходы</a:t>
          </a: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1 460,29 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101887" custLinFactY="3984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9478" custLinFactY="31849" custLinFactNeighborX="133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B5373E-54AF-481B-A460-7C0497BEAF1D}" type="presOf" srcId="{458466E3-4EF3-4603-A9F0-D2CBEC04F778}" destId="{160E1ADA-17B3-44D9-9AE3-1A661D84AED1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670F0545-C689-426E-85C5-7F4956B9E7C1}" type="presOf" srcId="{961D5473-4DAB-4C0D-A765-E9E0C756C48E}" destId="{3553C67B-1BC9-4E94-A7A7-51F8220A982C}" srcOrd="0" destOrd="0" presId="urn:microsoft.com/office/officeart/2005/8/layout/vList2"/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C119A45D-ED7E-41BD-87C4-CE0C8699C2ED}" type="presOf" srcId="{72A0BEFE-75AF-4AA0-A34A-C17D31A93A6B}" destId="{8091BD4F-813E-40A1-9ED5-73D6FA98DC8D}" srcOrd="0" destOrd="0" presId="urn:microsoft.com/office/officeart/2005/8/layout/vList2"/>
    <dgm:cxn modelId="{CAED943C-1289-4162-9B97-7729E816271F}" type="presParOf" srcId="{8091BD4F-813E-40A1-9ED5-73D6FA98DC8D}" destId="{160E1ADA-17B3-44D9-9AE3-1A661D84AED1}" srcOrd="0" destOrd="0" presId="urn:microsoft.com/office/officeart/2005/8/layout/vList2"/>
    <dgm:cxn modelId="{164FF370-572B-4CFB-A660-59D288031470}" type="presParOf" srcId="{8091BD4F-813E-40A1-9ED5-73D6FA98DC8D}" destId="{241623A4-978D-4867-B1BC-E5AA118A86E3}" srcOrd="1" destOrd="0" presId="urn:microsoft.com/office/officeart/2005/8/layout/vList2"/>
    <dgm:cxn modelId="{DC781B4D-A147-4917-B712-91E9518CA8EA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4FE0BE0-DFB5-4AD6-AEE6-80C994C357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CA38C9-9CEF-40B9-9D62-166D59B662BE}">
      <dgm:prSet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поямочный</a:t>
          </a: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ремонт дорог на сумму 14,587 млн. рублей</a:t>
          </a:r>
          <a:endParaRPr lang="ru-RU" sz="12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96A123-04F8-4118-9110-5436400AD9C7}" type="parTrans" cxnId="{AA5EA304-C69F-4295-854C-AD383D87C0EB}">
      <dgm:prSet/>
      <dgm:spPr/>
      <dgm:t>
        <a:bodyPr/>
        <a:lstStyle/>
        <a:p>
          <a:endParaRPr lang="ru-RU"/>
        </a:p>
      </dgm:t>
    </dgm:pt>
    <dgm:pt modelId="{A83E477F-0676-4E6D-8401-D1D0429F147F}" type="sibTrans" cxnId="{AA5EA304-C69F-4295-854C-AD383D87C0EB}">
      <dgm:prSet/>
      <dgm:spPr/>
      <dgm:t>
        <a:bodyPr/>
        <a:lstStyle/>
        <a:p>
          <a:endParaRPr lang="ru-RU"/>
        </a:p>
      </dgm:t>
    </dgm:pt>
    <dgm:pt modelId="{9A746A67-79EE-43EF-AD42-FF62C2860343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ремонт тротуаров на сумму 1,8 млн. рублей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FF8095-B15B-4A13-BF91-9F0CF1815629}" type="parTrans" cxnId="{C61CBB90-E948-4678-93B0-8F103EBFBC3C}">
      <dgm:prSet/>
      <dgm:spPr/>
      <dgm:t>
        <a:bodyPr/>
        <a:lstStyle/>
        <a:p>
          <a:endParaRPr lang="ru-RU"/>
        </a:p>
      </dgm:t>
    </dgm:pt>
    <dgm:pt modelId="{89CD9A1B-0FFD-47B3-B115-84B33110C22C}" type="sibTrans" cxnId="{C61CBB90-E948-4678-93B0-8F103EBFBC3C}">
      <dgm:prSet/>
      <dgm:spPr/>
      <dgm:t>
        <a:bodyPr/>
        <a:lstStyle/>
        <a:p>
          <a:endParaRPr lang="ru-RU"/>
        </a:p>
      </dgm:t>
    </dgm:pt>
    <dgm:pt modelId="{B5B6FC3D-297A-4EE9-95D6-656A661E89A2}">
      <dgm:prSet/>
      <dgm:spPr/>
      <dgm:t>
        <a:bodyPr/>
        <a:lstStyle/>
        <a:p>
          <a:pPr algn="ctr"/>
          <a:r>
            <a:rPr lang="ru-RU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грейдирование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частичной отсыпкой 42 дорог на </a:t>
          </a:r>
          <a:r>
            <a:rPr lang="ru-RU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сумму </a:t>
          </a:r>
          <a:r>
            <a:rPr lang="ru-RU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2,2 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 рублей 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D052AB-0AF1-4A4A-A697-2ECAB5B9679B}" type="parTrans" cxnId="{95933239-48F9-4658-93FB-1DB88F2BC7BE}">
      <dgm:prSet/>
      <dgm:spPr/>
      <dgm:t>
        <a:bodyPr/>
        <a:lstStyle/>
        <a:p>
          <a:endParaRPr lang="ru-RU"/>
        </a:p>
      </dgm:t>
    </dgm:pt>
    <dgm:pt modelId="{D8593398-7377-45FC-AAAF-1DAB3DE6642F}" type="sibTrans" cxnId="{95933239-48F9-4658-93FB-1DB88F2BC7BE}">
      <dgm:prSet/>
      <dgm:spPr/>
      <dgm:t>
        <a:bodyPr/>
        <a:lstStyle/>
        <a:p>
          <a:endParaRPr lang="ru-RU"/>
        </a:p>
      </dgm:t>
    </dgm:pt>
    <dgm:pt modelId="{7B6B9AB3-AB68-4FE0-8C24-1B4A81C8D6E0}" type="pres">
      <dgm:prSet presAssocID="{24FE0BE0-DFB5-4AD6-AEE6-80C994C357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C09B7B-296E-4963-9AA0-739AF2F4D2A1}" type="pres">
      <dgm:prSet presAssocID="{9ECA38C9-9CEF-40B9-9D62-166D59B662BE}" presName="parentText" presStyleLbl="node1" presStyleIdx="0" presStyleCnt="3" custScaleY="73901" custLinFactY="-3829" custLinFactNeighborX="249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F6126-F0FD-4AA7-9D47-114BB98C22D3}" type="pres">
      <dgm:prSet presAssocID="{A83E477F-0676-4E6D-8401-D1D0429F147F}" presName="spacer" presStyleCnt="0"/>
      <dgm:spPr/>
    </dgm:pt>
    <dgm:pt modelId="{2F6B2D7F-19D8-4183-BB21-84E275AB1C4D}" type="pres">
      <dgm:prSet presAssocID="{9A746A67-79EE-43EF-AD42-FF62C2860343}" presName="parentText" presStyleLbl="node1" presStyleIdx="1" presStyleCnt="3" custScaleY="467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A3816-190D-4C4C-8F46-70EC02B12335}" type="pres">
      <dgm:prSet presAssocID="{89CD9A1B-0FFD-47B3-B115-84B33110C22C}" presName="spacer" presStyleCnt="0"/>
      <dgm:spPr/>
    </dgm:pt>
    <dgm:pt modelId="{A3CB8DC3-FC24-4E13-9849-3261381CDD97}" type="pres">
      <dgm:prSet presAssocID="{B5B6FC3D-297A-4EE9-95D6-656A661E89A2}" presName="parentText" presStyleLbl="node1" presStyleIdx="2" presStyleCnt="3" custScaleY="39174" custLinFactY="3537" custLinFactNeighborX="249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B851A8-2E77-4F2A-BB55-F4B7BBA859A0}" type="presOf" srcId="{B5B6FC3D-297A-4EE9-95D6-656A661E89A2}" destId="{A3CB8DC3-FC24-4E13-9849-3261381CDD97}" srcOrd="0" destOrd="0" presId="urn:microsoft.com/office/officeart/2005/8/layout/vList2"/>
    <dgm:cxn modelId="{C61CBB90-E948-4678-93B0-8F103EBFBC3C}" srcId="{24FE0BE0-DFB5-4AD6-AEE6-80C994C35708}" destId="{9A746A67-79EE-43EF-AD42-FF62C2860343}" srcOrd="1" destOrd="0" parTransId="{61FF8095-B15B-4A13-BF91-9F0CF1815629}" sibTransId="{89CD9A1B-0FFD-47B3-B115-84B33110C22C}"/>
    <dgm:cxn modelId="{402FA250-4366-4FF1-ACD0-0D6E6796403A}" type="presOf" srcId="{9A746A67-79EE-43EF-AD42-FF62C2860343}" destId="{2F6B2D7F-19D8-4183-BB21-84E275AB1C4D}" srcOrd="0" destOrd="0" presId="urn:microsoft.com/office/officeart/2005/8/layout/vList2"/>
    <dgm:cxn modelId="{95933239-48F9-4658-93FB-1DB88F2BC7BE}" srcId="{24FE0BE0-DFB5-4AD6-AEE6-80C994C35708}" destId="{B5B6FC3D-297A-4EE9-95D6-656A661E89A2}" srcOrd="2" destOrd="0" parTransId="{1ED052AB-0AF1-4A4A-A697-2ECAB5B9679B}" sibTransId="{D8593398-7377-45FC-AAAF-1DAB3DE6642F}"/>
    <dgm:cxn modelId="{7C131094-1570-400C-8C8C-870CF31F3014}" type="presOf" srcId="{9ECA38C9-9CEF-40B9-9D62-166D59B662BE}" destId="{D1C09B7B-296E-4963-9AA0-739AF2F4D2A1}" srcOrd="0" destOrd="0" presId="urn:microsoft.com/office/officeart/2005/8/layout/vList2"/>
    <dgm:cxn modelId="{AA5EA304-C69F-4295-854C-AD383D87C0EB}" srcId="{24FE0BE0-DFB5-4AD6-AEE6-80C994C35708}" destId="{9ECA38C9-9CEF-40B9-9D62-166D59B662BE}" srcOrd="0" destOrd="0" parTransId="{E796A123-04F8-4118-9110-5436400AD9C7}" sibTransId="{A83E477F-0676-4E6D-8401-D1D0429F147F}"/>
    <dgm:cxn modelId="{77797EEF-F030-428A-8C10-E52DFA378F53}" type="presOf" srcId="{24FE0BE0-DFB5-4AD6-AEE6-80C994C35708}" destId="{7B6B9AB3-AB68-4FE0-8C24-1B4A81C8D6E0}" srcOrd="0" destOrd="0" presId="urn:microsoft.com/office/officeart/2005/8/layout/vList2"/>
    <dgm:cxn modelId="{E9CC907A-74AF-4428-A24D-338F899E507E}" type="presParOf" srcId="{7B6B9AB3-AB68-4FE0-8C24-1B4A81C8D6E0}" destId="{D1C09B7B-296E-4963-9AA0-739AF2F4D2A1}" srcOrd="0" destOrd="0" presId="urn:microsoft.com/office/officeart/2005/8/layout/vList2"/>
    <dgm:cxn modelId="{CD62BD32-34D7-4983-80F2-512CB9A271E5}" type="presParOf" srcId="{7B6B9AB3-AB68-4FE0-8C24-1B4A81C8D6E0}" destId="{C2AF6126-F0FD-4AA7-9D47-114BB98C22D3}" srcOrd="1" destOrd="0" presId="urn:microsoft.com/office/officeart/2005/8/layout/vList2"/>
    <dgm:cxn modelId="{2BFA268B-2221-43D9-BAAA-45FCAAC2B001}" type="presParOf" srcId="{7B6B9AB3-AB68-4FE0-8C24-1B4A81C8D6E0}" destId="{2F6B2D7F-19D8-4183-BB21-84E275AB1C4D}" srcOrd="2" destOrd="0" presId="urn:microsoft.com/office/officeart/2005/8/layout/vList2"/>
    <dgm:cxn modelId="{890BB915-6434-4AD6-A1AD-D1355FC33596}" type="presParOf" srcId="{7B6B9AB3-AB68-4FE0-8C24-1B4A81C8D6E0}" destId="{A13A3816-190D-4C4C-8F46-70EC02B12335}" srcOrd="3" destOrd="0" presId="urn:microsoft.com/office/officeart/2005/8/layout/vList2"/>
    <dgm:cxn modelId="{32D13703-3BAE-4B79-8738-B80449F0218C}" type="presParOf" srcId="{7B6B9AB3-AB68-4FE0-8C24-1B4A81C8D6E0}" destId="{A3CB8DC3-FC24-4E13-9849-3261381CDD97}" srcOrd="4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B62EE8-883D-425A-BD54-F28E8912EFD1}">
      <dgm:prSet custT="1"/>
      <dgm:spPr/>
      <dgm:t>
        <a:bodyPr/>
        <a:lstStyle/>
        <a:p>
          <a:pPr algn="ctr"/>
          <a:r>
            <a:rPr lang="ru-RU" sz="2500" b="1" dirty="0" smtClean="0">
              <a:solidFill>
                <a:schemeClr val="tx1"/>
              </a:solidFill>
            </a:rPr>
            <a:t>Губернаторский проект поддержки местных инициатив </a:t>
          </a:r>
          <a:r>
            <a:rPr lang="ru-RU" sz="2700" b="1" dirty="0" smtClean="0">
              <a:solidFill>
                <a:schemeClr val="tx1"/>
              </a:solidFill>
            </a:rPr>
            <a:t>«Сделаем вместе!» </a:t>
          </a:r>
          <a:endParaRPr lang="ru-RU" sz="2700" b="1" dirty="0">
            <a:solidFill>
              <a:schemeClr val="tx1"/>
            </a:solidFill>
          </a:endParaRPr>
        </a:p>
      </dgm:t>
    </dgm:pt>
    <dgm:pt modelId="{F80F157D-7C3D-412C-9B7E-06B5A1E5859D}" type="parTrans" cxnId="{23635E20-A085-42D7-A692-BF1A66EE2E0E}">
      <dgm:prSet/>
      <dgm:spPr/>
      <dgm:t>
        <a:bodyPr/>
        <a:lstStyle/>
        <a:p>
          <a:endParaRPr lang="ru-RU"/>
        </a:p>
      </dgm:t>
    </dgm:pt>
    <dgm:pt modelId="{B8A2A720-678A-4759-AABB-55F0BA6CA8EA}" type="sibTrans" cxnId="{23635E20-A085-42D7-A692-BF1A66EE2E0E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3EB870-84C8-46EC-9540-828A0E7838D1}" type="pres">
      <dgm:prSet presAssocID="{2CB62EE8-883D-425A-BD54-F28E8912EF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2324D0-09D4-4CB7-AC5B-74218594C9D4}" type="presOf" srcId="{C4B52290-1C0A-4878-98D5-B0017AD16EAF}" destId="{8B8BE480-C7EF-408C-A9F7-BB5B2B6F6131}" srcOrd="0" destOrd="0" presId="urn:microsoft.com/office/officeart/2005/8/layout/vList2"/>
    <dgm:cxn modelId="{23635E20-A085-42D7-A692-BF1A66EE2E0E}" srcId="{C4B52290-1C0A-4878-98D5-B0017AD16EAF}" destId="{2CB62EE8-883D-425A-BD54-F28E8912EFD1}" srcOrd="0" destOrd="0" parTransId="{F80F157D-7C3D-412C-9B7E-06B5A1E5859D}" sibTransId="{B8A2A720-678A-4759-AABB-55F0BA6CA8EA}"/>
    <dgm:cxn modelId="{A03B4153-CD18-44C8-893B-A8765DE2BFF8}" type="presOf" srcId="{2CB62EE8-883D-425A-BD54-F28E8912EFD1}" destId="{4B3EB870-84C8-46EC-9540-828A0E7838D1}" srcOrd="0" destOrd="0" presId="urn:microsoft.com/office/officeart/2005/8/layout/vList2"/>
    <dgm:cxn modelId="{498EFEA6-50FA-49EA-A230-C5637B872326}" type="presParOf" srcId="{8B8BE480-C7EF-408C-A9F7-BB5B2B6F6131}" destId="{4B3EB870-84C8-46EC-9540-828A0E7838D1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B62EE8-883D-425A-BD54-F28E8912EFD1}">
      <dgm:prSet custT="1"/>
      <dgm:spPr/>
      <dgm:t>
        <a:bodyPr/>
        <a:lstStyle/>
        <a:p>
          <a:pPr algn="ctr"/>
          <a:r>
            <a:rPr lang="ru-RU" sz="2500" b="1" dirty="0" smtClean="0">
              <a:solidFill>
                <a:schemeClr val="tx1"/>
              </a:solidFill>
            </a:rPr>
            <a:t>Губернаторский проект поддержки местных инициатив </a:t>
          </a:r>
          <a:r>
            <a:rPr lang="ru-RU" sz="2700" b="1" dirty="0" smtClean="0">
              <a:solidFill>
                <a:schemeClr val="tx1"/>
              </a:solidFill>
            </a:rPr>
            <a:t>«Сделаем вместе!» </a:t>
          </a:r>
          <a:endParaRPr lang="ru-RU" sz="2700" b="1" dirty="0">
            <a:solidFill>
              <a:schemeClr val="tx1"/>
            </a:solidFill>
          </a:endParaRPr>
        </a:p>
      </dgm:t>
    </dgm:pt>
    <dgm:pt modelId="{F80F157D-7C3D-412C-9B7E-06B5A1E5859D}" type="parTrans" cxnId="{23635E20-A085-42D7-A692-BF1A66EE2E0E}">
      <dgm:prSet/>
      <dgm:spPr/>
      <dgm:t>
        <a:bodyPr/>
        <a:lstStyle/>
        <a:p>
          <a:endParaRPr lang="ru-RU"/>
        </a:p>
      </dgm:t>
    </dgm:pt>
    <dgm:pt modelId="{B8A2A720-678A-4759-AABB-55F0BA6CA8EA}" type="sibTrans" cxnId="{23635E20-A085-42D7-A692-BF1A66EE2E0E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3EB870-84C8-46EC-9540-828A0E7838D1}" type="pres">
      <dgm:prSet presAssocID="{2CB62EE8-883D-425A-BD54-F28E8912EFD1}" presName="parentText" presStyleLbl="node1" presStyleIdx="0" presStyleCnt="1" custLinFactNeighborX="0" custLinFactNeighborY="4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36630F-3B1F-43FC-9C64-959318FE9521}" type="presOf" srcId="{C4B52290-1C0A-4878-98D5-B0017AD16EAF}" destId="{8B8BE480-C7EF-408C-A9F7-BB5B2B6F6131}" srcOrd="0" destOrd="0" presId="urn:microsoft.com/office/officeart/2005/8/layout/vList2"/>
    <dgm:cxn modelId="{23635E20-A085-42D7-A692-BF1A66EE2E0E}" srcId="{C4B52290-1C0A-4878-98D5-B0017AD16EAF}" destId="{2CB62EE8-883D-425A-BD54-F28E8912EFD1}" srcOrd="0" destOrd="0" parTransId="{F80F157D-7C3D-412C-9B7E-06B5A1E5859D}" sibTransId="{B8A2A720-678A-4759-AABB-55F0BA6CA8EA}"/>
    <dgm:cxn modelId="{0C3FC06A-DDDF-4446-8F3B-3760D80B5CD8}" type="presOf" srcId="{2CB62EE8-883D-425A-BD54-F28E8912EFD1}" destId="{4B3EB870-84C8-46EC-9540-828A0E7838D1}" srcOrd="0" destOrd="0" presId="urn:microsoft.com/office/officeart/2005/8/layout/vList2"/>
    <dgm:cxn modelId="{EE95325D-CF58-4F5B-9F70-59EE8B3BBB84}" type="presParOf" srcId="{8B8BE480-C7EF-408C-A9F7-BB5B2B6F6131}" destId="{4B3EB870-84C8-46EC-9540-828A0E7838D1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9AC5-47F9-451B-9CF2-56EE22974A22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Специальная военная операция 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(24 февраля 2022 года Президент РФ В.В. Путин принял решение о ее начале)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E97B31-A6AC-4719-ACAE-69B9CC4D52F1}" type="parTrans" cxnId="{AE3E046F-8718-4AF4-A306-DBF0CFCBCD36}">
      <dgm:prSet/>
      <dgm:spPr/>
      <dgm:t>
        <a:bodyPr/>
        <a:lstStyle/>
        <a:p>
          <a:endParaRPr lang="ru-RU"/>
        </a:p>
      </dgm:t>
    </dgm:pt>
    <dgm:pt modelId="{70BDA7F8-EB85-4497-A50C-E4A3FF5AA39E}" type="sibTrans" cxnId="{AE3E046F-8718-4AF4-A306-DBF0CFCBCD36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CC8343-22A1-4530-8771-B72B924C134C}" type="pres">
      <dgm:prSet presAssocID="{A4389AC5-47F9-451B-9CF2-56EE22974A2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C9FE76-C69B-466E-BD1B-8F52144C84DA}" type="presOf" srcId="{A4389AC5-47F9-451B-9CF2-56EE22974A22}" destId="{5CCC8343-22A1-4530-8771-B72B924C134C}" srcOrd="0" destOrd="0" presId="urn:microsoft.com/office/officeart/2005/8/layout/vList2"/>
    <dgm:cxn modelId="{E4889647-C898-4F9D-9034-A716FD9DAD77}" type="presOf" srcId="{C4B52290-1C0A-4878-98D5-B0017AD16EAF}" destId="{8B8BE480-C7EF-408C-A9F7-BB5B2B6F6131}" srcOrd="0" destOrd="0" presId="urn:microsoft.com/office/officeart/2005/8/layout/vList2"/>
    <dgm:cxn modelId="{AE3E046F-8718-4AF4-A306-DBF0CFCBCD36}" srcId="{C4B52290-1C0A-4878-98D5-B0017AD16EAF}" destId="{A4389AC5-47F9-451B-9CF2-56EE22974A22}" srcOrd="0" destOrd="0" parTransId="{4CE97B31-A6AC-4719-ACAE-69B9CC4D52F1}" sibTransId="{70BDA7F8-EB85-4497-A50C-E4A3FF5AA39E}"/>
    <dgm:cxn modelId="{DE8E81CE-0F96-4370-BCE9-85C32264ED09}" type="presParOf" srcId="{8B8BE480-C7EF-408C-A9F7-BB5B2B6F6131}" destId="{5CCC8343-22A1-4530-8771-B72B924C134C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FB304293-F7BE-4F09-BA2B-432C181425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36E5E9A-4C84-4293-8F88-1FA7DC89140A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Нам есть к чему стремиться, нам есть над чем работать</a:t>
          </a:r>
          <a:endParaRPr lang="ru-RU" dirty="0">
            <a:solidFill>
              <a:schemeClr val="tx1"/>
            </a:solidFill>
          </a:endParaRPr>
        </a:p>
      </dgm:t>
    </dgm:pt>
    <dgm:pt modelId="{ECC7E26A-62B8-425B-972B-D1D645638ED6}" type="parTrans" cxnId="{6066665B-AD9B-4516-851D-BBD8AF60AF93}">
      <dgm:prSet/>
      <dgm:spPr/>
      <dgm:t>
        <a:bodyPr/>
        <a:lstStyle/>
        <a:p>
          <a:endParaRPr lang="ru-RU"/>
        </a:p>
      </dgm:t>
    </dgm:pt>
    <dgm:pt modelId="{B87EA6C3-F39C-4D82-9876-257005921F5E}" type="sibTrans" cxnId="{6066665B-AD9B-4516-851D-BBD8AF60AF93}">
      <dgm:prSet/>
      <dgm:spPr/>
      <dgm:t>
        <a:bodyPr/>
        <a:lstStyle/>
        <a:p>
          <a:endParaRPr lang="ru-RU"/>
        </a:p>
      </dgm:t>
    </dgm:pt>
    <dgm:pt modelId="{51F03E0B-1156-4E6B-9BA5-2958238A9E66}" type="pres">
      <dgm:prSet presAssocID="{FB304293-F7BE-4F09-BA2B-432C181425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F38043-C4DF-4046-8AAC-D8729B310D73}" type="pres">
      <dgm:prSet presAssocID="{B36E5E9A-4C84-4293-8F88-1FA7DC89140A}" presName="parentText" presStyleLbl="node1" presStyleIdx="0" presStyleCnt="1" custLinFactNeighborX="0" custLinFactNeighborY="-11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66665B-AD9B-4516-851D-BBD8AF60AF93}" srcId="{FB304293-F7BE-4F09-BA2B-432C1814258F}" destId="{B36E5E9A-4C84-4293-8F88-1FA7DC89140A}" srcOrd="0" destOrd="0" parTransId="{ECC7E26A-62B8-425B-972B-D1D645638ED6}" sibTransId="{B87EA6C3-F39C-4D82-9876-257005921F5E}"/>
    <dgm:cxn modelId="{544A6EE9-73B6-45D4-9C34-05487CBC1120}" type="presOf" srcId="{FB304293-F7BE-4F09-BA2B-432C1814258F}" destId="{51F03E0B-1156-4E6B-9BA5-2958238A9E66}" srcOrd="0" destOrd="0" presId="urn:microsoft.com/office/officeart/2005/8/layout/vList2"/>
    <dgm:cxn modelId="{5FB83971-20ED-4AD8-9805-8DDDE1EFC38A}" type="presOf" srcId="{B36E5E9A-4C84-4293-8F88-1FA7DC89140A}" destId="{03F38043-C4DF-4046-8AAC-D8729B310D73}" srcOrd="0" destOrd="0" presId="urn:microsoft.com/office/officeart/2005/8/layout/vList2"/>
    <dgm:cxn modelId="{16BE6947-C2B3-4275-BBC8-2C021C91EF02}" type="presParOf" srcId="{51F03E0B-1156-4E6B-9BA5-2958238A9E66}" destId="{03F38043-C4DF-4046-8AAC-D8729B310D73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BFE474-6000-4DA5-8FAF-249968483411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 собственные 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8F6749-D12A-483B-98AA-1E7818DBBD9D}" type="parTrans" cxnId="{1EB549AD-0152-4772-9EC7-A0FE12EC23E4}">
      <dgm:prSet/>
      <dgm:spPr/>
      <dgm:t>
        <a:bodyPr/>
        <a:lstStyle/>
        <a:p>
          <a:endParaRPr lang="ru-RU"/>
        </a:p>
      </dgm:t>
    </dgm:pt>
    <dgm:pt modelId="{9CDE3B47-7B73-4354-96E2-69FEFC4EC0D1}" type="sibTrans" cxnId="{1EB549AD-0152-4772-9EC7-A0FE12EC23E4}">
      <dgm:prSet/>
      <dgm:spPr/>
      <dgm:t>
        <a:bodyPr/>
        <a:lstStyle/>
        <a:p>
          <a:endParaRPr lang="ru-RU"/>
        </a:p>
      </dgm:t>
    </dgm:pt>
    <dgm:pt modelId="{534F4055-C7FB-4B0E-8C4E-C9C48A377BDD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261,57 млн. рублей или 18%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87CCFE-8128-487E-BEEB-C723E807E5C0}" type="parTrans" cxnId="{9C94E0BF-F5BE-4259-ABF2-DC5464AFCC42}">
      <dgm:prSet/>
      <dgm:spPr/>
      <dgm:t>
        <a:bodyPr/>
        <a:lstStyle/>
        <a:p>
          <a:endParaRPr lang="ru-RU"/>
        </a:p>
      </dgm:t>
    </dgm:pt>
    <dgm:pt modelId="{538D1FE6-7B98-4170-B693-AD105F4F77E7}" type="sibTrans" cxnId="{9C94E0BF-F5BE-4259-ABF2-DC5464AFCC42}">
      <dgm:prSet/>
      <dgm:spPr/>
      <dgm:t>
        <a:bodyPr/>
        <a:lstStyle/>
        <a:p>
          <a:endParaRPr lang="ru-RU"/>
        </a:p>
      </dgm:t>
    </dgm:pt>
    <dgm:pt modelId="{AEB698C1-5BD7-4534-80E2-FB81C86525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24196-20AB-4156-98B2-036B8BBFAECE}" type="sibTrans" cxnId="{DA811902-6DCD-45F5-9AF8-84B62C8AFFA9}">
      <dgm:prSet/>
      <dgm:spPr/>
      <dgm:t>
        <a:bodyPr/>
        <a:lstStyle/>
        <a:p>
          <a:endParaRPr lang="ru-RU"/>
        </a:p>
      </dgm:t>
    </dgm:pt>
    <dgm:pt modelId="{BDFFBA86-4FAE-4579-AC69-AB29922B9933}" type="parTrans" cxnId="{DA811902-6DCD-45F5-9AF8-84B62C8AFFA9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19656D-0A52-445A-84DC-944C7E54EC83}" type="pres">
      <dgm:prSet presAssocID="{CABFE474-6000-4DA5-8FAF-249968483411}" presName="parentText" presStyleLbl="node1" presStyleIdx="0" presStyleCnt="3" custScaleX="94690" custLinFactY="11227" custLinFactNeighborX="-140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82084-E13C-4992-8372-8B8A10C20711}" type="pres">
      <dgm:prSet presAssocID="{9CDE3B47-7B73-4354-96E2-69FEFC4EC0D1}" presName="spacer" presStyleCnt="0"/>
      <dgm:spPr/>
    </dgm:pt>
    <dgm:pt modelId="{2AD30D19-626B-43DC-85DA-1CFEED1B1E6A}" type="pres">
      <dgm:prSet presAssocID="{534F4055-C7FB-4B0E-8C4E-C9C48A377BDD}" presName="parentText" presStyleLbl="node1" presStyleIdx="1" presStyleCnt="3" custScaleX="94690" custLinFactY="683" custLinFactNeighborX="-140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FAB75-D095-4FB9-B3E0-06287464E79D}" type="pres">
      <dgm:prSet presAssocID="{538D1FE6-7B98-4170-B693-AD105F4F77E7}" presName="spacer" presStyleCnt="0"/>
      <dgm:spPr/>
    </dgm:pt>
    <dgm:pt modelId="{4BA49BEC-DFB4-4796-88F7-6E6ADF8F772E}" type="pres">
      <dgm:prSet presAssocID="{AEB698C1-5BD7-4534-80E2-FB81C86525AD}" presName="parentText" presStyleLbl="node1" presStyleIdx="2" presStyleCnt="3" custScaleX="29204" custScaleY="1220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B549AD-0152-4772-9EC7-A0FE12EC23E4}" srcId="{45D3256B-CED9-420D-ADA1-C757629E184A}" destId="{CABFE474-6000-4DA5-8FAF-249968483411}" srcOrd="0" destOrd="0" parTransId="{368F6749-D12A-483B-98AA-1E7818DBBD9D}" sibTransId="{9CDE3B47-7B73-4354-96E2-69FEFC4EC0D1}"/>
    <dgm:cxn modelId="{FE0CF30D-2EBA-4268-81DA-E6915E2D8A44}" type="presOf" srcId="{534F4055-C7FB-4B0E-8C4E-C9C48A377BDD}" destId="{2AD30D19-626B-43DC-85DA-1CFEED1B1E6A}" srcOrd="0" destOrd="0" presId="urn:microsoft.com/office/officeart/2005/8/layout/vList2"/>
    <dgm:cxn modelId="{E324CBE9-1E2D-488B-AEBE-1272E124E5F1}" type="presOf" srcId="{45D3256B-CED9-420D-ADA1-C757629E184A}" destId="{0762FBFB-A921-47E2-96F0-8FBA614F99D4}" srcOrd="0" destOrd="0" presId="urn:microsoft.com/office/officeart/2005/8/layout/vList2"/>
    <dgm:cxn modelId="{F98479B3-16F3-497B-A806-98D942C3EDF2}" type="presOf" srcId="{CABFE474-6000-4DA5-8FAF-249968483411}" destId="{8019656D-0A52-445A-84DC-944C7E54EC83}" srcOrd="0" destOrd="0" presId="urn:microsoft.com/office/officeart/2005/8/layout/vList2"/>
    <dgm:cxn modelId="{9C94E0BF-F5BE-4259-ABF2-DC5464AFCC42}" srcId="{45D3256B-CED9-420D-ADA1-C757629E184A}" destId="{534F4055-C7FB-4B0E-8C4E-C9C48A377BDD}" srcOrd="1" destOrd="0" parTransId="{1387CCFE-8128-487E-BEEB-C723E807E5C0}" sibTransId="{538D1FE6-7B98-4170-B693-AD105F4F77E7}"/>
    <dgm:cxn modelId="{AB3057F9-D5D4-4C96-9868-7221E8050CC1}" type="presOf" srcId="{AEB698C1-5BD7-4534-80E2-FB81C86525AD}" destId="{4BA49BEC-DFB4-4796-88F7-6E6ADF8F772E}" srcOrd="0" destOrd="0" presId="urn:microsoft.com/office/officeart/2005/8/layout/vList2"/>
    <dgm:cxn modelId="{DA811902-6DCD-45F5-9AF8-84B62C8AFFA9}" srcId="{45D3256B-CED9-420D-ADA1-C757629E184A}" destId="{AEB698C1-5BD7-4534-80E2-FB81C86525AD}" srcOrd="2" destOrd="0" parTransId="{BDFFBA86-4FAE-4579-AC69-AB29922B9933}" sibTransId="{E6424196-20AB-4156-98B2-036B8BBFAECE}"/>
    <dgm:cxn modelId="{2F88A197-D13F-4CE2-8FA8-089A5EE67CE4}" type="presParOf" srcId="{0762FBFB-A921-47E2-96F0-8FBA614F99D4}" destId="{8019656D-0A52-445A-84DC-944C7E54EC83}" srcOrd="0" destOrd="0" presId="urn:microsoft.com/office/officeart/2005/8/layout/vList2"/>
    <dgm:cxn modelId="{431DE177-06BD-4C26-8FC4-B110BD8B83E9}" type="presParOf" srcId="{0762FBFB-A921-47E2-96F0-8FBA614F99D4}" destId="{79982084-E13C-4992-8372-8B8A10C20711}" srcOrd="1" destOrd="0" presId="urn:microsoft.com/office/officeart/2005/8/layout/vList2"/>
    <dgm:cxn modelId="{FEE0111F-4976-4E52-A77D-847223BE0EAE}" type="presParOf" srcId="{0762FBFB-A921-47E2-96F0-8FBA614F99D4}" destId="{2AD30D19-626B-43DC-85DA-1CFEED1B1E6A}" srcOrd="2" destOrd="0" presId="urn:microsoft.com/office/officeart/2005/8/layout/vList2"/>
    <dgm:cxn modelId="{9F9F65D2-4216-442C-8510-885D72015B5E}" type="presParOf" srcId="{0762FBFB-A921-47E2-96F0-8FBA614F99D4}" destId="{05DFAB75-D095-4FB9-B3E0-06287464E79D}" srcOrd="3" destOrd="0" presId="urn:microsoft.com/office/officeart/2005/8/layout/vList2"/>
    <dgm:cxn modelId="{5C8C2C9F-A3FD-49EA-83D2-74EFCA2AE4B7}" type="presParOf" srcId="{0762FBFB-A921-47E2-96F0-8FBA614F99D4}" destId="{4BA49BEC-DFB4-4796-88F7-6E6ADF8F772E}" srcOrd="4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8C635E-6E9F-4BAB-A00A-C5025E3675F7}" type="presOf" srcId="{F9093569-BC3F-465E-A5E2-0F33C0454781}" destId="{9ECC31F9-44CA-44B2-954B-D96E54508D37}" srcOrd="0" destOrd="0" presId="urn:microsoft.com/office/officeart/2005/8/layout/vList2"/>
    <dgm:cxn modelId="{832F9919-46EC-40E9-91A6-16FF79D15569}" type="presOf" srcId="{75124B93-A237-4FDE-96B1-901E5D8A6234}" destId="{0E4EEA22-C4A3-4D18-874C-026FC103AE7B}" srcOrd="0" destOrd="0" presId="urn:microsoft.com/office/officeart/2005/8/layout/vList2"/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C2AADDBE-BBF1-4DF4-9F9C-2688B574EA3F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 smtClean="0">
              <a:solidFill>
                <a:schemeClr val="tx1"/>
              </a:solidFill>
            </a:rPr>
            <a:t>Расходы</a:t>
          </a:r>
          <a:endParaRPr lang="ru-RU" sz="4800" b="1" dirty="0">
            <a:solidFill>
              <a:schemeClr val="tx1"/>
            </a:solidFill>
          </a:endParaRP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1 429,1 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98148" custLinFactY="-8124" custLinFactNeighborX="1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8148" custLinFactY="13880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269C0780-3B5C-4D9A-8EED-67DA02B71F83}" type="presOf" srcId="{72A0BEFE-75AF-4AA0-A34A-C17D31A93A6B}" destId="{8091BD4F-813E-40A1-9ED5-73D6FA98DC8D}" srcOrd="0" destOrd="0" presId="urn:microsoft.com/office/officeart/2005/8/layout/vList2"/>
    <dgm:cxn modelId="{96C46FE4-F07B-4316-B094-78C4C039C443}" type="presOf" srcId="{961D5473-4DAB-4C0D-A765-E9E0C756C48E}" destId="{3553C67B-1BC9-4E94-A7A7-51F8220A982C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752F51B1-20B2-4DDB-9AF4-AA4887C0B755}" type="presOf" srcId="{458466E3-4EF3-4603-A9F0-D2CBEC04F778}" destId="{160E1ADA-17B3-44D9-9AE3-1A661D84AED1}" srcOrd="0" destOrd="0" presId="urn:microsoft.com/office/officeart/2005/8/layout/vList2"/>
    <dgm:cxn modelId="{DA538940-B411-4691-9518-A9B0F67993E8}" type="presParOf" srcId="{8091BD4F-813E-40A1-9ED5-73D6FA98DC8D}" destId="{160E1ADA-17B3-44D9-9AE3-1A661D84AED1}" srcOrd="0" destOrd="0" presId="urn:microsoft.com/office/officeart/2005/8/layout/vList2"/>
    <dgm:cxn modelId="{FD228CC2-EA71-4A23-8048-713CC46D2EA4}" type="presParOf" srcId="{8091BD4F-813E-40A1-9ED5-73D6FA98DC8D}" destId="{241623A4-978D-4867-B1BC-E5AA118A86E3}" srcOrd="1" destOrd="0" presId="urn:microsoft.com/office/officeart/2005/8/layout/vList2"/>
    <dgm:cxn modelId="{B9DDFFEE-ACF8-4288-8896-6A55D24E45F5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B698C1-5BD7-4534-80E2-FB81C86525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24196-20AB-4156-98B2-036B8BBFAECE}" type="sibTrans" cxnId="{DA811902-6DCD-45F5-9AF8-84B62C8AFFA9}">
      <dgm:prSet/>
      <dgm:spPr/>
      <dgm:t>
        <a:bodyPr/>
        <a:lstStyle/>
        <a:p>
          <a:endParaRPr lang="ru-RU"/>
        </a:p>
      </dgm:t>
    </dgm:pt>
    <dgm:pt modelId="{BDFFBA86-4FAE-4579-AC69-AB29922B9933}" type="parTrans" cxnId="{DA811902-6DCD-45F5-9AF8-84B62C8AFFA9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A49BEC-DFB4-4796-88F7-6E6ADF8F772E}" type="pres">
      <dgm:prSet presAssocID="{AEB698C1-5BD7-4534-80E2-FB81C86525AD}" presName="parentText" presStyleLbl="node1" presStyleIdx="0" presStyleCnt="1" custScaleX="41593" custScaleY="145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A84952-A967-4296-9486-49C29575CC3D}" type="presOf" srcId="{45D3256B-CED9-420D-ADA1-C757629E184A}" destId="{0762FBFB-A921-47E2-96F0-8FBA614F99D4}" srcOrd="0" destOrd="0" presId="urn:microsoft.com/office/officeart/2005/8/layout/vList2"/>
    <dgm:cxn modelId="{1534B311-5B71-4FC2-883A-9417960CDE21}" type="presOf" srcId="{AEB698C1-5BD7-4534-80E2-FB81C86525AD}" destId="{4BA49BEC-DFB4-4796-88F7-6E6ADF8F772E}" srcOrd="0" destOrd="0" presId="urn:microsoft.com/office/officeart/2005/8/layout/vList2"/>
    <dgm:cxn modelId="{DA811902-6DCD-45F5-9AF8-84B62C8AFFA9}" srcId="{45D3256B-CED9-420D-ADA1-C757629E184A}" destId="{AEB698C1-5BD7-4534-80E2-FB81C86525AD}" srcOrd="0" destOrd="0" parTransId="{BDFFBA86-4FAE-4579-AC69-AB29922B9933}" sibTransId="{E6424196-20AB-4156-98B2-036B8BBFAECE}"/>
    <dgm:cxn modelId="{478C6DC4-C60C-4C55-8696-6750B41BFF15}" type="presParOf" srcId="{0762FBFB-A921-47E2-96F0-8FBA614F99D4}" destId="{4BA49BEC-DFB4-4796-88F7-6E6ADF8F772E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DE88184-7C9F-4287-BBFE-96F62FDDEF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612990-3D5B-49C0-9236-50A0942DCDB7}">
      <dgm:prSet custT="1"/>
      <dgm:spPr/>
      <dgm:t>
        <a:bodyPr/>
        <a:lstStyle/>
        <a:p>
          <a:pPr algn="ctr"/>
          <a:r>
            <a:rPr lang="ru-RU" sz="3200" b="1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dirty="0">
            <a:solidFill>
              <a:schemeClr val="tx1"/>
            </a:solidFill>
          </a:endParaRPr>
        </a:p>
      </dgm:t>
    </dgm:pt>
    <dgm:pt modelId="{E18FCC7E-5039-49CD-A1C8-80A4201B40FF}" type="parTrans" cxnId="{FC89B874-4844-4517-9514-A940CD62378C}">
      <dgm:prSet/>
      <dgm:spPr/>
      <dgm:t>
        <a:bodyPr/>
        <a:lstStyle/>
        <a:p>
          <a:endParaRPr lang="ru-RU"/>
        </a:p>
      </dgm:t>
    </dgm:pt>
    <dgm:pt modelId="{1B69B9DD-B3B9-4CE6-9A7E-B40B083B5B55}" type="sibTrans" cxnId="{FC89B874-4844-4517-9514-A940CD62378C}">
      <dgm:prSet/>
      <dgm:spPr/>
      <dgm:t>
        <a:bodyPr/>
        <a:lstStyle/>
        <a:p>
          <a:endParaRPr lang="ru-RU"/>
        </a:p>
      </dgm:t>
    </dgm:pt>
    <dgm:pt modelId="{58075A55-4075-4991-9F4C-6FAF7E6F4B81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1 134,8 млн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более 79 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FB4FAC-A04C-464D-8C38-B81C40C80C8F}" type="parTrans" cxnId="{1566E989-143D-41EB-AFE2-20FC647E85B6}">
      <dgm:prSet/>
      <dgm:spPr/>
      <dgm:t>
        <a:bodyPr/>
        <a:lstStyle/>
        <a:p>
          <a:endParaRPr lang="ru-RU"/>
        </a:p>
      </dgm:t>
    </dgm:pt>
    <dgm:pt modelId="{9B75EDBE-3CCD-4F77-AB7A-49E2FCB5F7FB}" type="sibTrans" cxnId="{1566E989-143D-41EB-AFE2-20FC647E85B6}">
      <dgm:prSet/>
      <dgm:spPr/>
      <dgm:t>
        <a:bodyPr/>
        <a:lstStyle/>
        <a:p>
          <a:endParaRPr lang="ru-RU"/>
        </a:p>
      </dgm:t>
    </dgm:pt>
    <dgm:pt modelId="{E4703680-A988-4BC7-A99F-A2A7716A4622}" type="pres">
      <dgm:prSet presAssocID="{EDE88184-7C9F-4287-BBFE-96F62FDDEF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BA7CED-19EB-4086-91E6-3B0938186A1A}" type="pres">
      <dgm:prSet presAssocID="{ED612990-3D5B-49C0-9236-50A0942DCDB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8510C-C493-483D-BE7E-680F2484396D}" type="pres">
      <dgm:prSet presAssocID="{1B69B9DD-B3B9-4CE6-9A7E-B40B083B5B55}" presName="spacer" presStyleCnt="0"/>
      <dgm:spPr/>
    </dgm:pt>
    <dgm:pt modelId="{768C1B4F-5889-4C9E-A329-8C90089DB248}" type="pres">
      <dgm:prSet presAssocID="{58075A55-4075-4991-9F4C-6FAF7E6F4B8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7D45DA-C5F1-4D96-8C2A-045266AB8DC8}" type="presOf" srcId="{ED612990-3D5B-49C0-9236-50A0942DCDB7}" destId="{71BA7CED-19EB-4086-91E6-3B0938186A1A}" srcOrd="0" destOrd="0" presId="urn:microsoft.com/office/officeart/2005/8/layout/vList2"/>
    <dgm:cxn modelId="{FC89B874-4844-4517-9514-A940CD62378C}" srcId="{EDE88184-7C9F-4287-BBFE-96F62FDDEF26}" destId="{ED612990-3D5B-49C0-9236-50A0942DCDB7}" srcOrd="0" destOrd="0" parTransId="{E18FCC7E-5039-49CD-A1C8-80A4201B40FF}" sibTransId="{1B69B9DD-B3B9-4CE6-9A7E-B40B083B5B55}"/>
    <dgm:cxn modelId="{57F565F4-4828-445F-974D-DB1CC7AF5091}" type="presOf" srcId="{EDE88184-7C9F-4287-BBFE-96F62FDDEF26}" destId="{E4703680-A988-4BC7-A99F-A2A7716A4622}" srcOrd="0" destOrd="0" presId="urn:microsoft.com/office/officeart/2005/8/layout/vList2"/>
    <dgm:cxn modelId="{1566E989-143D-41EB-AFE2-20FC647E85B6}" srcId="{EDE88184-7C9F-4287-BBFE-96F62FDDEF26}" destId="{58075A55-4075-4991-9F4C-6FAF7E6F4B81}" srcOrd="1" destOrd="0" parTransId="{A3FB4FAC-A04C-464D-8C38-B81C40C80C8F}" sibTransId="{9B75EDBE-3CCD-4F77-AB7A-49E2FCB5F7FB}"/>
    <dgm:cxn modelId="{3613DE76-CBB7-4053-A168-3DD73D2FDC58}" type="presOf" srcId="{58075A55-4075-4991-9F4C-6FAF7E6F4B81}" destId="{768C1B4F-5889-4C9E-A329-8C90089DB248}" srcOrd="0" destOrd="0" presId="urn:microsoft.com/office/officeart/2005/8/layout/vList2"/>
    <dgm:cxn modelId="{B508D8E5-6DCF-49A0-883B-1F2F35867602}" type="presParOf" srcId="{E4703680-A988-4BC7-A99F-A2A7716A4622}" destId="{71BA7CED-19EB-4086-91E6-3B0938186A1A}" srcOrd="0" destOrd="0" presId="urn:microsoft.com/office/officeart/2005/8/layout/vList2"/>
    <dgm:cxn modelId="{1017F751-45F1-4617-A184-C53DC4E3473F}" type="presParOf" srcId="{E4703680-A988-4BC7-A99F-A2A7716A4622}" destId="{D098510C-C493-483D-BE7E-680F2484396D}" srcOrd="1" destOrd="0" presId="urn:microsoft.com/office/officeart/2005/8/layout/vList2"/>
    <dgm:cxn modelId="{C7EB25CF-2A90-4FC7-B3ED-391A3B255FFC}" type="presParOf" srcId="{E4703680-A988-4BC7-A99F-A2A7716A4622}" destId="{768C1B4F-5889-4C9E-A329-8C90089DB248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BD4EDE3-0B06-4E3D-A637-310432D5C8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CD7E45-0BC3-4FA1-A51D-D2A1A0FA1F7F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исполняются своевременно и в полном объеме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8CB16E-3341-4A61-B6C3-5D173B6E68B9}" type="parTrans" cxnId="{A1F1FDFD-4B77-4792-A776-0A988AC38F51}">
      <dgm:prSet/>
      <dgm:spPr/>
      <dgm:t>
        <a:bodyPr/>
        <a:lstStyle/>
        <a:p>
          <a:endParaRPr lang="ru-RU"/>
        </a:p>
      </dgm:t>
    </dgm:pt>
    <dgm:pt modelId="{0DDB7C69-E116-45BA-B015-17B53B2CCD06}" type="sibTrans" cxnId="{A1F1FDFD-4B77-4792-A776-0A988AC38F51}">
      <dgm:prSet/>
      <dgm:spPr/>
      <dgm:t>
        <a:bodyPr/>
        <a:lstStyle/>
        <a:p>
          <a:endParaRPr lang="ru-RU"/>
        </a:p>
      </dgm:t>
    </dgm:pt>
    <dgm:pt modelId="{B591B639-46EE-4123-8DF6-EAA322605DB9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 расходы за отчетный период составили 328  млн. рублей.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6A01A1-B43B-479D-A3AB-CF2544028A4F}" type="parTrans" cxnId="{FB3CA178-F63C-47E4-B888-05AD6DC6B5C0}">
      <dgm:prSet/>
      <dgm:spPr/>
      <dgm:t>
        <a:bodyPr/>
        <a:lstStyle/>
        <a:p>
          <a:endParaRPr lang="ru-RU"/>
        </a:p>
      </dgm:t>
    </dgm:pt>
    <dgm:pt modelId="{3B0A9502-A2AC-4FA3-BC93-6809EBAF6959}" type="sibTrans" cxnId="{FB3CA178-F63C-47E4-B888-05AD6DC6B5C0}">
      <dgm:prSet/>
      <dgm:spPr/>
      <dgm:t>
        <a:bodyPr/>
        <a:lstStyle/>
        <a:p>
          <a:endParaRPr lang="ru-RU"/>
        </a:p>
      </dgm:t>
    </dgm:pt>
    <dgm:pt modelId="{8119D4AE-A840-4689-9CD9-A9D75D8AB8F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1862 семей с детьми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183 млн. рублей.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213 семей получили выплату при рождении третьего или последующего ребенка, 267 стали получателями в связи с рождением первого ребенка, 1059 семья получила пособие на детей от 3 до 7 лет.</a:t>
          </a:r>
          <a:endParaRPr lang="ru-RU" sz="1700" b="1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gm:t>
    </dgm:pt>
    <dgm:pt modelId="{B521FC58-B115-419D-8745-A21C12DF1D44}" type="parTrans" cxnId="{1C5E860F-AC39-419E-B90A-F5DFFBFD7016}">
      <dgm:prSet/>
      <dgm:spPr/>
      <dgm:t>
        <a:bodyPr/>
        <a:lstStyle/>
        <a:p>
          <a:endParaRPr lang="ru-RU"/>
        </a:p>
      </dgm:t>
    </dgm:pt>
    <dgm:pt modelId="{C71C1A64-7A70-4431-8A51-A6B08AC93747}" type="sibTrans" cxnId="{1C5E860F-AC39-419E-B90A-F5DFFBFD7016}">
      <dgm:prSet/>
      <dgm:spPr/>
      <dgm:t>
        <a:bodyPr/>
        <a:lstStyle/>
        <a:p>
          <a:endParaRPr lang="ru-RU"/>
        </a:p>
      </dgm:t>
    </dgm:pt>
    <dgm:pt modelId="{A0C36544-026C-4231-8A90-AAD81FE0AB95}" type="pres">
      <dgm:prSet presAssocID="{7BD4EDE3-0B06-4E3D-A637-310432D5C8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78EAEE-EAD3-42DE-983B-F1347F60433D}" type="pres">
      <dgm:prSet presAssocID="{6BCD7E45-0BC3-4FA1-A51D-D2A1A0FA1F7F}" presName="parentText" presStyleLbl="node1" presStyleIdx="0" presStyleCnt="3" custScaleX="106329" custScaleY="70934" custLinFactY="-25651" custLinFactNeighborX="3058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690F5-7E66-440F-89C3-ECC7929C16E0}" type="pres">
      <dgm:prSet presAssocID="{0DDB7C69-E116-45BA-B015-17B53B2CCD06}" presName="spacer" presStyleCnt="0"/>
      <dgm:spPr/>
    </dgm:pt>
    <dgm:pt modelId="{70254755-B5E6-4738-84A3-E064488CAE7A}" type="pres">
      <dgm:prSet presAssocID="{8119D4AE-A840-4689-9CD9-A9D75D8AB8FD}" presName="parentText" presStyleLbl="node1" presStyleIdx="1" presStyleCnt="3" custLinFactY="74010" custLinFactNeighborX="-107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7525D-3F6F-47C8-9C91-D44627F96C0E}" type="pres">
      <dgm:prSet presAssocID="{C71C1A64-7A70-4431-8A51-A6B08AC93747}" presName="spacer" presStyleCnt="0"/>
      <dgm:spPr/>
    </dgm:pt>
    <dgm:pt modelId="{DD01E4FE-77B3-4F81-8031-12A9EE780E76}" type="pres">
      <dgm:prSet presAssocID="{B591B639-46EE-4123-8DF6-EAA322605DB9}" presName="parentText" presStyleLbl="node1" presStyleIdx="2" presStyleCnt="3" custScaleY="46356" custLinFactY="-10171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331E3-3E1C-4046-9970-65632222D428}" type="presOf" srcId="{8119D4AE-A840-4689-9CD9-A9D75D8AB8FD}" destId="{70254755-B5E6-4738-84A3-E064488CAE7A}" srcOrd="0" destOrd="0" presId="urn:microsoft.com/office/officeart/2005/8/layout/vList2"/>
    <dgm:cxn modelId="{B809FD6B-7EFA-428A-B5C6-905BE3B62512}" type="presOf" srcId="{6BCD7E45-0BC3-4FA1-A51D-D2A1A0FA1F7F}" destId="{0E78EAEE-EAD3-42DE-983B-F1347F60433D}" srcOrd="0" destOrd="0" presId="urn:microsoft.com/office/officeart/2005/8/layout/vList2"/>
    <dgm:cxn modelId="{A1F1FDFD-4B77-4792-A776-0A988AC38F51}" srcId="{7BD4EDE3-0B06-4E3D-A637-310432D5C88D}" destId="{6BCD7E45-0BC3-4FA1-A51D-D2A1A0FA1F7F}" srcOrd="0" destOrd="0" parTransId="{338CB16E-3341-4A61-B6C3-5D173B6E68B9}" sibTransId="{0DDB7C69-E116-45BA-B015-17B53B2CCD06}"/>
    <dgm:cxn modelId="{FB3CA178-F63C-47E4-B888-05AD6DC6B5C0}" srcId="{7BD4EDE3-0B06-4E3D-A637-310432D5C88D}" destId="{B591B639-46EE-4123-8DF6-EAA322605DB9}" srcOrd="2" destOrd="0" parTransId="{A66A01A1-B43B-479D-A3AB-CF2544028A4F}" sibTransId="{3B0A9502-A2AC-4FA3-BC93-6809EBAF6959}"/>
    <dgm:cxn modelId="{92399ADF-E393-41A0-AF58-89BFD5800102}" type="presOf" srcId="{B591B639-46EE-4123-8DF6-EAA322605DB9}" destId="{DD01E4FE-77B3-4F81-8031-12A9EE780E76}" srcOrd="0" destOrd="0" presId="urn:microsoft.com/office/officeart/2005/8/layout/vList2"/>
    <dgm:cxn modelId="{5D9759FA-D6B0-44C9-9CE8-03CFD90A9274}" type="presOf" srcId="{7BD4EDE3-0B06-4E3D-A637-310432D5C88D}" destId="{A0C36544-026C-4231-8A90-AAD81FE0AB95}" srcOrd="0" destOrd="0" presId="urn:microsoft.com/office/officeart/2005/8/layout/vList2"/>
    <dgm:cxn modelId="{1C5E860F-AC39-419E-B90A-F5DFFBFD7016}" srcId="{7BD4EDE3-0B06-4E3D-A637-310432D5C88D}" destId="{8119D4AE-A840-4689-9CD9-A9D75D8AB8FD}" srcOrd="1" destOrd="0" parTransId="{B521FC58-B115-419D-8745-A21C12DF1D44}" sibTransId="{C71C1A64-7A70-4431-8A51-A6B08AC93747}"/>
    <dgm:cxn modelId="{C558BD24-5724-46C5-A27F-56EAD6AD9DFF}" type="presParOf" srcId="{A0C36544-026C-4231-8A90-AAD81FE0AB95}" destId="{0E78EAEE-EAD3-42DE-983B-F1347F60433D}" srcOrd="0" destOrd="0" presId="urn:microsoft.com/office/officeart/2005/8/layout/vList2"/>
    <dgm:cxn modelId="{1C6688D2-02FD-4BBC-B561-9383161BE375}" type="presParOf" srcId="{A0C36544-026C-4231-8A90-AAD81FE0AB95}" destId="{A55690F5-7E66-440F-89C3-ECC7929C16E0}" srcOrd="1" destOrd="0" presId="urn:microsoft.com/office/officeart/2005/8/layout/vList2"/>
    <dgm:cxn modelId="{AA894CEA-92F9-4B2B-99E3-39A8B63DD5FC}" type="presParOf" srcId="{A0C36544-026C-4231-8A90-AAD81FE0AB95}" destId="{70254755-B5E6-4738-84A3-E064488CAE7A}" srcOrd="2" destOrd="0" presId="urn:microsoft.com/office/officeart/2005/8/layout/vList2"/>
    <dgm:cxn modelId="{AED23EA5-2ADF-4CCE-8B5D-031EDE08DEDA}" type="presParOf" srcId="{A0C36544-026C-4231-8A90-AAD81FE0AB95}" destId="{98A7525D-3F6F-47C8-9C91-D44627F96C0E}" srcOrd="3" destOrd="0" presId="urn:microsoft.com/office/officeart/2005/8/layout/vList2"/>
    <dgm:cxn modelId="{26ECC742-F4BD-40A9-94B9-541140FABE21}" type="presParOf" srcId="{A0C36544-026C-4231-8A90-AAD81FE0AB95}" destId="{DD01E4FE-77B3-4F81-8031-12A9EE780E76}" srcOrd="4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6D91F0-336F-4590-938F-1037BADCAA23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Общая сумма расходов на здравоохранение за 10 месяцев 2022 года     из бюджетов всех уровней составила</a:t>
          </a:r>
        </a:p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87,957 млн.  рублей.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24DBAA-E2EA-4225-B10E-21A14FF51952}" type="parTrans" cxnId="{46F4752A-B4EB-45C5-852B-4E6E76939129}">
      <dgm:prSet/>
      <dgm:spPr/>
      <dgm:t>
        <a:bodyPr/>
        <a:lstStyle/>
        <a:p>
          <a:endParaRPr lang="ru-RU"/>
        </a:p>
      </dgm:t>
    </dgm:pt>
    <dgm:pt modelId="{9425FC51-13BC-4C8A-96A1-B5DBF96EA67F}" type="sibTrans" cxnId="{46F4752A-B4EB-45C5-852B-4E6E76939129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F1B7B1-CE56-4A71-AEDC-26F9D21C9BCA}" type="pres">
      <dgm:prSet presAssocID="{AC6D91F0-336F-4590-938F-1037BADCAA2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08A333-7BA0-4CFB-A927-836FE95A35F1}" type="presOf" srcId="{F9093569-BC3F-465E-A5E2-0F33C0454781}" destId="{9ECC31F9-44CA-44B2-954B-D96E54508D37}" srcOrd="0" destOrd="0" presId="urn:microsoft.com/office/officeart/2005/8/layout/vList2"/>
    <dgm:cxn modelId="{46F4752A-B4EB-45C5-852B-4E6E76939129}" srcId="{F9093569-BC3F-465E-A5E2-0F33C0454781}" destId="{AC6D91F0-336F-4590-938F-1037BADCAA23}" srcOrd="0" destOrd="0" parTransId="{D624DBAA-E2EA-4225-B10E-21A14FF51952}" sibTransId="{9425FC51-13BC-4C8A-96A1-B5DBF96EA67F}"/>
    <dgm:cxn modelId="{EF9423DC-E4DE-4099-8247-1D9A6EEC69B9}" type="presOf" srcId="{AC6D91F0-336F-4590-938F-1037BADCAA23}" destId="{32F1B7B1-CE56-4A71-AEDC-26F9D21C9BCA}" srcOrd="0" destOrd="0" presId="urn:microsoft.com/office/officeart/2005/8/layout/vList2"/>
    <dgm:cxn modelId="{F86CCF17-C169-425B-BD39-4CBF0A232C61}" type="presParOf" srcId="{9ECC31F9-44CA-44B2-954B-D96E54508D37}" destId="{32F1B7B1-CE56-4A71-AEDC-26F9D21C9BCA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</a:t>
          </a:r>
          <a:r>
            <a:rPr lang="ru-RU" sz="4400" b="1" u="none" kern="1200" dirty="0" smtClean="0">
              <a:solidFill>
                <a:schemeClr val="tx1"/>
              </a:solidFill>
            </a:rPr>
            <a:t>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0" y="140"/>
        <a:ext cx="6814274" cy="791806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C09B70-F33D-4BC3-9EF2-4802AD0E274B}">
      <dsp:nvSpPr>
        <dsp:cNvPr id="0" name=""/>
        <dsp:cNvSpPr/>
      </dsp:nvSpPr>
      <dsp:spPr>
        <a:xfrm>
          <a:off x="0" y="571511"/>
          <a:ext cx="4572032" cy="14829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Постепенно обновляется медицинское оборудование</a:t>
          </a:r>
        </a:p>
      </dsp:txBody>
      <dsp:txXfrm>
        <a:off x="0" y="571511"/>
        <a:ext cx="4572032" cy="1482974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26B970-5AFE-45C9-BE85-C69127027CC4}">
      <dsp:nvSpPr>
        <dsp:cNvPr id="0" name=""/>
        <dsp:cNvSpPr/>
      </dsp:nvSpPr>
      <dsp:spPr>
        <a:xfrm>
          <a:off x="0" y="357187"/>
          <a:ext cx="5143536" cy="3580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</a:rPr>
            <a:t>В целях лечения и реабилитации пациентов приобретено новое медицинское оборудование для  физиотерапевтического отделения больницы в количестве 10 единиц, 11 аппаратов для исследования функций внешнего дыхания, </a:t>
          </a:r>
          <a:r>
            <a:rPr lang="ru-RU" sz="1700" b="1" kern="1200" smtClean="0">
              <a:solidFill>
                <a:schemeClr val="tx1"/>
              </a:solidFill>
            </a:rPr>
            <a:t>компьютерный томограф, для </a:t>
          </a:r>
          <a:r>
            <a:rPr lang="ru-RU" sz="1700" b="1" kern="1200" dirty="0" smtClean="0">
              <a:solidFill>
                <a:schemeClr val="tx1"/>
              </a:solidFill>
            </a:rPr>
            <a:t>проведения эндоскопических </a:t>
          </a:r>
          <a:r>
            <a:rPr lang="ru-RU" sz="1700" b="1" kern="1200" smtClean="0">
              <a:solidFill>
                <a:schemeClr val="tx1"/>
              </a:solidFill>
            </a:rPr>
            <a:t>исследований (2 единицы</a:t>
          </a:r>
          <a:r>
            <a:rPr lang="ru-RU" sz="1700" b="1" kern="1200" dirty="0" smtClean="0">
              <a:solidFill>
                <a:schemeClr val="tx1"/>
              </a:solidFill>
            </a:rPr>
            <a:t>), офтальмологическое оборудование (3 тонометра для измерения внутриглазного давления),  система электрохирургическая,  автоматическая машина для проявки рентгеновской пленки, стерилизационное оборудование (5 воздушных стерилизаторов).</a:t>
          </a:r>
          <a:endParaRPr lang="ru-RU" sz="1700" b="1" kern="1200" dirty="0">
            <a:solidFill>
              <a:schemeClr val="tx1"/>
            </a:solidFill>
          </a:endParaRPr>
        </a:p>
      </dsp:txBody>
      <dsp:txXfrm>
        <a:off x="0" y="357187"/>
        <a:ext cx="5143536" cy="358020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7493BA-B962-4C3F-B5D2-994E4B43750B}">
      <dsp:nvSpPr>
        <dsp:cNvPr id="0" name=""/>
        <dsp:cNvSpPr/>
      </dsp:nvSpPr>
      <dsp:spPr>
        <a:xfrm>
          <a:off x="0" y="280233"/>
          <a:ext cx="6072230" cy="12199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</a:rPr>
            <a:t>Новый учебный год начался  с перемен и для педагогов, и для школьников</a:t>
          </a:r>
          <a:endParaRPr lang="ru-RU" sz="2600" b="1" kern="1200" dirty="0">
            <a:solidFill>
              <a:schemeClr val="tx1"/>
            </a:solidFill>
          </a:endParaRPr>
        </a:p>
      </dsp:txBody>
      <dsp:txXfrm>
        <a:off x="0" y="280233"/>
        <a:ext cx="6072230" cy="1219964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96E7B58-90F2-40A6-9171-85740F64DFC1}">
      <dsp:nvSpPr>
        <dsp:cNvPr id="0" name=""/>
        <dsp:cNvSpPr/>
      </dsp:nvSpPr>
      <dsp:spPr>
        <a:xfrm>
          <a:off x="0" y="331928"/>
          <a:ext cx="4327066" cy="16350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школьных автобусов осуществляют подвоз 192 детей по 8 школьным маршрутам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31928"/>
        <a:ext cx="4327066" cy="1635075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BED82F-1D6F-4D73-8839-D9186A066C3B}">
      <dsp:nvSpPr>
        <dsp:cNvPr id="0" name=""/>
        <dsp:cNvSpPr/>
      </dsp:nvSpPr>
      <dsp:spPr>
        <a:xfrm>
          <a:off x="0" y="71438"/>
          <a:ext cx="3929090" cy="10209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приеме нормативов ГТО приняли участие 915 человек, из них 200 человек  - на знаки отличия.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71438"/>
        <a:ext cx="3929090" cy="1020946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878401-03AE-4FAD-A795-5E9C101AE053}">
      <dsp:nvSpPr>
        <dsp:cNvPr id="0" name=""/>
        <dsp:cNvSpPr/>
      </dsp:nvSpPr>
      <dsp:spPr>
        <a:xfrm>
          <a:off x="0" y="0"/>
          <a:ext cx="4786346" cy="14273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Проведено более 150 физкультурно-оздоровительных мероприятий и спортивных соревнований, в которых приняли участие свыше 17 тысяч человек. 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4786346" cy="1427364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0" y="42981"/>
          <a:ext cx="7776864" cy="7487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>
              <a:solidFill>
                <a:schemeClr val="tx1"/>
              </a:solidFill>
            </a:rPr>
            <a:t>Доходы</a:t>
          </a:r>
        </a:p>
      </dsp:txBody>
      <dsp:txXfrm>
        <a:off x="0" y="42981"/>
        <a:ext cx="7776864" cy="748785"/>
      </dsp:txXfrm>
    </dsp:sp>
    <dsp:sp modelId="{3553C67B-1BC9-4E94-A7A7-51F8220A982C}">
      <dsp:nvSpPr>
        <dsp:cNvPr id="0" name=""/>
        <dsp:cNvSpPr/>
      </dsp:nvSpPr>
      <dsp:spPr>
        <a:xfrm>
          <a:off x="80978" y="763382"/>
          <a:ext cx="7695885" cy="7487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1 460,29 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0978" y="763382"/>
        <a:ext cx="7695885" cy="748785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19656D-0A52-445A-84DC-944C7E54EC83}">
      <dsp:nvSpPr>
        <dsp:cNvPr id="0" name=""/>
        <dsp:cNvSpPr/>
      </dsp:nvSpPr>
      <dsp:spPr>
        <a:xfrm>
          <a:off x="101629" y="217165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 собственные 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629" y="217165"/>
        <a:ext cx="7704834" cy="912600"/>
      </dsp:txXfrm>
    </dsp:sp>
    <dsp:sp modelId="{2AD30D19-626B-43DC-85DA-1CFEED1B1E6A}">
      <dsp:nvSpPr>
        <dsp:cNvPr id="0" name=""/>
        <dsp:cNvSpPr/>
      </dsp:nvSpPr>
      <dsp:spPr>
        <a:xfrm>
          <a:off x="101629" y="1145860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261,57 млн. рублей или 18%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629" y="1145860"/>
        <a:ext cx="7704834" cy="912600"/>
      </dsp:txXfrm>
    </dsp:sp>
    <dsp:sp modelId="{4BA49BEC-DFB4-4796-88F7-6E6ADF8F772E}">
      <dsp:nvSpPr>
        <dsp:cNvPr id="0" name=""/>
        <dsp:cNvSpPr/>
      </dsp:nvSpPr>
      <dsp:spPr>
        <a:xfrm>
          <a:off x="2880301" y="2052227"/>
          <a:ext cx="2376301" cy="111373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80301" y="2052227"/>
        <a:ext cx="2376301" cy="111373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0" y="140"/>
        <a:ext cx="6814274" cy="79180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143991" y="0"/>
          <a:ext cx="7491476" cy="7499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chemeClr val="tx1"/>
              </a:solidFill>
            </a:rPr>
            <a:t>Расходы</a:t>
          </a:r>
          <a:endParaRPr lang="ru-RU" sz="4800" b="1" kern="1200" dirty="0">
            <a:solidFill>
              <a:schemeClr val="tx1"/>
            </a:solidFill>
          </a:endParaRPr>
        </a:p>
      </dsp:txBody>
      <dsp:txXfrm>
        <a:off x="143991" y="0"/>
        <a:ext cx="7491476" cy="749954"/>
      </dsp:txXfrm>
    </dsp:sp>
    <dsp:sp modelId="{3553C67B-1BC9-4E94-A7A7-51F8220A982C}">
      <dsp:nvSpPr>
        <dsp:cNvPr id="0" name=""/>
        <dsp:cNvSpPr/>
      </dsp:nvSpPr>
      <dsp:spPr>
        <a:xfrm>
          <a:off x="142693" y="762213"/>
          <a:ext cx="7491476" cy="7499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429,1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2693" y="762213"/>
        <a:ext cx="7491476" cy="74995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A49BEC-DFB4-4796-88F7-6E6ADF8F772E}">
      <dsp:nvSpPr>
        <dsp:cNvPr id="0" name=""/>
        <dsp:cNvSpPr/>
      </dsp:nvSpPr>
      <dsp:spPr>
        <a:xfrm>
          <a:off x="2376260" y="700182"/>
          <a:ext cx="3384382" cy="1767986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76260" y="700182"/>
        <a:ext cx="3384382" cy="176798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BA7CED-19EB-4086-91E6-3B0938186A1A}">
      <dsp:nvSpPr>
        <dsp:cNvPr id="0" name=""/>
        <dsp:cNvSpPr/>
      </dsp:nvSpPr>
      <dsp:spPr>
        <a:xfrm>
          <a:off x="0" y="5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0" y="55"/>
        <a:ext cx="8532948" cy="1263599"/>
      </dsp:txXfrm>
    </dsp:sp>
    <dsp:sp modelId="{768C1B4F-5889-4C9E-A329-8C90089DB248}">
      <dsp:nvSpPr>
        <dsp:cNvPr id="0" name=""/>
        <dsp:cNvSpPr/>
      </dsp:nvSpPr>
      <dsp:spPr>
        <a:xfrm>
          <a:off x="0" y="128093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1 134,8 млн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более 79 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280935"/>
        <a:ext cx="8532948" cy="126359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78EAEE-EAD3-42DE-983B-F1347F60433D}">
      <dsp:nvSpPr>
        <dsp:cNvPr id="0" name=""/>
        <dsp:cNvSpPr/>
      </dsp:nvSpPr>
      <dsp:spPr>
        <a:xfrm>
          <a:off x="0" y="0"/>
          <a:ext cx="5892685" cy="17177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исполняются своевременно и в полном объеме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5892685" cy="1717734"/>
      </dsp:txXfrm>
    </dsp:sp>
    <dsp:sp modelId="{70254755-B5E6-4738-84A3-E064488CAE7A}">
      <dsp:nvSpPr>
        <dsp:cNvPr id="0" name=""/>
        <dsp:cNvSpPr/>
      </dsp:nvSpPr>
      <dsp:spPr>
        <a:xfrm>
          <a:off x="0" y="2853864"/>
          <a:ext cx="5892685" cy="2421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1862 семей с детьми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183 млн. рублей.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213 семей получили выплату при рождении третьего или последующего ребенка, 267 стали получателями в связи с рождением первого ребенка, 1059 семья получила пособие на детей от 3 до 7 лет.</a:t>
          </a:r>
          <a:endParaRPr lang="ru-RU" sz="1700" b="1" kern="1200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sp:txBody>
      <dsp:txXfrm>
        <a:off x="0" y="2853864"/>
        <a:ext cx="5892685" cy="2421595"/>
      </dsp:txXfrm>
    </dsp:sp>
    <dsp:sp modelId="{DD01E4FE-77B3-4F81-8031-12A9EE780E76}">
      <dsp:nvSpPr>
        <dsp:cNvPr id="0" name=""/>
        <dsp:cNvSpPr/>
      </dsp:nvSpPr>
      <dsp:spPr>
        <a:xfrm>
          <a:off x="0" y="1677053"/>
          <a:ext cx="5892685" cy="11225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 расходы за отчетный период составили 328  млн. рублей.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77053"/>
        <a:ext cx="5892685" cy="112255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F1B7B1-CE56-4A71-AEDC-26F9D21C9BCA}">
      <dsp:nvSpPr>
        <dsp:cNvPr id="0" name=""/>
        <dsp:cNvSpPr/>
      </dsp:nvSpPr>
      <dsp:spPr>
        <a:xfrm>
          <a:off x="0" y="10917"/>
          <a:ext cx="4786346" cy="1406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Общая сумма расходов на здравоохранение за 10 месяцев 2022 года     из бюджетов всех уровней составила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87,957 млн.  рублей.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0917"/>
        <a:ext cx="4786346" cy="1406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82EFD-B329-41A1-ADF1-02120447865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8F8DF-9532-4A8A-88B9-9768A68009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772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EDDE7-9C83-4FA3-89DF-EA81A0F2F5DC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28E78-A976-4C2F-9DD2-37979EB63C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079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8956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94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4EF316-E8AF-4EED-8FCD-5CB6BC5AD5E4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74A86-2AEF-420C-BE3E-5119623EEF5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FBDE2A-B9B8-4C1A-B2DF-96B19B7F6CF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F2ED2-470B-473B-A210-6A2A0B9686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D0B6CE-AF17-4FDB-AA72-74322ADCE0B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59ACA-D9DD-43F8-8D8D-2D6BBA89F18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53F1F-E070-4092-94A3-ADD9900E80D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B8F69-A45C-4426-869B-3505ADB53899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569B46-B3D7-45A6-AC89-D44031C9C19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D14FC-4AA8-436A-8620-0D2E73ED144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E99D6E-8E4F-42BF-80BD-A55AA121BC6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C904C1-D8DE-496C-BB90-36DAAEC65A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E4BCA4-E4AA-41C3-AF5D-E3F264AD522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A57D1-2B4E-4551-A97A-06655F65955C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2B7F5E-6941-4859-BF12-630D691FBE41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D0DF-6C1C-44BD-8307-C720478C1AED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1FE67D-8E9E-49F2-BD9F-A59FF6D3306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FE70FC-8235-4B62-8122-AE2B18B43CE2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C3CC49-B761-4D9F-A8DF-88E0F73A515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C53CF-015D-4F46-B0C6-563A800CF2A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D1887A-EBFC-4DAF-BC9B-6E05D13BA25E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15.11.2022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4DC070-1202-4B1A-ACE4-F8C77551B59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61805-DE00-4F45-8364-053683B6732C}" type="datetime1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15.11.2022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3BBD2D-5246-4D9C-8158-62F6D0BCE745}" type="slidenum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diagramLayout" Target="../diagrams/layout12.xml"/><Relationship Id="rId7" Type="http://schemas.openxmlformats.org/officeDocument/2006/relationships/image" Target="../media/image29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13" Type="http://schemas.microsoft.com/office/2007/relationships/diagramDrawing" Target="../diagrams/drawing14.xml"/><Relationship Id="rId3" Type="http://schemas.openxmlformats.org/officeDocument/2006/relationships/diagramLayout" Target="../diagrams/layout13.xml"/><Relationship Id="rId7" Type="http://schemas.openxmlformats.org/officeDocument/2006/relationships/diagramLayout" Target="../diagrams/layout14.xml"/><Relationship Id="rId12" Type="http://schemas.microsoft.com/office/2007/relationships/diagramDrawing" Target="../diagrams/drawing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11" Type="http://schemas.openxmlformats.org/officeDocument/2006/relationships/image" Target="../media/image32.png"/><Relationship Id="rId5" Type="http://schemas.openxmlformats.org/officeDocument/2006/relationships/diagramColors" Target="../diagrams/colors13.xml"/><Relationship Id="rId10" Type="http://schemas.openxmlformats.org/officeDocument/2006/relationships/image" Target="../media/image31.jpeg"/><Relationship Id="rId4" Type="http://schemas.openxmlformats.org/officeDocument/2006/relationships/diagramQuickStyle" Target="../diagrams/quickStyle13.xml"/><Relationship Id="rId9" Type="http://schemas.openxmlformats.org/officeDocument/2006/relationships/diagramColors" Target="../diagrams/colors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6.xml"/><Relationship Id="rId13" Type="http://schemas.microsoft.com/office/2007/relationships/diagramDrawing" Target="../diagrams/drawing15.xml"/><Relationship Id="rId3" Type="http://schemas.openxmlformats.org/officeDocument/2006/relationships/diagramLayout" Target="../diagrams/layout15.xml"/><Relationship Id="rId7" Type="http://schemas.openxmlformats.org/officeDocument/2006/relationships/diagramLayout" Target="../diagrams/layout16.xml"/><Relationship Id="rId12" Type="http://schemas.openxmlformats.org/officeDocument/2006/relationships/image" Target="../media/image36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16.xml"/><Relationship Id="rId11" Type="http://schemas.openxmlformats.org/officeDocument/2006/relationships/image" Target="../media/image35.jpeg"/><Relationship Id="rId5" Type="http://schemas.openxmlformats.org/officeDocument/2006/relationships/diagramColors" Target="../diagrams/colors15.xml"/><Relationship Id="rId10" Type="http://schemas.openxmlformats.org/officeDocument/2006/relationships/image" Target="../media/image34.jpeg"/><Relationship Id="rId4" Type="http://schemas.openxmlformats.org/officeDocument/2006/relationships/diagramQuickStyle" Target="../diagrams/quickStyle15.xml"/><Relationship Id="rId9" Type="http://schemas.openxmlformats.org/officeDocument/2006/relationships/diagramColors" Target="../diagrams/colors16.xml"/><Relationship Id="rId14" Type="http://schemas.microsoft.com/office/2007/relationships/diagramDrawing" Target="../diagrams/drawing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microsoft.com/office/2007/relationships/diagramDrawing" Target="../diagrams/drawing17.xml"/><Relationship Id="rId3" Type="http://schemas.openxmlformats.org/officeDocument/2006/relationships/image" Target="../media/image42.jpeg"/><Relationship Id="rId7" Type="http://schemas.openxmlformats.org/officeDocument/2006/relationships/diagramColors" Target="../diagrams/colors17.xml"/><Relationship Id="rId12" Type="http://schemas.openxmlformats.org/officeDocument/2006/relationships/diagramColors" Target="../diagrams/colors1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7.xml"/><Relationship Id="rId11" Type="http://schemas.openxmlformats.org/officeDocument/2006/relationships/diagramQuickStyle" Target="../diagrams/quickStyle18.xml"/><Relationship Id="rId5" Type="http://schemas.openxmlformats.org/officeDocument/2006/relationships/diagramLayout" Target="../diagrams/layout17.xml"/><Relationship Id="rId10" Type="http://schemas.openxmlformats.org/officeDocument/2006/relationships/diagramLayout" Target="../diagrams/layout18.xml"/><Relationship Id="rId4" Type="http://schemas.openxmlformats.org/officeDocument/2006/relationships/diagramData" Target="../diagrams/data17.xml"/><Relationship Id="rId9" Type="http://schemas.openxmlformats.org/officeDocument/2006/relationships/diagramData" Target="../diagrams/data18.xml"/><Relationship Id="rId14" Type="http://schemas.microsoft.com/office/2007/relationships/diagramDrawing" Target="../diagrams/drawin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0.xml"/><Relationship Id="rId13" Type="http://schemas.microsoft.com/office/2007/relationships/diagramDrawing" Target="../diagrams/drawing20.xml"/><Relationship Id="rId3" Type="http://schemas.openxmlformats.org/officeDocument/2006/relationships/diagramLayout" Target="../diagrams/layout19.xml"/><Relationship Id="rId7" Type="http://schemas.openxmlformats.org/officeDocument/2006/relationships/diagramLayout" Target="../diagrams/layout20.xml"/><Relationship Id="rId12" Type="http://schemas.microsoft.com/office/2007/relationships/diagramDrawing" Target="../diagrams/drawing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0.xml"/><Relationship Id="rId11" Type="http://schemas.openxmlformats.org/officeDocument/2006/relationships/image" Target="../media/image47.jpeg"/><Relationship Id="rId5" Type="http://schemas.openxmlformats.org/officeDocument/2006/relationships/diagramColors" Target="../diagrams/colors19.xml"/><Relationship Id="rId10" Type="http://schemas.openxmlformats.org/officeDocument/2006/relationships/image" Target="../media/image46.jpeg"/><Relationship Id="rId4" Type="http://schemas.openxmlformats.org/officeDocument/2006/relationships/diagramQuickStyle" Target="../diagrams/quickStyle19.xml"/><Relationship Id="rId9" Type="http://schemas.openxmlformats.org/officeDocument/2006/relationships/diagramColors" Target="../diagrams/colors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emf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diagramLayout" Target="../diagrams/layout21.xml"/><Relationship Id="rId7" Type="http://schemas.openxmlformats.org/officeDocument/2006/relationships/image" Target="../media/image58.jpe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Relationship Id="rId9" Type="http://schemas.microsoft.com/office/2007/relationships/diagramDrawing" Target="../diagrams/drawing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diagramLayout" Target="../diagrams/layout22.xml"/><Relationship Id="rId7" Type="http://schemas.openxmlformats.org/officeDocument/2006/relationships/image" Target="../media/image60.jpe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10" Type="http://schemas.openxmlformats.org/officeDocument/2006/relationships/image" Target="../media/image63.jpeg"/><Relationship Id="rId4" Type="http://schemas.openxmlformats.org/officeDocument/2006/relationships/diagramQuickStyle" Target="../diagrams/quickStyle22.xml"/><Relationship Id="rId9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diagramLayout" Target="../diagrams/layout23.xml"/><Relationship Id="rId7" Type="http://schemas.openxmlformats.org/officeDocument/2006/relationships/image" Target="../media/image64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Relationship Id="rId9" Type="http://schemas.microsoft.com/office/2007/relationships/diagramDrawing" Target="../diagrams/drawing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18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1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13" Type="http://schemas.openxmlformats.org/officeDocument/2006/relationships/diagramColors" Target="../diagrams/colors6.xml"/><Relationship Id="rId18" Type="http://schemas.microsoft.com/office/2007/relationships/diagramDrawing" Target="../diagrams/drawing5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12" Type="http://schemas.openxmlformats.org/officeDocument/2006/relationships/diagramQuickStyle" Target="../diagrams/quickStyle6.xml"/><Relationship Id="rId1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11" Type="http://schemas.openxmlformats.org/officeDocument/2006/relationships/diagramLayout" Target="../diagrams/layout6.xml"/><Relationship Id="rId5" Type="http://schemas.openxmlformats.org/officeDocument/2006/relationships/diagramColors" Target="../diagrams/colors4.xml"/><Relationship Id="rId10" Type="http://schemas.openxmlformats.org/officeDocument/2006/relationships/diagramData" Target="../diagrams/data6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17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diagramColors" Target="../diagrams/colors7.xml"/><Relationship Id="rId10" Type="http://schemas.microsoft.com/office/2007/relationships/diagramDrawing" Target="../diagrams/drawing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20.jpe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21.jpeg"/><Relationship Id="rId9" Type="http://schemas.microsoft.com/office/2007/relationships/diagramDrawing" Target="../diagrams/drawing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23.jpeg"/><Relationship Id="rId7" Type="http://schemas.openxmlformats.org/officeDocument/2006/relationships/diagramQuickStyle" Target="../diagrams/quickStyle9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24.jpeg"/><Relationship Id="rId9" Type="http://schemas.microsoft.com/office/2007/relationships/diagramDrawing" Target="../diagrams/drawing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13" Type="http://schemas.microsoft.com/office/2007/relationships/diagramDrawing" Target="../diagrams/drawing11.xml"/><Relationship Id="rId3" Type="http://schemas.openxmlformats.org/officeDocument/2006/relationships/diagramLayout" Target="../diagrams/layout10.xml"/><Relationship Id="rId7" Type="http://schemas.openxmlformats.org/officeDocument/2006/relationships/diagramLayout" Target="../diagrams/layout11.xml"/><Relationship Id="rId12" Type="http://schemas.microsoft.com/office/2007/relationships/diagramDrawing" Target="../diagrams/drawing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1.xml"/><Relationship Id="rId11" Type="http://schemas.openxmlformats.org/officeDocument/2006/relationships/image" Target="../media/image26.jpeg"/><Relationship Id="rId5" Type="http://schemas.openxmlformats.org/officeDocument/2006/relationships/diagramColors" Target="../diagrams/colors10.xml"/><Relationship Id="rId10" Type="http://schemas.openxmlformats.org/officeDocument/2006/relationships/image" Target="../media/image25.jpeg"/><Relationship Id="rId4" Type="http://schemas.openxmlformats.org/officeDocument/2006/relationships/diagramQuickStyle" Target="../diagrams/quickStyle10.xml"/><Relationship Id="rId9" Type="http://schemas.openxmlformats.org/officeDocument/2006/relationships/diagramColors" Target="../diagrams/colors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540" y="97262"/>
            <a:ext cx="4449870" cy="3219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566" y="3160349"/>
            <a:ext cx="4392488" cy="35853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4718" y="97262"/>
            <a:ext cx="4245598" cy="3219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213" y="3285508"/>
            <a:ext cx="4643366" cy="3466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8003" y="1965659"/>
            <a:ext cx="4845360" cy="2799124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7379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C:\Users\Kab_22_1\AppData\Local\Temp\7zO02223A84\IMG-20221114-WA000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4143380"/>
            <a:ext cx="317287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Группа 8"/>
          <p:cNvGrpSpPr/>
          <p:nvPr/>
        </p:nvGrpSpPr>
        <p:grpSpPr>
          <a:xfrm>
            <a:off x="5000628" y="2143116"/>
            <a:ext cx="4000528" cy="2000264"/>
            <a:chOff x="34691" y="-2416748"/>
            <a:chExt cx="3273907" cy="4229311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34691" y="-2416748"/>
              <a:ext cx="3273907" cy="422931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ru-RU" sz="1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Скругленный прямоугольник 4"/>
            <p:cNvSpPr/>
            <p:nvPr/>
          </p:nvSpPr>
          <p:spPr>
            <a:xfrm>
              <a:off x="691429" y="66361"/>
              <a:ext cx="2456919" cy="12266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5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85720" y="2285993"/>
            <a:ext cx="4572032" cy="2428892"/>
            <a:chOff x="0" y="714383"/>
            <a:chExt cx="4572032" cy="3071833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714383"/>
              <a:ext cx="4572032" cy="300039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2022 году:</a:t>
              </a:r>
            </a:p>
            <a:p>
              <a:pPr algn="ctr">
                <a:buFontTx/>
                <a:buChar char="-"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выполнен капитальный ремонт детской поликлиники (стоимость работ 41 млн. рублей);</a:t>
              </a:r>
            </a:p>
            <a:p>
              <a:pPr algn="ctr">
                <a:buFontTx/>
                <a:buChar char="-"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приобретено современное медицинское оборудование  (8 млн. рублей).</a:t>
              </a:r>
            </a:p>
            <a:p>
              <a:pPr>
                <a:buFontTx/>
                <a:buChar char="-"/>
              </a:pPr>
              <a:endParaRPr lang="ru-RU" dirty="0" smtClean="0"/>
            </a:p>
            <a:p>
              <a:pPr>
                <a:buFontTx/>
                <a:buChar char="-"/>
              </a:pPr>
              <a:endParaRPr lang="ru-RU" dirty="0"/>
            </a:p>
          </p:txBody>
        </p:sp>
        <p:sp>
          <p:nvSpPr>
            <p:cNvPr id="14" name="Скругленный прямоугольник 4"/>
            <p:cNvSpPr/>
            <p:nvPr/>
          </p:nvSpPr>
          <p:spPr>
            <a:xfrm>
              <a:off x="59399" y="773781"/>
              <a:ext cx="4453234" cy="3012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57158" y="4929198"/>
            <a:ext cx="4572032" cy="1428760"/>
            <a:chOff x="0" y="714383"/>
            <a:chExt cx="4572032" cy="3071833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0" y="714383"/>
              <a:ext cx="4572032" cy="300039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2023 году: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 запланирован капитальный ремонт помещений стоматологической поликлиники (49,755 млн. рублей)</a:t>
              </a:r>
            </a:p>
            <a:p>
              <a:pPr>
                <a:buFontTx/>
                <a:buChar char="-"/>
              </a:pPr>
              <a:endParaRPr lang="ru-RU" dirty="0"/>
            </a:p>
          </p:txBody>
        </p:sp>
        <p:sp>
          <p:nvSpPr>
            <p:cNvPr id="20" name="Скругленный прямоугольник 4"/>
            <p:cNvSpPr/>
            <p:nvPr/>
          </p:nvSpPr>
          <p:spPr>
            <a:xfrm>
              <a:off x="59399" y="773781"/>
              <a:ext cx="4453234" cy="3012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2786050" y="714356"/>
            <a:ext cx="43206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Cambria"/>
                <a:cs typeface="Arial" pitchFamily="34" charset="0"/>
              </a:rPr>
              <a:t>Развитие здравоохранения </a:t>
            </a:r>
            <a:endParaRPr lang="ru-RU" sz="2400" dirty="0">
              <a:latin typeface="Cambria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1571613"/>
            <a:ext cx="42862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В рамках региональной программы «Модернизация первичного звена здравоохранения Ростовской области» Центральная городская больница Донецка получила легковой автомобиль</a:t>
            </a:r>
          </a:p>
          <a:p>
            <a:pPr algn="ctr"/>
            <a:r>
              <a:rPr lang="ru-RU" b="1" dirty="0" smtClean="0"/>
              <a:t> «Лада Гранта»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528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967550680"/>
              </p:ext>
            </p:extLst>
          </p:nvPr>
        </p:nvGraphicFramePr>
        <p:xfrm>
          <a:off x="2786050" y="214290"/>
          <a:ext cx="6072230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2928934"/>
            <a:ext cx="382270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Группа 10"/>
          <p:cNvGrpSpPr/>
          <p:nvPr/>
        </p:nvGrpSpPr>
        <p:grpSpPr>
          <a:xfrm>
            <a:off x="142844" y="3429000"/>
            <a:ext cx="4327066" cy="1428760"/>
            <a:chOff x="0" y="-548497"/>
            <a:chExt cx="4327066" cy="251550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548497"/>
              <a:ext cx="4327066" cy="25155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79818" y="411746"/>
              <a:ext cx="4167430" cy="147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Группа 16"/>
          <p:cNvGrpSpPr/>
          <p:nvPr/>
        </p:nvGrpSpPr>
        <p:grpSpPr>
          <a:xfrm>
            <a:off x="142844" y="5072074"/>
            <a:ext cx="4327066" cy="928695"/>
            <a:chOff x="0" y="331928"/>
            <a:chExt cx="4327066" cy="1635075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0" y="331928"/>
              <a:ext cx="4327066" cy="163507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79818" y="411746"/>
              <a:ext cx="4167430" cy="147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Группа 19"/>
          <p:cNvGrpSpPr/>
          <p:nvPr/>
        </p:nvGrpSpPr>
        <p:grpSpPr>
          <a:xfrm>
            <a:off x="142844" y="2285992"/>
            <a:ext cx="4327066" cy="928694"/>
            <a:chOff x="0" y="331928"/>
            <a:chExt cx="4327066" cy="1635075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331928"/>
              <a:ext cx="4327066" cy="163507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4"/>
            <p:cNvSpPr/>
            <p:nvPr/>
          </p:nvSpPr>
          <p:spPr>
            <a:xfrm>
              <a:off x="79818" y="411746"/>
              <a:ext cx="4167430" cy="147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285720" y="2428868"/>
            <a:ext cx="4143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/>
              <a:t>Учителя работают по новым федеральным стандартам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0" y="3429000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/>
              <a:t>В рамках внеурочной деятельности реализуется новый курс «Разговоры о важном», основные темы курса связаны с ключевыми аспектами жизни человека в современной России</a:t>
            </a:r>
          </a:p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42844" y="51435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/>
              <a:t>По понедельникам проходят церемонии поднятия государственного флага, исполнения гимна</a:t>
            </a:r>
            <a:endParaRPr lang="ru-RU" b="1" dirty="0"/>
          </a:p>
        </p:txBody>
      </p:sp>
      <p:pic>
        <p:nvPicPr>
          <p:cNvPr id="15364" name="Picture 4" descr="https://avatars.mds.yandex.net/i?id=2a000001840a030cc35d7e534115f654a050-1602757-fast-image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142853"/>
            <a:ext cx="2214578" cy="20717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710883520"/>
              </p:ext>
            </p:extLst>
          </p:nvPr>
        </p:nvGraphicFramePr>
        <p:xfrm>
          <a:off x="4714876" y="3643314"/>
          <a:ext cx="3714776" cy="2714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530135013"/>
              </p:ext>
            </p:extLst>
          </p:nvPr>
        </p:nvGraphicFramePr>
        <p:xfrm>
          <a:off x="102058" y="3573016"/>
          <a:ext cx="4327066" cy="2378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9458" name="Picture 2" descr="https://newtambov.ru/storage/2019/09/i241261-contentImage1_2-origina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48" y="500042"/>
            <a:ext cx="342902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7" name="Picture 11" descr="Z:\Беленко\школьники\af2f835af5bc0565da88a472469eda5b_1024_671_cropped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571480"/>
            <a:ext cx="392909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822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57158" y="1571612"/>
            <a:ext cx="8358246" cy="3000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  <a:t>Ведется строительство </a:t>
            </a:r>
            <a:b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Arial"/>
                <a:ea typeface="Calibri"/>
              </a:rPr>
              <a:t>городского Дворца культуры «Шахтер»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4"/>
          <p:cNvSpPr/>
          <p:nvPr/>
        </p:nvSpPr>
        <p:spPr>
          <a:xfrm>
            <a:off x="1323732" y="3662883"/>
            <a:ext cx="6226386" cy="7679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67640" tIns="167640" rIns="167640" bIns="1676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u="none" kern="1200" dirty="0">
              <a:solidFill>
                <a:schemeClr val="tx1"/>
              </a:solidFill>
            </a:endParaRPr>
          </a:p>
        </p:txBody>
      </p:sp>
      <p:grpSp>
        <p:nvGrpSpPr>
          <p:cNvPr id="4" name="Группа 8"/>
          <p:cNvGrpSpPr/>
          <p:nvPr/>
        </p:nvGrpSpPr>
        <p:grpSpPr>
          <a:xfrm>
            <a:off x="357158" y="4786322"/>
            <a:ext cx="8391306" cy="1635075"/>
            <a:chOff x="0" y="331928"/>
            <a:chExt cx="4327066" cy="1635075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1928"/>
              <a:ext cx="4327066" cy="163507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79818" y="411746"/>
              <a:ext cx="4167430" cy="147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14348" y="4826675"/>
            <a:ext cx="771530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выполнены подготовительные работы, работы по демонтажу здания, уплотнение грунта основания  котлована, устройство песчано-щебеночной подушки с послойным уплотнением, устройство бетонной подготовки и фундаментной плиты,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едутся работы по устройству стен подвала здания.</a:t>
            </a:r>
            <a:r>
              <a:rPr lang="ru-RU" b="1" dirty="0" smtClean="0"/>
              <a:t>         </a:t>
            </a:r>
            <a:r>
              <a:rPr lang="ru-RU" dirty="0" smtClean="0"/>
              <a:t>                                                                            </a:t>
            </a:r>
            <a:r>
              <a:rPr lang="ru-RU" b="1" dirty="0" smtClean="0"/>
              <a:t>Планируемый срок сдачи объекта в эксплуатацию </a:t>
            </a:r>
            <a:r>
              <a:rPr lang="ru-RU" sz="2400" b="1" dirty="0" smtClean="0"/>
              <a:t>31.03.2024</a:t>
            </a:r>
            <a:r>
              <a:rPr lang="ru-RU" sz="2400" dirty="0" smtClean="0"/>
              <a:t>.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48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714876" y="2285992"/>
          <a:ext cx="3929090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143372" y="571480"/>
          <a:ext cx="4786346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6082" name="Picture 2" descr="C:\Users\Kab_22_1\Desktop\отчет главы за 2019 год\присланные ответы\фото\культура\ГТО 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58" y="571480"/>
            <a:ext cx="3786214" cy="292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3" name="Picture 3" descr="C:\Users\Kab_22_1\Desktop\отчет главы за 2019 год\присланные ответы\фото\культура\ГТО 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3571876"/>
            <a:ext cx="414337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C:\Users\Kab_22_1\Desktop\отчет главы за 2019 год\присланные ответы\фото\культура\ГТО 4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20" y="3786190"/>
            <a:ext cx="407196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571612"/>
            <a:ext cx="8589963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48761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4414" y="500042"/>
            <a:ext cx="7277104" cy="157163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 городе Донецке осуществляют деятельность семь инвесторов ООО «АГРОФИРМА «ДОНЕЦКАЯ ДОЛИНА», ООО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АльПако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«Плитка-Арти», ООО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Техмашсервис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Хэппи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Компани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и ООО «Юг Декор»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28992" y="207167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4214818"/>
            <a:ext cx="5572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just" fontAlgn="base">
              <a:spcBef>
                <a:spcPct val="0"/>
              </a:spcBef>
              <a:spcAft>
                <a:spcPct val="0"/>
              </a:spcAft>
              <a:tabLst>
                <a:tab pos="1620838" algn="l"/>
              </a:tabLs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начала реализации инвестиционных проектов резидентами ТОСЭР «Донецк» создано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518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новых рабочих мест и освоено более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154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млн. рублей инвестиций.</a:t>
            </a:r>
            <a:endParaRPr lang="ru-RU" sz="20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Kab_22_1\AppData\Local\Temp\7zO487BA85A\WhatsApp Image 2022-07-20 at 12.31.53 (1)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2214578" cy="1785951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928802"/>
            <a:ext cx="25003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928802"/>
            <a:ext cx="25003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214818"/>
            <a:ext cx="2857520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762820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357166"/>
            <a:ext cx="4514309" cy="3009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712381253"/>
              </p:ext>
            </p:extLst>
          </p:nvPr>
        </p:nvGraphicFramePr>
        <p:xfrm>
          <a:off x="3571868" y="605763"/>
          <a:ext cx="5392621" cy="1894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5357818" y="3500438"/>
            <a:ext cx="3528392" cy="287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317118681"/>
              </p:ext>
            </p:extLst>
          </p:nvPr>
        </p:nvGraphicFramePr>
        <p:xfrm>
          <a:off x="285720" y="3411437"/>
          <a:ext cx="4826683" cy="344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xmlns="" val="201213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501122" cy="221457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"/>
                <a:ea typeface="Calibri"/>
              </a:rPr>
              <a:t>Мероприятия по обеспечению устойчивого водоснабжения и водоотведения инвестиционных площадок города Донецка Ростовской области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500306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500306"/>
            <a:ext cx="342902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8571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553382715"/>
              </p:ext>
            </p:extLst>
          </p:nvPr>
        </p:nvGraphicFramePr>
        <p:xfrm>
          <a:off x="841889" y="62368"/>
          <a:ext cx="8128490" cy="1009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104585973"/>
              </p:ext>
            </p:extLst>
          </p:nvPr>
        </p:nvGraphicFramePr>
        <p:xfrm>
          <a:off x="3143240" y="1500174"/>
          <a:ext cx="5583565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Скругленный прямоугольник 4"/>
          <p:cNvSpPr/>
          <p:nvPr/>
        </p:nvSpPr>
        <p:spPr>
          <a:xfrm>
            <a:off x="3214678" y="3472727"/>
            <a:ext cx="5432000" cy="4976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oneck_gallery_872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9190" y="4000504"/>
            <a:ext cx="3833767" cy="2714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" descr="C:\Users\Kab_22_1\Desktop\нацпроекты на Дон24\опубликованы\15.11\нацпроект 12 квартал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1857364"/>
            <a:ext cx="271464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010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5" y="163022"/>
            <a:ext cx="1512767" cy="1588406"/>
          </a:xfrm>
          <a:prstGeom prst="rect">
            <a:avLst/>
          </a:prstGeom>
          <a:effectLst>
            <a:glow rad="1905000">
              <a:schemeClr val="accent1"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63021"/>
            <a:ext cx="1440160" cy="1797014"/>
          </a:xfrm>
          <a:prstGeom prst="rect">
            <a:avLst/>
          </a:prstGeom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1268760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результатах деятельности главы Администрации города Донецка, деятельности Администрации города Донецка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10 месяцев 2022  года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143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В городе выполняются работы по содержанию автомобильных доро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4286256"/>
            <a:ext cx="3071835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Z:\Беленко\содержание дорог - февраль\4651169a008d06767af0d368e3cfeafe_1024_1441_cropp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04" y="4286256"/>
            <a:ext cx="300039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Z:\Беленко\содержание дорог - февраль\7a16a1f1e9a95534d204d2908f095967_1024_1348_cropp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286232"/>
            <a:ext cx="264320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Группа 5"/>
          <p:cNvGrpSpPr/>
          <p:nvPr/>
        </p:nvGrpSpPr>
        <p:grpSpPr>
          <a:xfrm>
            <a:off x="357158" y="2571744"/>
            <a:ext cx="2786050" cy="500066"/>
            <a:chOff x="0" y="0"/>
            <a:chExt cx="5583565" cy="98507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0"/>
              <a:ext cx="5583565" cy="98507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48087" y="48087"/>
              <a:ext cx="5126863" cy="8888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Проведено 23 субботника</a:t>
              </a:r>
              <a:endParaRPr lang="ru-RU" sz="14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l">
                <a:spcBef>
                  <a:spcPct val="0"/>
                </a:spcBef>
              </a:pP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Скругленный прямоугольник 8"/>
          <p:cNvSpPr/>
          <p:nvPr/>
        </p:nvSpPr>
        <p:spPr>
          <a:xfrm>
            <a:off x="285720" y="3357562"/>
            <a:ext cx="2928958" cy="71438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Ликвидировано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свалочных очагов,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вывезено 617 куб.м. отходов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86182" y="2714620"/>
            <a:ext cx="4857784" cy="500066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85 контейнеров для раздельного накопления ТКО на сумму 1,57 млн. рублей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85918" y="571480"/>
            <a:ext cx="5643602" cy="500066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643306" y="3429000"/>
            <a:ext cx="4929222" cy="571504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Выполнены работы по содержанию зеленых насаждений на сумму 3, 46 млн. рублей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272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14282" y="285728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prstClr val="black">
                    <a:lumMod val="95000"/>
                  </a:prstClr>
                </a:solidFill>
                <a:latin typeface="Cambria"/>
                <a:cs typeface="Arial" pitchFamily="34" charset="0"/>
              </a:rPr>
              <a:t>Формирование комфортной городской среды</a:t>
            </a:r>
            <a:endParaRPr lang="ru-RU" sz="2400" dirty="0">
              <a:solidFill>
                <a:prstClr val="black">
                  <a:lumMod val="95000"/>
                </a:prstClr>
              </a:solidFill>
              <a:latin typeface="Cambria"/>
              <a:cs typeface="Arial" pitchFamily="34" charset="0"/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928670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28670"/>
            <a:ext cx="4357718" cy="295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786190"/>
            <a:ext cx="437359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86190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00192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19987" cy="1081088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на территории муниципального образования «Город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tretch/>
        </p:blipFill>
        <p:spPr>
          <a:xfrm>
            <a:off x="5214942" y="2571744"/>
            <a:ext cx="3286148" cy="3786214"/>
          </a:xfrm>
          <a:prstGeom prst="rect">
            <a:avLst/>
          </a:prstGeom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3" cstate="print"/>
          <a:stretch/>
        </p:blipFill>
        <p:spPr>
          <a:xfrm rot="21586800">
            <a:off x="928966" y="2578306"/>
            <a:ext cx="3424855" cy="385300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2923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214282" y="1571612"/>
            <a:ext cx="8715436" cy="9286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три года в Донецке  реализовано 10 проектов. </a:t>
            </a:r>
          </a:p>
          <a:p>
            <a:pPr algn="ctr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786322"/>
            <a:ext cx="421484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Приобретение оборудования для молодежного многофункционального центра – 1 420,6 тыс. руб.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572140"/>
            <a:ext cx="46434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«Капитальный ремонт главного фасада муниципального бюджетного учреждения культуры «Донецкая централизованная библиотечная система» - 1210,9 тыс. руб.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Kab_22_1\Downloads\Инициат. бюджетирование ММЦ (1)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2500306"/>
            <a:ext cx="2579229" cy="1816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Kab_22_1\Downloads\Инициат. бюджетирование Фасад библиотеки имени Горького (1)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8" y="4714884"/>
            <a:ext cx="2842903" cy="1828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14282" y="3714752"/>
            <a:ext cx="45005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«Капитальный ремонт фасадов муниципального бюджетного учреждения культуры «городской Дворец культуры и клубы» Дома культуры «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Гундоровский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»  - 1 900 тыс. руб.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42844" y="2000240"/>
            <a:ext cx="5786478" cy="1571636"/>
            <a:chOff x="-236790" y="-917365"/>
            <a:chExt cx="9791160" cy="195604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39267" y="-747275"/>
              <a:ext cx="9294224" cy="178595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-236790" y="-917365"/>
              <a:ext cx="9791160" cy="1852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Объем инвестиций  составил 14 300 тыс. руб.:</a:t>
              </a:r>
            </a:p>
            <a:p>
              <a:pPr lvl="0" algn="ctr" defTabSz="1111250">
                <a:spcBef>
                  <a:spcPct val="0"/>
                </a:spcBef>
              </a:pPr>
              <a:r>
                <a:rPr lang="ru-RU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областной бюджет – 12 960 тыс. руб.;</a:t>
              </a:r>
            </a:p>
            <a:p>
              <a:pPr lvl="0" algn="ctr" defTabSz="1111250">
                <a:spcBef>
                  <a:spcPct val="0"/>
                </a:spcBef>
              </a:pP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местный бюджет – 620 тыс. руб.;</a:t>
              </a:r>
            </a:p>
            <a:p>
              <a:pPr lvl="0" algn="ctr" defTabSz="1111250">
                <a:spcBef>
                  <a:spcPct val="0"/>
                </a:spcBef>
              </a:pPr>
              <a:r>
                <a:rPr lang="ru-RU" sz="1600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средства  физических и юридических лиц – 790 тыс. руб.</a:t>
              </a:r>
            </a:p>
            <a:p>
              <a:pPr lvl="4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98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4282" y="3143248"/>
            <a:ext cx="42862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Устройство ограждения стадиона (1,2 этапы) –  2 881,2 тыс. руб.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786190"/>
            <a:ext cx="435773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Текущий ремонт кровли здания МБОУ гимназия №12 – 1 134,6 тыс. руб.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4357694"/>
            <a:ext cx="450056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Благоустройство территории МБУДО  дома детского творчества – 1 690,1 тыс. руб.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C:\Users\Kab_22_1\AppData\Local\Temp\7zOCD3C920A\Ограждение стадиона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2285992"/>
            <a:ext cx="2016125" cy="185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Kab_22_1\Downloads\Благоустройство территорииДДТ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2428868"/>
            <a:ext cx="2181225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14282" y="4929198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Ремонт автомобильной дороги по пр. Ленина от площади перед почтамтом до конца квартала 12 (участок) – 1 740 тыс. руб.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5715016"/>
            <a:ext cx="464343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Ремонт дороги по адресу: г. Донецк, пр. Ленина" (участок от ул. Королева до конца 12 квартала) – 1 693 тыс. руб.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C:\Users\Kab_22_1\Downloads\IMG-20221114-WA0029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4500570"/>
            <a:ext cx="200026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C:\Users\Kab_22_1\Downloads\IMG-20221114-WA0032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16" y="4500570"/>
            <a:ext cx="200026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214282" y="221455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Капитальный ремонт кровли здания Центральной городской библиотеки имени Горького  - 752,4 тыс. руб.</a:t>
            </a:r>
          </a:p>
          <a:p>
            <a:pPr>
              <a:buFont typeface="Wingdings" pitchFamily="2" charset="2"/>
              <a:buChar char="Ø"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71902" y="1500174"/>
            <a:ext cx="5072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Благодаря инициативам  горожан в 2023 году  будут реализованы еще 4 проекта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8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6"/>
          <p:cNvSpPr>
            <a:spLocks noGrp="1"/>
          </p:cNvSpPr>
          <p:nvPr>
            <p:ph sz="quarter" idx="13"/>
          </p:nvPr>
        </p:nvSpPr>
        <p:spPr>
          <a:xfrm>
            <a:off x="4857752" y="2786058"/>
            <a:ext cx="3822192" cy="178595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Донецке работает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Благотворительный фонд «Ника»</a:t>
            </a:r>
          </a:p>
          <a:p>
            <a:pPr algn="ctr">
              <a:buNone/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через  Фонд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дончане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могут перечислить средства на нужды 7-го  казачьего батальона, батальона «Призрак»                                  и воинской части 13714</a:t>
            </a:r>
          </a:p>
          <a:p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quarter" idx="1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4500570"/>
            <a:ext cx="3822700" cy="215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/>
          <p:nvPr/>
        </p:nvGrpSpPr>
        <p:grpSpPr>
          <a:xfrm>
            <a:off x="214282" y="3143248"/>
            <a:ext cx="4500561" cy="1143008"/>
            <a:chOff x="-142844" y="-303753"/>
            <a:chExt cx="8659707" cy="1924967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-142844" y="-303753"/>
              <a:ext cx="7697510" cy="192496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52089" y="57178"/>
              <a:ext cx="8464774" cy="9628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57158" y="2786058"/>
            <a:ext cx="38576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организован сбор средств и гуманитарной помощи на нужды военнослужащих, участвующих в специальной военной операции, оказывается консультационная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помощь семьям мобилизованных.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1857364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Донецке работает муниципальный штаб  #МЫВМЕСТЕ по оказанию помощи военнослужащим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32" y="4643446"/>
            <a:ext cx="271464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98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6" y="1789661"/>
            <a:ext cx="8280920" cy="4620697"/>
          </a:xfrm>
          <a:prstGeom prst="rect">
            <a:avLst/>
          </a:prstGeom>
          <a:effectLst>
            <a:glow rad="8128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891876550"/>
              </p:ext>
            </p:extLst>
          </p:nvPr>
        </p:nvGraphicFramePr>
        <p:xfrm>
          <a:off x="467545" y="260650"/>
          <a:ext cx="8280920" cy="1529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95791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1" y="2780930"/>
            <a:ext cx="81820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b="1" dirty="0">
                <a:solidFill>
                  <a:schemeClr val="bg2">
                    <a:lumMod val="25000"/>
                  </a:schemeClr>
                </a:solidFill>
              </a:rPr>
              <a:t>Спасибо за внимание</a:t>
            </a:r>
            <a:endParaRPr lang="ru-RU" sz="6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95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540" y="97262"/>
            <a:ext cx="4449870" cy="3219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566" y="3160349"/>
            <a:ext cx="4392488" cy="35853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4718" y="97262"/>
            <a:ext cx="4245598" cy="3219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213" y="3285508"/>
            <a:ext cx="4643366" cy="3466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8003" y="1965659"/>
            <a:ext cx="4845360" cy="2799124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239072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248031081"/>
              </p:ext>
            </p:extLst>
          </p:nvPr>
        </p:nvGraphicFramePr>
        <p:xfrm>
          <a:off x="714348" y="1714488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529857071"/>
              </p:ext>
            </p:extLst>
          </p:nvPr>
        </p:nvGraphicFramePr>
        <p:xfrm>
          <a:off x="755576" y="3068960"/>
          <a:ext cx="813690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xmlns="" val="145224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301997934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248492759"/>
              </p:ext>
            </p:extLst>
          </p:nvPr>
        </p:nvGraphicFramePr>
        <p:xfrm>
          <a:off x="755576" y="148478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2032658041"/>
              </p:ext>
            </p:extLst>
          </p:nvPr>
        </p:nvGraphicFramePr>
        <p:xfrm>
          <a:off x="755576" y="3068960"/>
          <a:ext cx="813690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xmlns="" val="265818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500042"/>
            <a:ext cx="6200764" cy="220873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2022 году в бюджете города Донецка                             запланированы средства на реализацию                         четырех национальных проектов:                                       «Жилье и городская среда», «Здравоохранение» , «Экология» и  «Демография»  </a:t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размере 276,85 млн. рублей.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2000240"/>
            <a:ext cx="5429288" cy="642942"/>
          </a:xfrm>
        </p:spPr>
        <p:txBody>
          <a:bodyPr>
            <a:normAutofit fontScale="92500" lnSpcReduction="20000"/>
          </a:bodyPr>
          <a:lstStyle/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Освоено 140,09 млн. рублей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74A86-2AEF-420C-BE3E-5119623EEF5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5</a:t>
            </a:fld>
            <a:endParaRPr lang="ru-RU" dirty="0">
              <a:solidFill>
                <a:srgbClr val="073E87"/>
              </a:solidFill>
            </a:endParaRPr>
          </a:p>
        </p:txBody>
      </p:sp>
      <p:pic>
        <p:nvPicPr>
          <p:cNvPr id="50178" name="Picture 2" descr="https://donetsk-ro.donland.ru/upload/resize_cache/alt/f61/f6167c9d85ad8b38a88531f3356aa49c_120_1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1500190" cy="1143001"/>
          </a:xfrm>
          <a:prstGeom prst="rect">
            <a:avLst/>
          </a:prstGeom>
          <a:noFill/>
        </p:spPr>
      </p:pic>
      <p:pic>
        <p:nvPicPr>
          <p:cNvPr id="25602" name="Picture 2" descr="https://donetsk-ro.donland.ru/upload/resize_cache/alt/c31/c31803ce37d9f327afc56262a7a95f1e_120_1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1428736"/>
            <a:ext cx="1643066" cy="1143001"/>
          </a:xfrm>
          <a:prstGeom prst="rect">
            <a:avLst/>
          </a:prstGeom>
          <a:noFill/>
        </p:spPr>
      </p:pic>
      <p:pic>
        <p:nvPicPr>
          <p:cNvPr id="25604" name="Picture 4" descr="https://donetsk-ro.donland.ru/upload/resize_cache/alt/f9f/f9fcd19d9a15f335cdb1f0bb4da1f487_120_1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214686"/>
            <a:ext cx="1500190" cy="1143001"/>
          </a:xfrm>
          <a:prstGeom prst="rect">
            <a:avLst/>
          </a:prstGeom>
          <a:noFill/>
        </p:spPr>
      </p:pic>
      <p:pic>
        <p:nvPicPr>
          <p:cNvPr id="25606" name="Picture 6" descr="https://donetsk-ro.donland.ru/upload/resize_cache/alt/a8a/a8a14c3207b708d7ea75010783dfec52_120_12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2285992"/>
            <a:ext cx="1500190" cy="1143001"/>
          </a:xfrm>
          <a:prstGeom prst="rect">
            <a:avLst/>
          </a:prstGeom>
          <a:noFill/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214282" y="2571744"/>
            <a:ext cx="6786610" cy="3000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2714620"/>
            <a:ext cx="57864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Из средств областного бюджета городу в 2022 году дополнительно выделено </a:t>
            </a:r>
            <a:r>
              <a:rPr lang="ru-RU" sz="2400" b="1" dirty="0" smtClean="0"/>
              <a:t>208,65 </a:t>
            </a:r>
            <a:r>
              <a:rPr lang="ru-RU" b="1" dirty="0" smtClean="0"/>
              <a:t>млн. рублей: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/>
              <a:t> на рекультивацию  городского полигона;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/>
              <a:t> закупку контейнеров для раздельного накопления твердых коммунальных отходов;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/>
              <a:t> приобретение мебели, медицинского оборудования и инвентаря для ЦГБ;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/>
              <a:t> ремонт и содержание автомобильных дорог  и ряд других мероприятий.</a:t>
            </a:r>
            <a:endParaRPr lang="ru-RU" b="1" dirty="0"/>
          </a:p>
        </p:txBody>
      </p:sp>
      <p:pic>
        <p:nvPicPr>
          <p:cNvPr id="5" name="Picture 2" descr="https://donetsk-ro.donland.ru/upload/resize_cache/alt/79b/79b0ac18663c63618c7ecb1abf5b3bf0_120_12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214818"/>
            <a:ext cx="1643074" cy="1143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922055971"/>
              </p:ext>
            </p:extLst>
          </p:nvPr>
        </p:nvGraphicFramePr>
        <p:xfrm>
          <a:off x="215517" y="171542"/>
          <a:ext cx="8532948" cy="2544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7752" y="2786058"/>
            <a:ext cx="335758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2786058"/>
            <a:ext cx="3071834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Kab_22_1\Desktop\к отчету главы 2022\присланные ответы\фото цгб\photo1666688214 (4)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8" y="4714860"/>
            <a:ext cx="371477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9190" y="4786322"/>
            <a:ext cx="3284529" cy="1784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260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krasrab.ru/media/4/1/2/9/2/material_10902/original_photo-thumb_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3000364" cy="2428892"/>
          </a:xfrm>
          <a:prstGeom prst="rect">
            <a:avLst/>
          </a:prstGeom>
          <a:noFill/>
        </p:spPr>
      </p:pic>
      <p:pic>
        <p:nvPicPr>
          <p:cNvPr id="21508" name="Picture 4" descr="https://strategy.government-nnov.ru/static/tilda/12532821/tild6236-3139-4438-b533-646336363664___waifu2x_photo_sca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1" y="857232"/>
            <a:ext cx="3059347" cy="2357454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662680622"/>
              </p:ext>
            </p:extLst>
          </p:nvPr>
        </p:nvGraphicFramePr>
        <p:xfrm>
          <a:off x="3071802" y="620688"/>
          <a:ext cx="5892686" cy="5275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919303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500042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Cambria"/>
                <a:cs typeface="Arial" pitchFamily="34" charset="0"/>
              </a:rPr>
              <a:t>Развитие здравоохранения </a:t>
            </a:r>
            <a:endParaRPr lang="ru-RU" sz="2800" dirty="0">
              <a:latin typeface="Cambria"/>
              <a:cs typeface="Arial" pitchFamily="34" charset="0"/>
            </a:endParaRPr>
          </a:p>
        </p:txBody>
      </p:sp>
      <p:pic>
        <p:nvPicPr>
          <p:cNvPr id="89090" name="Picture 2" descr="D:\Мои документы\документы\Бюджет 2018-2020\Разное\Фото\Поликлин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71119"/>
            <a:ext cx="4214842" cy="2782824"/>
          </a:xfrm>
          <a:prstGeom prst="rect">
            <a:avLst/>
          </a:prstGeom>
          <a:noFill/>
        </p:spPr>
      </p:pic>
      <p:pic>
        <p:nvPicPr>
          <p:cNvPr id="8" name="Рисунок 7" descr="http://neinvalid.ru/wp-content/uploads/2014/12/7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142984"/>
            <a:ext cx="2808312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poliklinikin.ru/wp-content/uploads/2018/11/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703" y="3771119"/>
            <a:ext cx="4322297" cy="278282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3301997934"/>
              </p:ext>
            </p:extLst>
          </p:nvPr>
        </p:nvGraphicFramePr>
        <p:xfrm>
          <a:off x="3571868" y="1357298"/>
          <a:ext cx="4786346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198652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700263492"/>
              </p:ext>
            </p:extLst>
          </p:nvPr>
        </p:nvGraphicFramePr>
        <p:xfrm>
          <a:off x="285720" y="428604"/>
          <a:ext cx="4572032" cy="2376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080664417"/>
              </p:ext>
            </p:extLst>
          </p:nvPr>
        </p:nvGraphicFramePr>
        <p:xfrm>
          <a:off x="214282" y="2428868"/>
          <a:ext cx="5143536" cy="3954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026" name="Picture 2" descr="C:\Users\Kab_22_1\Desktop\к отчету главы 2022\присланные ответы\фото цгб\photo1666688214 (1)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6" y="500042"/>
            <a:ext cx="342902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Kab_22_1\Desktop\к отчету главы 2022\присланные ответы\фото цгб\photo1666688214 (3).jpeg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0694" y="3500438"/>
            <a:ext cx="3357586" cy="2879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6528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4446</TotalTime>
  <Words>1065</Words>
  <Application>Microsoft Office PowerPoint</Application>
  <PresentationFormat>Экран (4:3)</PresentationFormat>
  <Paragraphs>107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Волна</vt:lpstr>
      <vt:lpstr>Слайд 1</vt:lpstr>
      <vt:lpstr>Слайд 2</vt:lpstr>
      <vt:lpstr>Слайд 3</vt:lpstr>
      <vt:lpstr>Слайд 4</vt:lpstr>
      <vt:lpstr>   В 2022 году в бюджете города Донецка                             запланированы средства на реализацию                         четырех национальных проектов:                                       «Жилье и городская среда», «Здравоохранение» , «Экология» и  «Демография»   в размере 276,85 млн. рублей. 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Ведется строительство   городского Дворца культуры «Шахтер»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Формирование современной городской среды на территории муниципального образования «Город Донецк»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totl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Администрации города Донецка о результатах деятельности за 2016 год</dc:title>
  <dc:creator>Юлия</dc:creator>
  <cp:lastModifiedBy>Kab-22-1</cp:lastModifiedBy>
  <cp:revision>563</cp:revision>
  <dcterms:created xsi:type="dcterms:W3CDTF">2016-11-13T07:15:30Z</dcterms:created>
  <dcterms:modified xsi:type="dcterms:W3CDTF">2022-11-15T10:59:21Z</dcterms:modified>
</cp:coreProperties>
</file>