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1" r:id="rId1"/>
  </p:sldMasterIdLst>
  <p:notesMasterIdLst>
    <p:notesMasterId r:id="rId15"/>
  </p:notesMasterIdLst>
  <p:sldIdLst>
    <p:sldId id="256" r:id="rId2"/>
    <p:sldId id="277" r:id="rId3"/>
    <p:sldId id="263" r:id="rId4"/>
    <p:sldId id="258" r:id="rId5"/>
    <p:sldId id="274" r:id="rId6"/>
    <p:sldId id="273" r:id="rId7"/>
    <p:sldId id="267" r:id="rId8"/>
    <p:sldId id="265" r:id="rId9"/>
    <p:sldId id="266" r:id="rId10"/>
    <p:sldId id="275" r:id="rId11"/>
    <p:sldId id="276" r:id="rId12"/>
    <p:sldId id="278" r:id="rId13"/>
    <p:sldId id="261" r:id="rId14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3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notesMaster" Target="notesMasters/notesMaster1.xml" /><Relationship Id="rId10" Type="http://schemas.openxmlformats.org/officeDocument/2006/relationships/slide" Target="slides/slide9.xml" /><Relationship Id="rId19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 /><Relationship Id="rId2" Type="http://schemas.microsoft.com/office/2011/relationships/chartColorStyle" Target="colors1.xml" /><Relationship Id="rId1" Type="http://schemas.microsoft.com/office/2011/relationships/chartStyle" Target="style1.xml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Заёмщики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A43-4CAF-A220-8E7B4D44B78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A43-4CAF-A220-8E7B4D44B78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A43-4CAF-A220-8E7B4D44B78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A43-4CAF-A220-8E7B4D44B78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A43-4CAF-A220-8E7B4D44B78D}"/>
              </c:ext>
            </c:extLst>
          </c:dPt>
          <c:dPt>
            <c:idx val="5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A43-4CAF-A220-8E7B4D44B78D}"/>
              </c:ext>
            </c:extLst>
          </c:dPt>
          <c:dPt>
            <c:idx val="6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5A43-4CAF-A220-8E7B4D44B78D}"/>
              </c:ext>
            </c:extLst>
          </c:dPt>
          <c:dPt>
            <c:idx val="7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5E51-47E1-AE92-A07579F9779C}"/>
              </c:ext>
            </c:extLst>
          </c:dPt>
          <c:dLbls>
            <c:dLbl>
              <c:idx val="5"/>
              <c:layout>
                <c:manualLayout>
                  <c:x val="1.3682404485431539E-2"/>
                  <c:y val="-4.0189488509058315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A43-4CAF-A220-8E7B4D44B78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Машиностроение</c:v>
                </c:pt>
                <c:pt idx="1">
                  <c:v>Металлургия </c:v>
                </c:pt>
                <c:pt idx="2">
                  <c:v>Легкая промышленность</c:v>
                </c:pt>
                <c:pt idx="3">
                  <c:v>Химическое производство</c:v>
                </c:pt>
                <c:pt idx="4">
                  <c:v>Деревопереработка</c:v>
                </c:pt>
                <c:pt idx="5">
                  <c:v>Приборостроение</c:v>
                </c:pt>
                <c:pt idx="6">
                  <c:v>Прочие производства</c:v>
                </c:pt>
                <c:pt idx="7">
                  <c:v>Полиграфия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14</c:v>
                </c:pt>
                <c:pt idx="1">
                  <c:v>12</c:v>
                </c:pt>
                <c:pt idx="2">
                  <c:v>8</c:v>
                </c:pt>
                <c:pt idx="3">
                  <c:v>8</c:v>
                </c:pt>
                <c:pt idx="4">
                  <c:v>4</c:v>
                </c:pt>
                <c:pt idx="5">
                  <c:v>4</c:v>
                </c:pt>
                <c:pt idx="6">
                  <c:v>2</c:v>
                </c:pt>
                <c:pt idx="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5A43-4CAF-A220-8E7B4D44B78D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5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6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0.13861193652326759"/>
          <c:y val="0.56698123123123123"/>
          <c:w val="0.84229193072077191"/>
          <c:h val="0.309069819819819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654A2-4903-4A73-A28B-494CA4E28A9F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57C78A-585F-491B-9EBB-51D42B5FEF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232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57C78A-585F-491B-9EBB-51D42B5FEF6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182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71C7E2-9D8B-4B4D-AD5C-365C9D4A08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50B3C84-373B-4B0F-81B8-6E7CA38242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F30F9B-D29D-4ACF-87F7-1ABEC9754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D88D6-517E-4CB8-B370-A74C481E6E6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E0AE73-0B8D-4522-8D9E-782260072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9AD190-FBC6-4A66-B584-DBF2329F0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2CFA7-7373-4117-A35B-B8C416517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326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6795B1-0E35-4B1A-964C-CB8F6DF38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85B180B-953F-45A2-AC55-C5242D6862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3000A6-5856-4125-801A-C2F2B188E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D88D6-517E-4CB8-B370-A74C481E6E6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4906F7E-52A1-4364-804C-0E93D8958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C839B8-71C4-4846-AC53-8977CB6ED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2CFA7-7373-4117-A35B-B8C416517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593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B67F364-106F-4C85-A6F0-9C598036A4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71DE7DB-26A8-4EC5-8DBF-7733BFBDAC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959656-5971-4396-A94D-876C26D81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D88D6-517E-4CB8-B370-A74C481E6E6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E9184C-4874-4C6A-9CE7-E741E5D8C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9F1858-ED9D-478A-877C-809387EDA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2CFA7-7373-4117-A35B-B8C416517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816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9E057B-9998-4B26-BDB5-47A6328F3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C58BD1-7F22-4089-B182-B63D089400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CFAD9B-E5D8-4F6D-87DD-2CFF6BE2F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D88D6-517E-4CB8-B370-A74C481E6E6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580AB3-7E9D-4FDA-8646-48B209D13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49E0FB-4A45-4313-A87A-C0E2B97E1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2CFA7-7373-4117-A35B-B8C416517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741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817B00-3F7B-4C0F-BCFD-49E835897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BAC4416-3E44-46FF-A3A5-80006A4640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947C00-078E-4372-8438-DBA10298A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D88D6-517E-4CB8-B370-A74C481E6E6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A5B2A6-1086-4CE4-811F-E023531A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58732D-DB55-41BA-AE4D-C02A6AB04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2CFA7-7373-4117-A35B-B8C416517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91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5C8803-CF9A-4769-97A2-D8075254C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DE7070-F374-4A87-99FC-B5C0321644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E16F262-B478-4BDE-AA5E-1B90322A8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BF2B456-A59C-415E-83B3-07CFB04FC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D88D6-517E-4CB8-B370-A74C481E6E6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4B86E5C-E302-4B88-840A-0571F1C82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AD74507-05D6-46E0-B750-B4D8ECFAA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2CFA7-7373-4117-A35B-B8C416517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292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7FF924-D6FC-455A-8F7D-9506036E2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C3E769C-8356-4278-AC42-B4B3F6FF6E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53110F9-55DE-4CA6-9680-207664CB61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48DBB28-9EE2-49E8-AA21-3898437016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58C6001-D19F-4ED5-BA4E-921AB5B7A6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0DAEA9E-8F5A-4299-8C1D-BF9F89EF4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D88D6-517E-4CB8-B370-A74C481E6E6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694273C-107F-43F5-BF6F-C3D1232B1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8C1F772-38DC-4F4F-90C8-391899B09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2CFA7-7373-4117-A35B-B8C416517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940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B258FF-4FF3-41D1-9315-CE2222F1D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3CCFA00-301D-48B6-85BA-E548B87D0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D88D6-517E-4CB8-B370-A74C481E6E6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CE910B0-45F1-4C84-8DA0-2FCB34F2E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B6DA0F-466A-4F1D-A661-6721A72B5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2CFA7-7373-4117-A35B-B8C416517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535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94A4E53-BADD-4B1D-9BAC-15143BA5E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D88D6-517E-4CB8-B370-A74C481E6E6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A906944-9C32-4ADF-85BA-05FF6B6B3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0C2D615-47EC-4296-8715-3D3A40C46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2CFA7-7373-4117-A35B-B8C416517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725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DC1439-3E33-4A67-844C-3142AB248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567FC1-17EF-4EA3-9AC1-5E2D505B2F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EE08CC0-7357-4B5B-8A97-AD6803C6A1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34EABE1-E360-428B-BB08-D04AA4209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D88D6-517E-4CB8-B370-A74C481E6E6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6EC6F91-91C8-4C88-821F-966F51C66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8F4AD30-4853-4DCF-A265-FB88D36D1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2CFA7-7373-4117-A35B-B8C416517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150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CD537A-39BD-4901-9DE9-1BEB87DE5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E992CB1-8B31-40E4-96D1-720FF42045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8CCC357-CCA4-41D1-A2B1-A5CF8427F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83E539B-04A1-431C-81C6-8BD607449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D88D6-517E-4CB8-B370-A74C481E6E6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988CCCC-8B40-4B75-A7B7-E9B9B3886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09300A9-3FCE-4846-A89B-10C173088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2CFA7-7373-4117-A35B-B8C416517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808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0EC74B-050B-4AAC-8B50-BC6E014C0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AE7364D-2FF7-407D-AE2C-92A33A43B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6EA494-9568-43F0-9998-E2B96A1C6E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D88D6-517E-4CB8-B370-A74C481E6E6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C9F4A9-D200-460F-A01B-721C559DBA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D4F590D-5ABA-48F0-89DD-AD3EF761F2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2CFA7-7373-4117-A35B-B8C416517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156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4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p61.ru/" TargetMode="External" /><Relationship Id="rId2" Type="http://schemas.openxmlformats.org/officeDocument/2006/relationships/hyperlink" Target="mailto:info@frp61.ru" TargetMode="Externa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6.png" /><Relationship Id="rId5" Type="http://schemas.openxmlformats.org/officeDocument/2006/relationships/image" Target="../media/image1.jpg" /><Relationship Id="rId4" Type="http://schemas.openxmlformats.org/officeDocument/2006/relationships/hyperlink" Target="https://t.me/rfrp61" TargetMode="Externa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 /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4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 /><Relationship Id="rId2" Type="http://schemas.openxmlformats.org/officeDocument/2006/relationships/hyperlink" Target="http://www.frp61.ru/" TargetMode="External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3.png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94EE62-DDAF-4206-B0D1-1FC1F65CE6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220021"/>
            <a:ext cx="9431045" cy="238760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Механизмы льготного финансирования развития промышленных производств в Ростовской области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3B99E8E-3CA1-4227-9F54-D3C8B2F794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5378" y="4706480"/>
            <a:ext cx="6987645" cy="1388534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ru-RU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Директор РФРП РО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Калинина Ольга Александровна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27.06.2022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85102C4-719F-4A90-B292-390F5A763AD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077" y="329598"/>
            <a:ext cx="3352800" cy="866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8360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4BA675-AC6C-4D10-B9FB-F606D234E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5012" y="1108708"/>
            <a:ext cx="10515600" cy="1325563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Федеральные программы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A4528B6-B837-4961-A27A-1200EC384CD5}"/>
              </a:ext>
            </a:extLst>
          </p:cNvPr>
          <p:cNvSpPr/>
          <p:nvPr/>
        </p:nvSpPr>
        <p:spPr>
          <a:xfrm>
            <a:off x="1323843" y="2292672"/>
            <a:ext cx="10422384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D558D1-A0D5-4E94-9A6A-5CA1A1AE882A}"/>
              </a:ext>
            </a:extLst>
          </p:cNvPr>
          <p:cNvSpPr txBox="1"/>
          <p:nvPr/>
        </p:nvSpPr>
        <p:spPr>
          <a:xfrm>
            <a:off x="5610677" y="2291217"/>
            <a:ext cx="1242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Сумма займа, млн. руб.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C9EA32-02FA-4507-9519-17F5E8444958}"/>
              </a:ext>
            </a:extLst>
          </p:cNvPr>
          <p:cNvSpPr txBox="1"/>
          <p:nvPr/>
        </p:nvSpPr>
        <p:spPr>
          <a:xfrm>
            <a:off x="8003213" y="2299858"/>
            <a:ext cx="1242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Процентная ставка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5F17D4-21FE-4B16-A5E9-5E89FF1368AC}"/>
              </a:ext>
            </a:extLst>
          </p:cNvPr>
          <p:cNvSpPr txBox="1"/>
          <p:nvPr/>
        </p:nvSpPr>
        <p:spPr>
          <a:xfrm>
            <a:off x="10395749" y="2385297"/>
            <a:ext cx="1242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Срок займа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BE87FD1-9FE6-4B10-B2E0-CB635EAD74C2}"/>
              </a:ext>
            </a:extLst>
          </p:cNvPr>
          <p:cNvSpPr/>
          <p:nvPr/>
        </p:nvSpPr>
        <p:spPr>
          <a:xfrm>
            <a:off x="1322768" y="3641465"/>
            <a:ext cx="10422382" cy="41323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7B3ECBD4-5206-4CBF-9919-68354C3487C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598" y="327406"/>
            <a:ext cx="3352800" cy="866775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9F3087A0-C299-4E9D-AFB5-44108E9811DC}"/>
              </a:ext>
            </a:extLst>
          </p:cNvPr>
          <p:cNvSpPr/>
          <p:nvPr/>
        </p:nvSpPr>
        <p:spPr>
          <a:xfrm>
            <a:off x="1322768" y="2821561"/>
            <a:ext cx="10422384" cy="39401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DEC49749-FFE3-416E-882F-500C1AF69E44}"/>
              </a:ext>
            </a:extLst>
          </p:cNvPr>
          <p:cNvSpPr/>
          <p:nvPr/>
        </p:nvSpPr>
        <p:spPr>
          <a:xfrm>
            <a:off x="1322767" y="4068710"/>
            <a:ext cx="10422384" cy="39401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ECD4D94-A7B0-4270-8EA4-098D58279633}"/>
              </a:ext>
            </a:extLst>
          </p:cNvPr>
          <p:cNvSpPr txBox="1"/>
          <p:nvPr/>
        </p:nvSpPr>
        <p:spPr>
          <a:xfrm>
            <a:off x="1816959" y="2869838"/>
            <a:ext cx="2900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Автокомпоненты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1C48DAF-1D13-44C2-8D36-449CD42EB0D2}"/>
              </a:ext>
            </a:extLst>
          </p:cNvPr>
          <p:cNvSpPr txBox="1"/>
          <p:nvPr/>
        </p:nvSpPr>
        <p:spPr>
          <a:xfrm>
            <a:off x="1824339" y="3694194"/>
            <a:ext cx="3441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Маркировка товаров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E35F546-D4F7-4294-B4F1-4FC8260EB124}"/>
              </a:ext>
            </a:extLst>
          </p:cNvPr>
          <p:cNvSpPr txBox="1"/>
          <p:nvPr/>
        </p:nvSpPr>
        <p:spPr>
          <a:xfrm>
            <a:off x="1835442" y="4106693"/>
            <a:ext cx="4110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Приоритетные проекты</a:t>
            </a: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id="{338A9AF6-2581-4800-AD39-FD1AFCB6E075}"/>
              </a:ext>
            </a:extLst>
          </p:cNvPr>
          <p:cNvSpPr/>
          <p:nvPr/>
        </p:nvSpPr>
        <p:spPr>
          <a:xfrm>
            <a:off x="1322770" y="3223857"/>
            <a:ext cx="10422382" cy="41323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F9C0B18-196B-484C-B4DD-09C4B67B8D2E}"/>
              </a:ext>
            </a:extLst>
          </p:cNvPr>
          <p:cNvSpPr txBox="1"/>
          <p:nvPr/>
        </p:nvSpPr>
        <p:spPr>
          <a:xfrm>
            <a:off x="1814000" y="3262069"/>
            <a:ext cx="33616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Станкостроение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E0A92EB-A587-4EE6-A6A4-53AFDE0D606A}"/>
              </a:ext>
            </a:extLst>
          </p:cNvPr>
          <p:cNvSpPr txBox="1"/>
          <p:nvPr/>
        </p:nvSpPr>
        <p:spPr>
          <a:xfrm>
            <a:off x="5591843" y="2817787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50 - 1000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B5A9B55-E23E-4455-B299-30E55E43B2F8}"/>
              </a:ext>
            </a:extLst>
          </p:cNvPr>
          <p:cNvSpPr txBox="1"/>
          <p:nvPr/>
        </p:nvSpPr>
        <p:spPr>
          <a:xfrm>
            <a:off x="5528577" y="3216670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50 - 500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EA7B2F1-2E20-4E24-9594-C6F2DFD7ECC6}"/>
              </a:ext>
            </a:extLst>
          </p:cNvPr>
          <p:cNvSpPr txBox="1"/>
          <p:nvPr/>
        </p:nvSpPr>
        <p:spPr>
          <a:xfrm>
            <a:off x="5512868" y="4025671"/>
            <a:ext cx="1303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500 - 2000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B905062-3081-4B4C-85CA-1124DD70A608}"/>
              </a:ext>
            </a:extLst>
          </p:cNvPr>
          <p:cNvSpPr txBox="1"/>
          <p:nvPr/>
        </p:nvSpPr>
        <p:spPr>
          <a:xfrm>
            <a:off x="5534326" y="3617433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5 - 50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79B791A-2CBD-43E0-86FF-4E9F1E44BFC4}"/>
              </a:ext>
            </a:extLst>
          </p:cNvPr>
          <p:cNvSpPr txBox="1"/>
          <p:nvPr/>
        </p:nvSpPr>
        <p:spPr>
          <a:xfrm>
            <a:off x="7344023" y="2818106"/>
            <a:ext cx="1827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1%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8EA8600-6921-4E35-A063-457090936D77}"/>
              </a:ext>
            </a:extLst>
          </p:cNvPr>
          <p:cNvSpPr txBox="1"/>
          <p:nvPr/>
        </p:nvSpPr>
        <p:spPr>
          <a:xfrm>
            <a:off x="7351826" y="3167390"/>
            <a:ext cx="8936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1%</a:t>
            </a:r>
          </a:p>
          <a:p>
            <a:r>
              <a:rPr lang="ru-RU" sz="800" dirty="0">
                <a:latin typeface="Calibri" panose="020F0502020204030204" pitchFamily="34" charset="0"/>
                <a:cs typeface="Calibri" panose="020F0502020204030204" pitchFamily="34" charset="0"/>
              </a:rPr>
              <a:t>в первые 3 года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EE34EE5-375D-4213-A2D3-9689855159BC}"/>
              </a:ext>
            </a:extLst>
          </p:cNvPr>
          <p:cNvSpPr txBox="1"/>
          <p:nvPr/>
        </p:nvSpPr>
        <p:spPr>
          <a:xfrm>
            <a:off x="7348697" y="3648027"/>
            <a:ext cx="8936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1%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7155166-7488-47D4-88D9-7D9119333593}"/>
              </a:ext>
            </a:extLst>
          </p:cNvPr>
          <p:cNvSpPr txBox="1"/>
          <p:nvPr/>
        </p:nvSpPr>
        <p:spPr>
          <a:xfrm>
            <a:off x="7348697" y="3998971"/>
            <a:ext cx="18273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1%</a:t>
            </a:r>
          </a:p>
          <a:p>
            <a:r>
              <a:rPr lang="ru-RU" sz="800" dirty="0">
                <a:latin typeface="Calibri" panose="020F0502020204030204" pitchFamily="34" charset="0"/>
                <a:cs typeface="Calibri" panose="020F0502020204030204" pitchFamily="34" charset="0"/>
              </a:rPr>
              <a:t>при высококлассном обеспечении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2699C1B-46FD-4C34-98D6-5AFE2F6F0F45}"/>
              </a:ext>
            </a:extLst>
          </p:cNvPr>
          <p:cNvSpPr txBox="1"/>
          <p:nvPr/>
        </p:nvSpPr>
        <p:spPr>
          <a:xfrm>
            <a:off x="1744460" y="5531635"/>
            <a:ext cx="942364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000" b="0" i="0" dirty="0">
                <a:solidFill>
                  <a:srgbClr val="092332"/>
                </a:solidFill>
                <a:effectLst/>
              </a:rPr>
              <a:t>* Ставки могут быть снижены при закупке отечественного оборудования, а также при использовании банковской гарантии, гарантии от ВЭБ.РФ, Корпорации МСП и РГО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F3EBCF9-2585-4FB5-BAD3-1C52499D002F}"/>
              </a:ext>
            </a:extLst>
          </p:cNvPr>
          <p:cNvSpPr txBox="1"/>
          <p:nvPr/>
        </p:nvSpPr>
        <p:spPr>
          <a:xfrm>
            <a:off x="9029314" y="3154347"/>
            <a:ext cx="1242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3%</a:t>
            </a:r>
          </a:p>
          <a:p>
            <a:r>
              <a:rPr lang="ru-RU" sz="800" dirty="0">
                <a:latin typeface="Calibri" panose="020F0502020204030204" pitchFamily="34" charset="0"/>
                <a:cs typeface="Calibri" panose="020F0502020204030204" pitchFamily="34" charset="0"/>
              </a:rPr>
              <a:t>на оставшийся срок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7549F7E-34B7-4B31-A754-4023B6A24C29}"/>
              </a:ext>
            </a:extLst>
          </p:cNvPr>
          <p:cNvSpPr txBox="1"/>
          <p:nvPr/>
        </p:nvSpPr>
        <p:spPr>
          <a:xfrm>
            <a:off x="8997469" y="3995587"/>
            <a:ext cx="1353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3%</a:t>
            </a:r>
          </a:p>
          <a:p>
            <a:r>
              <a:rPr lang="ru-RU" sz="800" dirty="0">
                <a:latin typeface="Calibri" panose="020F0502020204030204" pitchFamily="34" charset="0"/>
                <a:cs typeface="Calibri" panose="020F0502020204030204" pitchFamily="34" charset="0"/>
              </a:rPr>
              <a:t>при другом обеспечении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4146C69-09DA-42B7-B7FE-A6B1A87F2C29}"/>
              </a:ext>
            </a:extLst>
          </p:cNvPr>
          <p:cNvSpPr txBox="1"/>
          <p:nvPr/>
        </p:nvSpPr>
        <p:spPr>
          <a:xfrm>
            <a:off x="10351325" y="2811414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 ≤ 5 лет 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413BD3D-C8DE-4F8F-8E04-43A03C7C7C22}"/>
              </a:ext>
            </a:extLst>
          </p:cNvPr>
          <p:cNvSpPr txBox="1"/>
          <p:nvPr/>
        </p:nvSpPr>
        <p:spPr>
          <a:xfrm>
            <a:off x="10362795" y="3228229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 ≤ 7 лет 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10ACE02-5336-4F60-A4CD-E2333E3D56F8}"/>
              </a:ext>
            </a:extLst>
          </p:cNvPr>
          <p:cNvSpPr txBox="1"/>
          <p:nvPr/>
        </p:nvSpPr>
        <p:spPr>
          <a:xfrm>
            <a:off x="10362794" y="4043427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 ≤ 7 лет 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F6D78D0A-7BD2-4E53-BABD-D4D47AE4DFF7}"/>
              </a:ext>
            </a:extLst>
          </p:cNvPr>
          <p:cNvSpPr txBox="1"/>
          <p:nvPr/>
        </p:nvSpPr>
        <p:spPr>
          <a:xfrm>
            <a:off x="10422382" y="3636720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 ≤ 2 года</a:t>
            </a:r>
          </a:p>
        </p:txBody>
      </p:sp>
      <p:sp>
        <p:nvSpPr>
          <p:cNvPr id="91" name="Прямоугольник 90">
            <a:extLst>
              <a:ext uri="{FF2B5EF4-FFF2-40B4-BE49-F238E27FC236}">
                <a16:creationId xmlns:a16="http://schemas.microsoft.com/office/drawing/2014/main" id="{0C0C33A6-A0F2-43C4-903D-ADF07E24AF17}"/>
              </a:ext>
            </a:extLst>
          </p:cNvPr>
          <p:cNvSpPr/>
          <p:nvPr/>
        </p:nvSpPr>
        <p:spPr>
          <a:xfrm>
            <a:off x="1322767" y="4475586"/>
            <a:ext cx="10422383" cy="39401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F4BB03A-6635-4413-9647-8B3CC8BE047C}"/>
              </a:ext>
            </a:extLst>
          </p:cNvPr>
          <p:cNvSpPr txBox="1"/>
          <p:nvPr/>
        </p:nvSpPr>
        <p:spPr>
          <a:xfrm>
            <a:off x="1849511" y="4522240"/>
            <a:ext cx="36278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Экологические проекты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609DB98-AAB0-45FF-9E2F-EF40A7B99793}"/>
              </a:ext>
            </a:extLst>
          </p:cNvPr>
          <p:cNvSpPr txBox="1"/>
          <p:nvPr/>
        </p:nvSpPr>
        <p:spPr>
          <a:xfrm>
            <a:off x="5613809" y="4438645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50 - 1000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40C95FE-264B-4C4F-9E5A-7F3F97466E79}"/>
              </a:ext>
            </a:extLst>
          </p:cNvPr>
          <p:cNvSpPr txBox="1"/>
          <p:nvPr/>
        </p:nvSpPr>
        <p:spPr>
          <a:xfrm>
            <a:off x="7357575" y="4406021"/>
            <a:ext cx="1242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3%*</a:t>
            </a:r>
          </a:p>
          <a:p>
            <a:r>
              <a:rPr lang="ru-RU" sz="800" dirty="0">
                <a:latin typeface="Calibri" panose="020F0502020204030204" pitchFamily="34" charset="0"/>
                <a:cs typeface="Calibri" panose="020F0502020204030204" pitchFamily="34" charset="0"/>
              </a:rPr>
              <a:t>базовая ставка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342D588-3DEC-4DCD-B562-8DB01F3D3192}"/>
              </a:ext>
            </a:extLst>
          </p:cNvPr>
          <p:cNvSpPr txBox="1"/>
          <p:nvPr/>
        </p:nvSpPr>
        <p:spPr>
          <a:xfrm>
            <a:off x="10374263" y="4425781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 ≤ 7 лет </a:t>
            </a: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E3AA74ED-5B5A-4392-A83F-F407BD56F04E}"/>
              </a:ext>
            </a:extLst>
          </p:cNvPr>
          <p:cNvSpPr/>
          <p:nvPr/>
        </p:nvSpPr>
        <p:spPr>
          <a:xfrm>
            <a:off x="1322770" y="4886706"/>
            <a:ext cx="10422384" cy="39401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6D76D4B-4CC2-45D8-A32D-03B5783E966F}"/>
              </a:ext>
            </a:extLst>
          </p:cNvPr>
          <p:cNvSpPr txBox="1"/>
          <p:nvPr/>
        </p:nvSpPr>
        <p:spPr>
          <a:xfrm>
            <a:off x="1814000" y="4894339"/>
            <a:ext cx="4110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Формирование компонентной и ресурсной базы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2B606A5-57D2-4A43-A289-12455C0A8CF3}"/>
              </a:ext>
            </a:extLst>
          </p:cNvPr>
          <p:cNvSpPr txBox="1"/>
          <p:nvPr/>
        </p:nvSpPr>
        <p:spPr>
          <a:xfrm>
            <a:off x="5580379" y="4887803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10 - 500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EA42BE5-0795-46CE-87B5-956E045A8E86}"/>
              </a:ext>
            </a:extLst>
          </p:cNvPr>
          <p:cNvSpPr txBox="1"/>
          <p:nvPr/>
        </p:nvSpPr>
        <p:spPr>
          <a:xfrm>
            <a:off x="7364001" y="4855103"/>
            <a:ext cx="8936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5%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0AE689E-D39C-45BB-B692-8D093ED26D91}"/>
              </a:ext>
            </a:extLst>
          </p:cNvPr>
          <p:cNvSpPr txBox="1"/>
          <p:nvPr/>
        </p:nvSpPr>
        <p:spPr>
          <a:xfrm>
            <a:off x="10394286" y="4862668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 ≤ 3 года</a:t>
            </a:r>
          </a:p>
        </p:txBody>
      </p:sp>
    </p:spTree>
    <p:extLst>
      <p:ext uri="{BB962C8B-B14F-4D97-AF65-F5344CB8AC3E}">
        <p14:creationId xmlns:p14="http://schemas.microsoft.com/office/powerpoint/2010/main" val="2279679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EF82AF-56FD-4713-A02B-16E7A8688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9000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Отраслевые направления, финансируемые ФРП РФ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C4AB89-6F2D-46E1-B7A9-66385E3549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5161" y="1675775"/>
            <a:ext cx="10818181" cy="682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Раздел С. «Обрабатывающие производства»</a:t>
            </a:r>
          </a:p>
          <a:p>
            <a:pPr marL="0" indent="0">
              <a:buNone/>
            </a:pP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2AC0D1E-902E-4AF2-BBA6-CCA0DC1316E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598" y="327406"/>
            <a:ext cx="3352800" cy="8667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1A33440D-A615-76E5-DDE0-288981DFBF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111608"/>
              </p:ext>
            </p:extLst>
          </p:nvPr>
        </p:nvGraphicFramePr>
        <p:xfrm>
          <a:off x="969514" y="2317075"/>
          <a:ext cx="10555550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7775">
                  <a:extLst>
                    <a:ext uri="{9D8B030D-6E8A-4147-A177-3AD203B41FA5}">
                      <a16:colId xmlns:a16="http://schemas.microsoft.com/office/drawing/2014/main" val="4100469799"/>
                    </a:ext>
                  </a:extLst>
                </a:gridCol>
                <a:gridCol w="5277775">
                  <a:extLst>
                    <a:ext uri="{9D8B030D-6E8A-4147-A177-3AD203B41FA5}">
                      <a16:colId xmlns:a16="http://schemas.microsoft.com/office/drawing/2014/main" val="820678772"/>
                    </a:ext>
                  </a:extLst>
                </a:gridCol>
              </a:tblGrid>
              <a:tr h="3465198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 Производство пищевых продуктов</a:t>
                      </a:r>
                      <a:r>
                        <a:rPr lang="ru-RU" sz="1600" b="0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*</a:t>
                      </a:r>
                      <a:endParaRPr lang="ru-RU" sz="1600" b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13 Производство текстильных изделий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14 Производство одежды 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15 Производство кожи и изделий из кожи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16 Обработка древесины и производство изделий из дерева и пробки, кроме мебели, производство изделий из соломки и материалов для плетения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17 Производство бумаги и бумажных изделий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20 Производство химических веществ и химических продуктов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21 Производство лекарственных средств и материалов, применяемых в медицинских целях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22 Производство резиновых и пластмассовых изделий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600" b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23 Производство резиновых и пластмассовых изделий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ru-RU" b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24 Производство металлургическое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25 Производство готовых металлических изделий, кроме машин и оборудования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26 Производство компьютеров, электронных и оптических изделий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27 Производство электрического оборудования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28 Производство машин и оборудования, не включенных в другие группировки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29 Производство автотранспортных средств, прицепов и полуприцепов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30 Производство прочих транспортных средств и оборудования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31 Производство мебели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32 Производство прочих готовых изделий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33 Ремонт и монтаж машин и оборудования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93879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B402CD4-BE08-0372-B6A2-0410B3E3A10C}"/>
              </a:ext>
            </a:extLst>
          </p:cNvPr>
          <p:cNvSpPr txBox="1"/>
          <p:nvPr/>
        </p:nvSpPr>
        <p:spPr>
          <a:xfrm>
            <a:off x="1218460" y="6049000"/>
            <a:ext cx="609452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1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*</a:t>
            </a:r>
            <a:r>
              <a:rPr lang="ru-RU" sz="1100" dirty="0">
                <a:solidFill>
                  <a:schemeClr val="accent1">
                    <a:lumMod val="75000"/>
                  </a:schemeClr>
                </a:solidFill>
              </a:rPr>
              <a:t> В части промышленных биотехнологий и лечебного питания.</a:t>
            </a:r>
          </a:p>
        </p:txBody>
      </p:sp>
    </p:spTree>
    <p:extLst>
      <p:ext uri="{BB962C8B-B14F-4D97-AF65-F5344CB8AC3E}">
        <p14:creationId xmlns:p14="http://schemas.microsoft.com/office/powerpoint/2010/main" val="3302929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06036B-1F33-44EE-858E-FE7C4DDDA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368" y="365125"/>
            <a:ext cx="7744808" cy="1325563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Гранты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7A4695-4E74-4678-BB1E-2883F6C922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743199"/>
            <a:ext cx="5333999" cy="3433763"/>
          </a:xfrm>
        </p:spPr>
        <p:txBody>
          <a:bodyPr>
            <a:noAutofit/>
          </a:bodyPr>
          <a:lstStyle/>
          <a:p>
            <a:r>
              <a:rPr lang="ru-RU" sz="2200" dirty="0">
                <a:solidFill>
                  <a:srgbClr val="002060"/>
                </a:solidFill>
              </a:rPr>
              <a:t>Размер Гранта составляет </a:t>
            </a:r>
            <a:r>
              <a:rPr lang="ru-RU" sz="2200" b="1" dirty="0">
                <a:solidFill>
                  <a:srgbClr val="002060"/>
                </a:solidFill>
              </a:rPr>
              <a:t>до 90% </a:t>
            </a:r>
            <a:r>
              <a:rPr lang="ru-RU" sz="2200" dirty="0">
                <a:solidFill>
                  <a:srgbClr val="002060"/>
                </a:solidFill>
              </a:rPr>
              <a:t>затрат на уплату процентов, но не более размера ключевой ставки ЦБ РФ.</a:t>
            </a:r>
            <a:endParaRPr lang="en-US" sz="2200" dirty="0">
              <a:solidFill>
                <a:srgbClr val="002060"/>
              </a:solidFill>
            </a:endParaRPr>
          </a:p>
          <a:p>
            <a:r>
              <a:rPr lang="ru-RU" sz="2200" dirty="0">
                <a:solidFill>
                  <a:srgbClr val="002060"/>
                </a:solidFill>
              </a:rPr>
              <a:t>Общий размер обязательств по кредитам на цели пополнения оборотных средств не более </a:t>
            </a:r>
            <a:r>
              <a:rPr lang="ru-RU" sz="2200" b="1" dirty="0">
                <a:solidFill>
                  <a:srgbClr val="002060"/>
                </a:solidFill>
              </a:rPr>
              <a:t>250 млн рублей.</a:t>
            </a:r>
            <a:endParaRPr lang="en-US" sz="2200" b="1" dirty="0">
              <a:solidFill>
                <a:srgbClr val="002060"/>
              </a:solidFill>
            </a:endParaRPr>
          </a:p>
          <a:p>
            <a:r>
              <a:rPr lang="ru-RU" sz="2200" b="0" i="0" dirty="0">
                <a:solidFill>
                  <a:schemeClr val="accent1">
                    <a:lumMod val="50000"/>
                  </a:schemeClr>
                </a:solidFill>
                <a:effectLst/>
              </a:rPr>
              <a:t>Совокупный объём финансовой поддержки одного субъекта в виде грантов </a:t>
            </a:r>
            <a:r>
              <a:rPr lang="ru-RU" sz="2200" b="1" i="0" dirty="0">
                <a:solidFill>
                  <a:schemeClr val="accent1">
                    <a:lumMod val="50000"/>
                  </a:schemeClr>
                </a:solidFill>
                <a:effectLst/>
              </a:rPr>
              <a:t>до 50 млн рублей.</a:t>
            </a:r>
            <a:endParaRPr lang="ru-RU" sz="2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3E5A61E-54C2-4F85-A3AF-53F776D611B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5833" y="395569"/>
            <a:ext cx="3352800" cy="8667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2B30A1E5-1063-E98E-350B-FE42E4CE34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40528" y="1384917"/>
            <a:ext cx="8584707" cy="116297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</a:rPr>
              <a:t>Гранты предоставляются производственным предприятиям на компенсацию части затрат на уплату процентов по кредитным договорам, заключенных в целях пополнения оборотных средств.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C40B8D8-6728-C89B-0854-4B9539E7C0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1070" y="2817942"/>
            <a:ext cx="5052731" cy="328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8306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66E68C-04C9-46E8-B06D-19B452923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Куда можно обратиться?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6888A0-5EAC-4D50-9C14-E307DA192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ru-RU" sz="1800" dirty="0">
                <a:solidFill>
                  <a:srgbClr val="4472C4"/>
                </a:solidFill>
                <a:latin typeface="Arial" panose="020B0604020202020204" pitchFamily="34" charset="0"/>
              </a:rPr>
              <a:t>Контактная информация: </a:t>
            </a:r>
          </a:p>
          <a:p>
            <a:pPr marL="0" indent="0" algn="r">
              <a:buNone/>
            </a:pPr>
            <a:r>
              <a:rPr lang="ru-RU" sz="1800" dirty="0">
                <a:solidFill>
                  <a:srgbClr val="4472C4"/>
                </a:solidFill>
                <a:latin typeface="Arial" panose="020B0604020202020204" pitchFamily="34" charset="0"/>
              </a:rPr>
              <a:t>344022, г. Ростов-на-Дону, Кировский проспект, 40А, офис 510-512 </a:t>
            </a:r>
          </a:p>
          <a:p>
            <a:pPr marL="0" indent="0" algn="r">
              <a:buNone/>
            </a:pPr>
            <a:r>
              <a:rPr lang="ru-RU" sz="1800" dirty="0">
                <a:solidFill>
                  <a:srgbClr val="4472C4"/>
                </a:solidFill>
                <a:latin typeface="Arial" panose="020B0604020202020204" pitchFamily="34" charset="0"/>
              </a:rPr>
              <a:t>Телефон +7 863 200 10 51</a:t>
            </a:r>
          </a:p>
          <a:p>
            <a:pPr marL="0" indent="0" algn="r">
              <a:buNone/>
            </a:pPr>
            <a:r>
              <a:rPr lang="ru-RU" sz="1800" dirty="0">
                <a:solidFill>
                  <a:srgbClr val="4472C4"/>
                </a:solidFill>
                <a:latin typeface="Arial" panose="020B0604020202020204" pitchFamily="34" charset="0"/>
              </a:rPr>
              <a:t>Моб. Телефон +7 928 279 12 23 </a:t>
            </a:r>
          </a:p>
          <a:p>
            <a:pPr marL="0" indent="0" algn="r">
              <a:buNone/>
            </a:pPr>
            <a:r>
              <a:rPr lang="ru-RU" sz="1800" dirty="0">
                <a:solidFill>
                  <a:srgbClr val="4472C4"/>
                </a:solidFill>
                <a:latin typeface="Arial" panose="020B0604020202020204" pitchFamily="34" charset="0"/>
              </a:rPr>
              <a:t>e-</a:t>
            </a:r>
            <a:r>
              <a:rPr lang="ru-RU" sz="1800" dirty="0" err="1">
                <a:solidFill>
                  <a:srgbClr val="4472C4"/>
                </a:solidFill>
                <a:latin typeface="Arial" panose="020B0604020202020204" pitchFamily="34" charset="0"/>
              </a:rPr>
              <a:t>mail</a:t>
            </a:r>
            <a:r>
              <a:rPr lang="ru-RU" sz="1800" dirty="0">
                <a:solidFill>
                  <a:srgbClr val="4472C4"/>
                </a:solidFill>
                <a:latin typeface="Arial" panose="020B0604020202020204" pitchFamily="34" charset="0"/>
              </a:rPr>
              <a:t>: </a:t>
            </a:r>
            <a:r>
              <a:rPr lang="ru-RU" sz="1800" dirty="0">
                <a:solidFill>
                  <a:srgbClr val="00B0F0"/>
                </a:solidFill>
                <a:latin typeface="CIDF2"/>
                <a:hlinkClick r:id="rId2"/>
              </a:rPr>
              <a:t>info@frp61.ru</a:t>
            </a:r>
            <a:endParaRPr lang="ru-RU" sz="1800" dirty="0">
              <a:solidFill>
                <a:srgbClr val="00B0F0"/>
              </a:solidFill>
              <a:latin typeface="CIDF2"/>
            </a:endParaRPr>
          </a:p>
          <a:p>
            <a:pPr marL="0" indent="0" algn="r">
              <a:buNone/>
            </a:pPr>
            <a:r>
              <a:rPr lang="en-US" sz="1800" dirty="0">
                <a:solidFill>
                  <a:srgbClr val="4472C4"/>
                </a:solidFill>
                <a:latin typeface="Arial" panose="020B0604020202020204" pitchFamily="34" charset="0"/>
              </a:rPr>
              <a:t>c</a:t>
            </a:r>
            <a:r>
              <a:rPr lang="ru-RU" sz="1800" dirty="0" err="1">
                <a:solidFill>
                  <a:srgbClr val="4472C4"/>
                </a:solidFill>
                <a:latin typeface="Arial" panose="020B0604020202020204" pitchFamily="34" charset="0"/>
              </a:rPr>
              <a:t>айт</a:t>
            </a:r>
            <a:r>
              <a:rPr lang="ru-RU" sz="1800" dirty="0">
                <a:solidFill>
                  <a:srgbClr val="4472C4"/>
                </a:solidFill>
                <a:latin typeface="Arial" panose="020B0604020202020204" pitchFamily="34" charset="0"/>
              </a:rPr>
              <a:t>: </a:t>
            </a:r>
            <a:r>
              <a:rPr lang="en-US" sz="1800" u="sng" dirty="0">
                <a:solidFill>
                  <a:srgbClr val="4472C4"/>
                </a:solidFill>
                <a:latin typeface="Arial" panose="020B0604020202020204" pitchFamily="34" charset="0"/>
                <a:hlinkClick r:id="rId3"/>
              </a:rPr>
              <a:t>www.frp61.ru</a:t>
            </a:r>
            <a:endParaRPr lang="ru-RU" sz="1800" u="sng" dirty="0">
              <a:solidFill>
                <a:srgbClr val="4472C4"/>
              </a:solidFill>
              <a:latin typeface="Arial" panose="020B0604020202020204" pitchFamily="34" charset="0"/>
            </a:endParaRPr>
          </a:p>
          <a:p>
            <a:pPr marL="0" indent="0" algn="r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https://t.me/rfrp61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endParaRPr lang="ru-RU" sz="1800" u="sng" dirty="0">
              <a:solidFill>
                <a:srgbClr val="4472C4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/>
              <a:t>https://t.me/rfrp61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C164D17-4AA3-4B6A-A90D-63CE921973C1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223" y="412810"/>
            <a:ext cx="3352800" cy="86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43722B4-8B91-4451-B37C-84E7CF1980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6467" y="2573781"/>
            <a:ext cx="5065959" cy="3801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999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ED58F7-E4DB-4600-9C30-9D9F0EEC8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Краткая информация о Фонде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5A66F4-555B-4681-9EAE-C325316E77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2571"/>
            <a:ext cx="10515600" cy="220166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b="1" i="0" u="none" strike="noStrike" dirty="0">
                <a:solidFill>
                  <a:srgbClr val="000000"/>
                </a:solidFill>
                <a:effectLst/>
              </a:rPr>
              <a:t>Некоммерческая организация «Региональный фонд развития промышленности Ростовской области»</a:t>
            </a:r>
            <a:r>
              <a:rPr lang="ru-RU" sz="2000" b="0" i="0" u="none" strike="noStrike" dirty="0">
                <a:solidFill>
                  <a:srgbClr val="000000"/>
                </a:solidFill>
                <a:effectLst/>
              </a:rPr>
              <a:t> (</a:t>
            </a:r>
            <a:r>
              <a:rPr lang="ru-RU" sz="2000" b="1" i="0" u="none" strike="noStrike" dirty="0">
                <a:solidFill>
                  <a:srgbClr val="000000"/>
                </a:solidFill>
                <a:effectLst/>
              </a:rPr>
              <a:t>РФРП РО</a:t>
            </a:r>
            <a:r>
              <a:rPr lang="ru-RU" sz="2000" b="0" i="0" u="none" strike="noStrike" dirty="0">
                <a:solidFill>
                  <a:srgbClr val="000000"/>
                </a:solidFill>
                <a:effectLst/>
              </a:rPr>
              <a:t>) является государственным региональным институтом поддержки и развития промышленности в Ростовской области. </a:t>
            </a:r>
          </a:p>
          <a:p>
            <a:pPr algn="just"/>
            <a:r>
              <a:rPr lang="ru-RU" sz="2000" b="0" i="0" u="none" strike="noStrike" dirty="0">
                <a:solidFill>
                  <a:srgbClr val="000000"/>
                </a:solidFill>
                <a:effectLst/>
              </a:rPr>
              <a:t>Фонд создан Правительством Ростовской области в декабре 2017 года.</a:t>
            </a:r>
            <a:endParaRPr lang="ru-RU" sz="2000" b="0" i="0" u="none" strike="noStrike" dirty="0">
              <a:solidFill>
                <a:srgbClr val="737F85"/>
              </a:solidFill>
              <a:effectLst/>
            </a:endParaRPr>
          </a:p>
          <a:p>
            <a:pPr algn="just"/>
            <a:r>
              <a:rPr lang="ru-RU" sz="2000" b="1" i="0" u="none" strike="noStrike" dirty="0">
                <a:solidFill>
                  <a:srgbClr val="000000"/>
                </a:solidFill>
                <a:effectLst/>
              </a:rPr>
              <a:t>Основная задача Фонда — предоставление займов промышленным предприятиям Ростовской области на льготных условиях для развития их действующих и перспективных проектов.</a:t>
            </a:r>
            <a:endParaRPr lang="ru-RU" sz="2000" b="1" i="0" u="none" strike="noStrike" dirty="0">
              <a:solidFill>
                <a:srgbClr val="737F85"/>
              </a:solidFill>
              <a:effectLst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9254D87-1B31-486B-AEDC-63434AEF0CC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5833" y="395569"/>
            <a:ext cx="3352800" cy="8667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1995370-0814-466F-B59B-8E25733F43BB}"/>
              </a:ext>
            </a:extLst>
          </p:cNvPr>
          <p:cNvSpPr txBox="1"/>
          <p:nvPr/>
        </p:nvSpPr>
        <p:spPr>
          <a:xfrm>
            <a:off x="1162975" y="3595451"/>
            <a:ext cx="101908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Результаты деятельности РФРП РО 2018 – июнь 2022 гг.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7DA12FE1-C531-4315-BCA8-5CD818801749}"/>
              </a:ext>
            </a:extLst>
          </p:cNvPr>
          <p:cNvSpPr/>
          <p:nvPr/>
        </p:nvSpPr>
        <p:spPr>
          <a:xfrm>
            <a:off x="3187091" y="4057095"/>
            <a:ext cx="1251751" cy="111858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69 займов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B00B252F-58A1-4B4D-B859-F782A4C2E99E}"/>
              </a:ext>
            </a:extLst>
          </p:cNvPr>
          <p:cNvSpPr/>
          <p:nvPr/>
        </p:nvSpPr>
        <p:spPr>
          <a:xfrm>
            <a:off x="5196396" y="4057095"/>
            <a:ext cx="1251751" cy="1118588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1,2 млрд. рублей</a:t>
            </a:r>
          </a:p>
        </p:txBody>
      </p:sp>
      <p:graphicFrame>
        <p:nvGraphicFramePr>
          <p:cNvPr id="8" name="Объект 8">
            <a:extLst>
              <a:ext uri="{FF2B5EF4-FFF2-40B4-BE49-F238E27FC236}">
                <a16:creationId xmlns:a16="http://schemas.microsoft.com/office/drawing/2014/main" id="{C3A1A334-3FD1-40D1-9B44-ADCED48BCD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14601"/>
              </p:ext>
            </p:extLst>
          </p:nvPr>
        </p:nvGraphicFramePr>
        <p:xfrm>
          <a:off x="6873506" y="3858930"/>
          <a:ext cx="4356746" cy="26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E7997109-0B38-40F7-B59D-4C031EAA1C4D}"/>
              </a:ext>
            </a:extLst>
          </p:cNvPr>
          <p:cNvSpPr txBox="1"/>
          <p:nvPr/>
        </p:nvSpPr>
        <p:spPr>
          <a:xfrm>
            <a:off x="1077898" y="4225241"/>
            <a:ext cx="16394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chemeClr val="tx2"/>
                </a:solidFill>
              </a:rPr>
              <a:t>Региональные займы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B8346F-BC61-4225-B27C-D334EFB21CFD}"/>
              </a:ext>
            </a:extLst>
          </p:cNvPr>
          <p:cNvSpPr txBox="1"/>
          <p:nvPr/>
        </p:nvSpPr>
        <p:spPr>
          <a:xfrm>
            <a:off x="1077898" y="5375429"/>
            <a:ext cx="16394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chemeClr val="tx2"/>
                </a:solidFill>
              </a:rPr>
              <a:t>Совместные займы</a:t>
            </a: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CA398F46-1E0A-4CB6-98E1-94B7D8B1D307}"/>
              </a:ext>
            </a:extLst>
          </p:cNvPr>
          <p:cNvSpPr/>
          <p:nvPr/>
        </p:nvSpPr>
        <p:spPr>
          <a:xfrm>
            <a:off x="3187090" y="5341030"/>
            <a:ext cx="1251751" cy="111858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1 </a:t>
            </a:r>
          </a:p>
          <a:p>
            <a:pPr algn="ctr"/>
            <a:r>
              <a:rPr lang="ru-RU" sz="2000" b="1" dirty="0"/>
              <a:t>заем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99B09C8B-DE9E-4AF4-AAE4-4D9F979207F1}"/>
              </a:ext>
            </a:extLst>
          </p:cNvPr>
          <p:cNvSpPr/>
          <p:nvPr/>
        </p:nvSpPr>
        <p:spPr>
          <a:xfrm>
            <a:off x="5196395" y="5341029"/>
            <a:ext cx="1251751" cy="1118588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30 млн. рублей</a:t>
            </a:r>
          </a:p>
        </p:txBody>
      </p:sp>
    </p:spTree>
    <p:extLst>
      <p:ext uri="{BB962C8B-B14F-4D97-AF65-F5344CB8AC3E}">
        <p14:creationId xmlns:p14="http://schemas.microsoft.com/office/powerpoint/2010/main" val="589595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06036B-1F33-44EE-858E-FE7C4DDDA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368" y="365125"/>
            <a:ext cx="7744808" cy="1325563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Виды поддержки предприятий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7A4695-4E74-4678-BB1E-2883F6C922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5333999" cy="4351338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Региональные займы (от 5 до 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   20 млн. руб.)</a:t>
            </a:r>
          </a:p>
          <a:p>
            <a:r>
              <a:rPr lang="ru-RU" dirty="0">
                <a:solidFill>
                  <a:srgbClr val="002060"/>
                </a:solidFill>
              </a:rPr>
              <a:t>Совместные займы ФРП РФ и РФРП РО (от 20 до 100 млн. руб.)</a:t>
            </a:r>
          </a:p>
          <a:p>
            <a:r>
              <a:rPr lang="ru-RU" dirty="0">
                <a:solidFill>
                  <a:srgbClr val="002060"/>
                </a:solidFill>
              </a:rPr>
              <a:t>Федеральные займы (от 5 млн. до 2,0  млрд. руб.)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5BF9463-74EA-4F42-BE86-7A709886A67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199" y="1825625"/>
            <a:ext cx="5296073" cy="425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3E5A61E-54C2-4F85-A3AF-53F776D611B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5833" y="395569"/>
            <a:ext cx="3352800" cy="866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2576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4BA675-AC6C-4D10-B9FB-F606D234E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5013" y="1094007"/>
            <a:ext cx="10422384" cy="1325563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Программа «Снижение издержек»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1400" b="1" dirty="0"/>
              <a:t>Цель программы – обеспечение заёмными денежными средствами для более эффективного осуществления деятельности за счёт снижения процентных расходов (издержек) промышленных предприятий по сравнению с коммерческими инструментами заёмного финансирования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A4528B6-B837-4961-A27A-1200EC384CD5}"/>
              </a:ext>
            </a:extLst>
          </p:cNvPr>
          <p:cNvSpPr/>
          <p:nvPr/>
        </p:nvSpPr>
        <p:spPr>
          <a:xfrm>
            <a:off x="1305013" y="2442321"/>
            <a:ext cx="10422384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D558D1-A0D5-4E94-9A6A-5CA1A1AE882A}"/>
              </a:ext>
            </a:extLst>
          </p:cNvPr>
          <p:cNvSpPr txBox="1"/>
          <p:nvPr/>
        </p:nvSpPr>
        <p:spPr>
          <a:xfrm>
            <a:off x="5663941" y="2432774"/>
            <a:ext cx="1242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Сумма займа, млн. руб.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C9EA32-02FA-4507-9519-17F5E8444958}"/>
              </a:ext>
            </a:extLst>
          </p:cNvPr>
          <p:cNvSpPr txBox="1"/>
          <p:nvPr/>
        </p:nvSpPr>
        <p:spPr>
          <a:xfrm>
            <a:off x="7408417" y="2468729"/>
            <a:ext cx="1242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Процентная ставка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5F17D4-21FE-4B16-A5E9-5E89FF1368AC}"/>
              </a:ext>
            </a:extLst>
          </p:cNvPr>
          <p:cNvSpPr txBox="1"/>
          <p:nvPr/>
        </p:nvSpPr>
        <p:spPr>
          <a:xfrm>
            <a:off x="9818707" y="2540495"/>
            <a:ext cx="1242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Срок займа 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5684062-C584-4A49-B12C-9C93C621F04F}"/>
              </a:ext>
            </a:extLst>
          </p:cNvPr>
          <p:cNvSpPr/>
          <p:nvPr/>
        </p:nvSpPr>
        <p:spPr>
          <a:xfrm>
            <a:off x="1305013" y="2974071"/>
            <a:ext cx="10422384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6C4A54-EDED-49BF-99F0-A29198FA0474}"/>
              </a:ext>
            </a:extLst>
          </p:cNvPr>
          <p:cNvSpPr txBox="1"/>
          <p:nvPr/>
        </p:nvSpPr>
        <p:spPr>
          <a:xfrm>
            <a:off x="1784412" y="2974071"/>
            <a:ext cx="3835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 Приобретение оборотных активов и пополнение оборотных средств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9F2687-5910-43C2-9F9B-0D73970F7E27}"/>
              </a:ext>
            </a:extLst>
          </p:cNvPr>
          <p:cNvSpPr txBox="1"/>
          <p:nvPr/>
        </p:nvSpPr>
        <p:spPr>
          <a:xfrm>
            <a:off x="5656552" y="3028460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5 - 20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546530B-9EB5-4460-BA30-A4DDDF6FF430}"/>
              </a:ext>
            </a:extLst>
          </p:cNvPr>
          <p:cNvSpPr txBox="1"/>
          <p:nvPr/>
        </p:nvSpPr>
        <p:spPr>
          <a:xfrm>
            <a:off x="7238257" y="3053349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5%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7698EBA-9C06-48B0-91B4-39C6BB4E8661}"/>
              </a:ext>
            </a:extLst>
          </p:cNvPr>
          <p:cNvSpPr txBox="1"/>
          <p:nvPr/>
        </p:nvSpPr>
        <p:spPr>
          <a:xfrm>
            <a:off x="9780228" y="3028460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до 2-х лет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9835CBD8-B8A3-467A-BFCC-6E02DE614A89}"/>
              </a:ext>
            </a:extLst>
          </p:cNvPr>
          <p:cNvSpPr/>
          <p:nvPr/>
        </p:nvSpPr>
        <p:spPr>
          <a:xfrm>
            <a:off x="1305013" y="3516295"/>
            <a:ext cx="10422384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A1086C-CF70-4368-887E-B1538024CB20}"/>
              </a:ext>
            </a:extLst>
          </p:cNvPr>
          <p:cNvSpPr txBox="1"/>
          <p:nvPr/>
        </p:nvSpPr>
        <p:spPr>
          <a:xfrm>
            <a:off x="1791810" y="3501024"/>
            <a:ext cx="3876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На приобретение основных средств, производственного оборудования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E94B999-B51A-4D57-A646-A0FFC717D2A9}"/>
              </a:ext>
            </a:extLst>
          </p:cNvPr>
          <p:cNvSpPr txBox="1"/>
          <p:nvPr/>
        </p:nvSpPr>
        <p:spPr>
          <a:xfrm>
            <a:off x="5656552" y="3577258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5 - 20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68EF19B-99C6-4559-A9F3-672B73CDF4A5}"/>
              </a:ext>
            </a:extLst>
          </p:cNvPr>
          <p:cNvSpPr txBox="1"/>
          <p:nvPr/>
        </p:nvSpPr>
        <p:spPr>
          <a:xfrm>
            <a:off x="7238257" y="3585223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4%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9B8C57-5E9E-4B4D-B882-308F662C13F8}"/>
              </a:ext>
            </a:extLst>
          </p:cNvPr>
          <p:cNvSpPr txBox="1"/>
          <p:nvPr/>
        </p:nvSpPr>
        <p:spPr>
          <a:xfrm>
            <a:off x="9746560" y="3576486"/>
            <a:ext cx="1373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до 5-ти лет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2321228-E67A-4B16-A3C0-6646DD0AE1C9}"/>
              </a:ext>
            </a:extLst>
          </p:cNvPr>
          <p:cNvSpPr/>
          <p:nvPr/>
        </p:nvSpPr>
        <p:spPr>
          <a:xfrm>
            <a:off x="1305013" y="4655295"/>
            <a:ext cx="10422384" cy="6788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39F4FB-527C-4A4E-BA2C-D1B3229CE579}"/>
              </a:ext>
            </a:extLst>
          </p:cNvPr>
          <p:cNvSpPr txBox="1"/>
          <p:nvPr/>
        </p:nvSpPr>
        <p:spPr>
          <a:xfrm>
            <a:off x="1831755" y="4625363"/>
            <a:ext cx="41103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7030A0"/>
                </a:solidFill>
              </a:rPr>
              <a:t>Для участников программы «Производительность труда» на приобретение основных средств, производственного оборудования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DA6401-E560-4825-8FF2-2A624E43A3B5}"/>
              </a:ext>
            </a:extLst>
          </p:cNvPr>
          <p:cNvSpPr txBox="1"/>
          <p:nvPr/>
        </p:nvSpPr>
        <p:spPr>
          <a:xfrm>
            <a:off x="5712772" y="4794640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5 - 20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D9A0A5-FC7D-4FAE-A6D8-C00402C0082C}"/>
              </a:ext>
            </a:extLst>
          </p:cNvPr>
          <p:cNvSpPr txBox="1"/>
          <p:nvPr/>
        </p:nvSpPr>
        <p:spPr>
          <a:xfrm>
            <a:off x="7247134" y="4803635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3D87DE-A24A-49BB-AEB9-5511DC0EAFE1}"/>
              </a:ext>
            </a:extLst>
          </p:cNvPr>
          <p:cNvSpPr txBox="1"/>
          <p:nvPr/>
        </p:nvSpPr>
        <p:spPr>
          <a:xfrm>
            <a:off x="9780228" y="4796439"/>
            <a:ext cx="1402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 5-ти лет</a:t>
            </a: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7B3ECBD4-5206-4CBF-9919-68354C3487C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598" y="327406"/>
            <a:ext cx="3352800" cy="866775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590ECEA2-3BD9-4402-B924-A380E74456DE}"/>
              </a:ext>
            </a:extLst>
          </p:cNvPr>
          <p:cNvSpPr/>
          <p:nvPr/>
        </p:nvSpPr>
        <p:spPr>
          <a:xfrm>
            <a:off x="1305013" y="4050210"/>
            <a:ext cx="10422383" cy="61266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1BD5E9-3193-493F-A9F7-BC83B325706D}"/>
              </a:ext>
            </a:extLst>
          </p:cNvPr>
          <p:cNvSpPr txBox="1"/>
          <p:nvPr/>
        </p:nvSpPr>
        <p:spPr>
          <a:xfrm>
            <a:off x="1800691" y="3977333"/>
            <a:ext cx="38025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accent1"/>
                </a:solidFill>
              </a:rPr>
              <a:t>Для предприятий ОПК на приобретение основных средств, производственного оборудования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9198958-1BF6-44B4-971C-984F03660D68}"/>
              </a:ext>
            </a:extLst>
          </p:cNvPr>
          <p:cNvSpPr txBox="1"/>
          <p:nvPr/>
        </p:nvSpPr>
        <p:spPr>
          <a:xfrm>
            <a:off x="5672085" y="4132384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5 - 20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58530B4-6A6A-4DF5-9F8D-60F508EB459E}"/>
              </a:ext>
            </a:extLst>
          </p:cNvPr>
          <p:cNvSpPr txBox="1"/>
          <p:nvPr/>
        </p:nvSpPr>
        <p:spPr>
          <a:xfrm>
            <a:off x="7247134" y="4181637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1%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300F2FD-C4A8-4C6B-8782-C63D141B2E47}"/>
              </a:ext>
            </a:extLst>
          </p:cNvPr>
          <p:cNvSpPr txBox="1"/>
          <p:nvPr/>
        </p:nvSpPr>
        <p:spPr>
          <a:xfrm>
            <a:off x="9786142" y="4152698"/>
            <a:ext cx="13967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 5-ти лет</a:t>
            </a:r>
          </a:p>
        </p:txBody>
      </p:sp>
    </p:spTree>
    <p:extLst>
      <p:ext uri="{BB962C8B-B14F-4D97-AF65-F5344CB8AC3E}">
        <p14:creationId xmlns:p14="http://schemas.microsoft.com/office/powerpoint/2010/main" val="3568232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4BA675-AC6C-4D10-B9FB-F606D234E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5012" y="959269"/>
            <a:ext cx="10422384" cy="1780479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Программа «Комплектующие изделия»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1400" b="1" dirty="0"/>
              <a:t>Цель программы – заемное финансирование проектов, направленных на организацию и/или модернизацию производства комплектующих изделий, применяемых в составе промышленной продукции, перечисленной в приложении к постановлению Правительства Российской Федерации «О критериях отнесения промышленной продукции к промышленной продукции, не имеющей аналогов, произведенных в Российской Федерации» от 17 июля 2015 г. № 719.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A4528B6-B837-4961-A27A-1200EC384CD5}"/>
              </a:ext>
            </a:extLst>
          </p:cNvPr>
          <p:cNvSpPr/>
          <p:nvPr/>
        </p:nvSpPr>
        <p:spPr>
          <a:xfrm>
            <a:off x="1305012" y="2759375"/>
            <a:ext cx="10422384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D558D1-A0D5-4E94-9A6A-5CA1A1AE882A}"/>
              </a:ext>
            </a:extLst>
          </p:cNvPr>
          <p:cNvSpPr txBox="1"/>
          <p:nvPr/>
        </p:nvSpPr>
        <p:spPr>
          <a:xfrm>
            <a:off x="5656553" y="2740739"/>
            <a:ext cx="1242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Сумма займа, млн. руб.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C9EA32-02FA-4507-9519-17F5E8444958}"/>
              </a:ext>
            </a:extLst>
          </p:cNvPr>
          <p:cNvSpPr txBox="1"/>
          <p:nvPr/>
        </p:nvSpPr>
        <p:spPr>
          <a:xfrm>
            <a:off x="7368205" y="2761360"/>
            <a:ext cx="1242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Процентная ставка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5F17D4-21FE-4B16-A5E9-5E89FF1368AC}"/>
              </a:ext>
            </a:extLst>
          </p:cNvPr>
          <p:cNvSpPr txBox="1"/>
          <p:nvPr/>
        </p:nvSpPr>
        <p:spPr>
          <a:xfrm>
            <a:off x="9907480" y="2848460"/>
            <a:ext cx="1242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Срок займа 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5684062-C584-4A49-B12C-9C93C621F04F}"/>
              </a:ext>
            </a:extLst>
          </p:cNvPr>
          <p:cNvSpPr/>
          <p:nvPr/>
        </p:nvSpPr>
        <p:spPr>
          <a:xfrm>
            <a:off x="1305012" y="3285759"/>
            <a:ext cx="10422384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6C4A54-EDED-49BF-99F0-A29198FA0474}"/>
              </a:ext>
            </a:extLst>
          </p:cNvPr>
          <p:cNvSpPr txBox="1"/>
          <p:nvPr/>
        </p:nvSpPr>
        <p:spPr>
          <a:xfrm>
            <a:off x="1482572" y="3284177"/>
            <a:ext cx="3835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 Приобретение оборотных активов и пополнение оборотных средств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9F2687-5910-43C2-9F9B-0D73970F7E27}"/>
              </a:ext>
            </a:extLst>
          </p:cNvPr>
          <p:cNvSpPr txBox="1"/>
          <p:nvPr/>
        </p:nvSpPr>
        <p:spPr>
          <a:xfrm>
            <a:off x="5656553" y="3358830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10 - 20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546530B-9EB5-4460-BA30-A4DDDF6FF430}"/>
              </a:ext>
            </a:extLst>
          </p:cNvPr>
          <p:cNvSpPr txBox="1"/>
          <p:nvPr/>
        </p:nvSpPr>
        <p:spPr>
          <a:xfrm>
            <a:off x="7238257" y="3345732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2%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7698EBA-9C06-48B0-91B4-39C6BB4E8661}"/>
              </a:ext>
            </a:extLst>
          </p:cNvPr>
          <p:cNvSpPr txBox="1"/>
          <p:nvPr/>
        </p:nvSpPr>
        <p:spPr>
          <a:xfrm>
            <a:off x="9777273" y="3353090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до 2-х лет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9835CBD8-B8A3-467A-BFCC-6E02DE614A89}"/>
              </a:ext>
            </a:extLst>
          </p:cNvPr>
          <p:cNvSpPr/>
          <p:nvPr/>
        </p:nvSpPr>
        <p:spPr>
          <a:xfrm>
            <a:off x="1305012" y="3830575"/>
            <a:ext cx="10422384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A1086C-CF70-4368-887E-B1538024CB20}"/>
              </a:ext>
            </a:extLst>
          </p:cNvPr>
          <p:cNvSpPr txBox="1"/>
          <p:nvPr/>
        </p:nvSpPr>
        <p:spPr>
          <a:xfrm>
            <a:off x="1482572" y="3830575"/>
            <a:ext cx="3876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На приобретение основных средств, производственного оборудования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E94B999-B51A-4D57-A646-A0FFC717D2A9}"/>
              </a:ext>
            </a:extLst>
          </p:cNvPr>
          <p:cNvSpPr txBox="1"/>
          <p:nvPr/>
        </p:nvSpPr>
        <p:spPr>
          <a:xfrm>
            <a:off x="5656553" y="3890762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10 - 20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68EF19B-99C6-4559-A9F3-672B73CDF4A5}"/>
              </a:ext>
            </a:extLst>
          </p:cNvPr>
          <p:cNvSpPr txBox="1"/>
          <p:nvPr/>
        </p:nvSpPr>
        <p:spPr>
          <a:xfrm>
            <a:off x="7238257" y="3892130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1%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9B8C57-5E9E-4B4D-B882-308F662C13F8}"/>
              </a:ext>
            </a:extLst>
          </p:cNvPr>
          <p:cNvSpPr txBox="1"/>
          <p:nvPr/>
        </p:nvSpPr>
        <p:spPr>
          <a:xfrm>
            <a:off x="9777273" y="3892130"/>
            <a:ext cx="1373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до 3-х лет</a:t>
            </a: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7B3ECBD4-5206-4CBF-9919-68354C3487C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598" y="327406"/>
            <a:ext cx="3352800" cy="86677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345868A-6A12-8B3F-F0F1-B12FA341020E}"/>
              </a:ext>
            </a:extLst>
          </p:cNvPr>
          <p:cNvSpPr txBox="1"/>
          <p:nvPr/>
        </p:nvSpPr>
        <p:spPr>
          <a:xfrm>
            <a:off x="1305011" y="4778812"/>
            <a:ext cx="1042238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4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Обеспечение:</a:t>
            </a:r>
          </a:p>
          <a:p>
            <a:pPr algn="l"/>
            <a:r>
              <a:rPr lang="ru-RU" sz="1400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- банковская гарантия;</a:t>
            </a:r>
            <a:br>
              <a:rPr lang="ru-RU" sz="1400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ru-RU" sz="1400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- или поручительство НКО «Гарантийный фонд Ростовской области» и банковская гарантия на необеспеченную ГФ РО часть займа (для субъектов МСП).</a:t>
            </a:r>
          </a:p>
        </p:txBody>
      </p:sp>
    </p:spTree>
    <p:extLst>
      <p:ext uri="{BB962C8B-B14F-4D97-AF65-F5344CB8AC3E}">
        <p14:creationId xmlns:p14="http://schemas.microsoft.com/office/powerpoint/2010/main" val="3880779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E6BE00-F608-430A-8BA2-A92CBC235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503633" cy="1325563"/>
          </a:xfrm>
        </p:spPr>
        <p:txBody>
          <a:bodyPr/>
          <a:lstStyle/>
          <a:p>
            <a:r>
              <a:rPr lang="ru-RU" sz="4400" dirty="0">
                <a:solidFill>
                  <a:schemeClr val="accent1">
                    <a:lumMod val="50000"/>
                  </a:schemeClr>
                </a:solidFill>
              </a:rPr>
              <a:t>Порядок получения займа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9162E8-94EE-4F91-A927-91869B07C8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756037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1. Выбрать программу финансирования – телефон для консультаций </a:t>
            </a:r>
            <a:r>
              <a:rPr lang="ru-RU" dirty="0">
                <a:solidFill>
                  <a:srgbClr val="C00000"/>
                </a:solidFill>
              </a:rPr>
              <a:t>+7 863 200 10 51,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либо ознакомиться с условиями программы на сайте </a:t>
            </a:r>
            <a:r>
              <a:rPr lang="en-US" dirty="0">
                <a:hlinkClick r:id="rId2"/>
              </a:rPr>
              <a:t>www.frp61.ru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2. Согласовать условия предоставления обеспечения с банком и Гарантийным фондом РО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3. Подать заявку с пакетом документов (раздел 4 Стандарта)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4. Подписать договор займа, банковской гарантии и поручительства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5. Получить средства на расчетный счёт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2206297-F54A-4759-AC14-D0FCB832F9B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598" y="327406"/>
            <a:ext cx="3352800" cy="86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F6E10B8-7E18-4273-9086-2E08129361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2068" y="4304933"/>
            <a:ext cx="2831949" cy="2565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467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EF82AF-56FD-4713-A02B-16E7A8688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Преимущества региональных 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займов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C4AB89-6F2D-46E1-B7A9-66385E3549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Пониженная процентная ставка – 1 - 5% годовых;</a:t>
            </a:r>
          </a:p>
          <a:p>
            <a:r>
              <a:rPr lang="ru-RU" dirty="0"/>
              <a:t>Ставка не меняется на протяжении срока действия договора займа;</a:t>
            </a:r>
          </a:p>
          <a:p>
            <a:r>
              <a:rPr lang="ru-RU" dirty="0"/>
              <a:t>Возможность пользоваться заемными средствами на протяжении всего срока действия договора;</a:t>
            </a:r>
          </a:p>
          <a:p>
            <a:r>
              <a:rPr lang="ru-RU" dirty="0"/>
              <a:t>Простота подачи документов;</a:t>
            </a:r>
          </a:p>
          <a:p>
            <a:r>
              <a:rPr lang="ru-RU" dirty="0"/>
              <a:t>Реально ли получить заем? </a:t>
            </a:r>
          </a:p>
          <a:p>
            <a:pPr marL="0" indent="0">
              <a:buNone/>
            </a:pPr>
            <a:r>
              <a:rPr lang="ru-RU" dirty="0"/>
              <a:t>	- Да!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2AC0D1E-902E-4AF2-BBA6-CCA0DC1316E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598" y="327406"/>
            <a:ext cx="3352800" cy="86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8AEDF3-E38A-4AFB-8D36-D43F03F76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2039" y="3643307"/>
            <a:ext cx="4145873" cy="2860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437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4BA675-AC6C-4D10-B9FB-F606D234E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5014" y="829273"/>
            <a:ext cx="10515600" cy="1325563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Совместные займы с РФРП РО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A4528B6-B837-4961-A27A-1200EC384CD5}"/>
              </a:ext>
            </a:extLst>
          </p:cNvPr>
          <p:cNvSpPr/>
          <p:nvPr/>
        </p:nvSpPr>
        <p:spPr>
          <a:xfrm>
            <a:off x="1305019" y="1944203"/>
            <a:ext cx="10422384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D558D1-A0D5-4E94-9A6A-5CA1A1AE882A}"/>
              </a:ext>
            </a:extLst>
          </p:cNvPr>
          <p:cNvSpPr txBox="1"/>
          <p:nvPr/>
        </p:nvSpPr>
        <p:spPr>
          <a:xfrm>
            <a:off x="5619564" y="1970833"/>
            <a:ext cx="1242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Сумма займа, млн. руб.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C9EA32-02FA-4507-9519-17F5E8444958}"/>
              </a:ext>
            </a:extLst>
          </p:cNvPr>
          <p:cNvSpPr txBox="1"/>
          <p:nvPr/>
        </p:nvSpPr>
        <p:spPr>
          <a:xfrm>
            <a:off x="7838731" y="1970838"/>
            <a:ext cx="1242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Процентная ставка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5F17D4-21FE-4B16-A5E9-5E89FF1368AC}"/>
              </a:ext>
            </a:extLst>
          </p:cNvPr>
          <p:cNvSpPr txBox="1"/>
          <p:nvPr/>
        </p:nvSpPr>
        <p:spPr>
          <a:xfrm>
            <a:off x="9898600" y="2046020"/>
            <a:ext cx="1242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Срок займа 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5684062-C584-4A49-B12C-9C93C621F04F}"/>
              </a:ext>
            </a:extLst>
          </p:cNvPr>
          <p:cNvSpPr/>
          <p:nvPr/>
        </p:nvSpPr>
        <p:spPr>
          <a:xfrm>
            <a:off x="1305019" y="2485744"/>
            <a:ext cx="10422384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6C4A54-EDED-49BF-99F0-A29198FA0474}"/>
              </a:ext>
            </a:extLst>
          </p:cNvPr>
          <p:cNvSpPr txBox="1"/>
          <p:nvPr/>
        </p:nvSpPr>
        <p:spPr>
          <a:xfrm>
            <a:off x="1784412" y="2611272"/>
            <a:ext cx="3835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Проекты развития с РФРП РО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9F2687-5910-43C2-9F9B-0D73970F7E27}"/>
              </a:ext>
            </a:extLst>
          </p:cNvPr>
          <p:cNvSpPr txBox="1"/>
          <p:nvPr/>
        </p:nvSpPr>
        <p:spPr>
          <a:xfrm>
            <a:off x="5656553" y="2546766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20 - 100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546530B-9EB5-4460-BA30-A4DDDF6FF430}"/>
              </a:ext>
            </a:extLst>
          </p:cNvPr>
          <p:cNvSpPr txBox="1"/>
          <p:nvPr/>
        </p:nvSpPr>
        <p:spPr>
          <a:xfrm>
            <a:off x="7238258" y="2530128"/>
            <a:ext cx="1242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3%*</a:t>
            </a:r>
          </a:p>
          <a:p>
            <a:r>
              <a:rPr lang="ru-RU" sz="800" dirty="0">
                <a:latin typeface="Calibri" panose="020F0502020204030204" pitchFamily="34" charset="0"/>
                <a:cs typeface="Calibri" panose="020F0502020204030204" pitchFamily="34" charset="0"/>
              </a:rPr>
              <a:t>базовая ставка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7698EBA-9C06-48B0-91B4-39C6BB4E8661}"/>
              </a:ext>
            </a:extLst>
          </p:cNvPr>
          <p:cNvSpPr txBox="1"/>
          <p:nvPr/>
        </p:nvSpPr>
        <p:spPr>
          <a:xfrm>
            <a:off x="9777273" y="2529012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 ≤ 5 лет 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9835CBD8-B8A3-467A-BFCC-6E02DE614A89}"/>
              </a:ext>
            </a:extLst>
          </p:cNvPr>
          <p:cNvSpPr/>
          <p:nvPr/>
        </p:nvSpPr>
        <p:spPr>
          <a:xfrm>
            <a:off x="1305018" y="3035037"/>
            <a:ext cx="10422384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A1086C-CF70-4368-887E-B1538024CB20}"/>
              </a:ext>
            </a:extLst>
          </p:cNvPr>
          <p:cNvSpPr txBox="1"/>
          <p:nvPr/>
        </p:nvSpPr>
        <p:spPr>
          <a:xfrm>
            <a:off x="1784412" y="3143745"/>
            <a:ext cx="3876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Комплектующие изделия с РФРП РО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E94B999-B51A-4D57-A646-A0FFC717D2A9}"/>
              </a:ext>
            </a:extLst>
          </p:cNvPr>
          <p:cNvSpPr txBox="1"/>
          <p:nvPr/>
        </p:nvSpPr>
        <p:spPr>
          <a:xfrm>
            <a:off x="5656553" y="3079427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20 - 100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68EF19B-99C6-4559-A9F3-672B73CDF4A5}"/>
              </a:ext>
            </a:extLst>
          </p:cNvPr>
          <p:cNvSpPr txBox="1"/>
          <p:nvPr/>
        </p:nvSpPr>
        <p:spPr>
          <a:xfrm>
            <a:off x="7238257" y="3061668"/>
            <a:ext cx="1242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1%</a:t>
            </a:r>
          </a:p>
          <a:p>
            <a:r>
              <a:rPr lang="ru-RU" sz="800" dirty="0">
                <a:latin typeface="Calibri" panose="020F0502020204030204" pitchFamily="34" charset="0"/>
                <a:cs typeface="Calibri" panose="020F0502020204030204" pitchFamily="34" charset="0"/>
              </a:rPr>
              <a:t>на первые 3 года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6797E9FD-20A8-4756-9DB8-CB2ECB729DD9}"/>
              </a:ext>
            </a:extLst>
          </p:cNvPr>
          <p:cNvSpPr/>
          <p:nvPr/>
        </p:nvSpPr>
        <p:spPr>
          <a:xfrm>
            <a:off x="1309459" y="3584311"/>
            <a:ext cx="10422384" cy="50127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40E8CDA-33CE-4980-AF51-DC44B04E9AEA}"/>
              </a:ext>
            </a:extLst>
          </p:cNvPr>
          <p:cNvSpPr txBox="1"/>
          <p:nvPr/>
        </p:nvSpPr>
        <p:spPr>
          <a:xfrm>
            <a:off x="1784412" y="3674606"/>
            <a:ext cx="4110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Производительность труда с РФРП РО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CBC7ED-F1EA-47B3-BF0C-5BF6C3816E19}"/>
              </a:ext>
            </a:extLst>
          </p:cNvPr>
          <p:cNvSpPr txBox="1"/>
          <p:nvPr/>
        </p:nvSpPr>
        <p:spPr>
          <a:xfrm>
            <a:off x="7238257" y="3652854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1%</a:t>
            </a: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7B3ECBD4-5206-4CBF-9919-68354C3487C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598" y="327406"/>
            <a:ext cx="3352800" cy="866775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590ECEA2-3BD9-4402-B924-A380E74456DE}"/>
              </a:ext>
            </a:extLst>
          </p:cNvPr>
          <p:cNvSpPr/>
          <p:nvPr/>
        </p:nvSpPr>
        <p:spPr>
          <a:xfrm>
            <a:off x="1305014" y="4112222"/>
            <a:ext cx="10422383" cy="50127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3C9ADB-EA37-4FED-A6C1-8E40A5D86DEE}"/>
              </a:ext>
            </a:extLst>
          </p:cNvPr>
          <p:cNvSpPr txBox="1"/>
          <p:nvPr/>
        </p:nvSpPr>
        <p:spPr>
          <a:xfrm>
            <a:off x="5655062" y="3649914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20 - 100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1BD5E9-3193-493F-A9F7-BC83B325706D}"/>
              </a:ext>
            </a:extLst>
          </p:cNvPr>
          <p:cNvSpPr txBox="1"/>
          <p:nvPr/>
        </p:nvSpPr>
        <p:spPr>
          <a:xfrm>
            <a:off x="1781443" y="4214559"/>
            <a:ext cx="3802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Проекты Лесной промышленности с РФРП РО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9198958-1BF6-44B4-971C-984F03660D68}"/>
              </a:ext>
            </a:extLst>
          </p:cNvPr>
          <p:cNvSpPr txBox="1"/>
          <p:nvPr/>
        </p:nvSpPr>
        <p:spPr>
          <a:xfrm>
            <a:off x="5669865" y="4150169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20 - 100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58530B4-6A6A-4DF5-9F8D-60F508EB459E}"/>
              </a:ext>
            </a:extLst>
          </p:cNvPr>
          <p:cNvSpPr txBox="1"/>
          <p:nvPr/>
        </p:nvSpPr>
        <p:spPr>
          <a:xfrm>
            <a:off x="7243906" y="4117722"/>
            <a:ext cx="1242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3%**</a:t>
            </a:r>
          </a:p>
          <a:p>
            <a:r>
              <a:rPr lang="ru-RU" sz="800" dirty="0">
                <a:latin typeface="Calibri" panose="020F0502020204030204" pitchFamily="34" charset="0"/>
                <a:cs typeface="Calibri" panose="020F0502020204030204" pitchFamily="34" charset="0"/>
              </a:rPr>
              <a:t>базовая ставка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DD497EF-E7EC-40A5-B0E8-DC88DBE38A29}"/>
              </a:ext>
            </a:extLst>
          </p:cNvPr>
          <p:cNvSpPr txBox="1"/>
          <p:nvPr/>
        </p:nvSpPr>
        <p:spPr>
          <a:xfrm>
            <a:off x="8503325" y="3052796"/>
            <a:ext cx="1242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3%</a:t>
            </a:r>
          </a:p>
          <a:p>
            <a:r>
              <a:rPr lang="ru-RU" sz="800" dirty="0">
                <a:latin typeface="Calibri" panose="020F0502020204030204" pitchFamily="34" charset="0"/>
                <a:cs typeface="Calibri" panose="020F0502020204030204" pitchFamily="34" charset="0"/>
              </a:rPr>
              <a:t>на оставшийся срок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2B9074E-73FE-40B4-9899-B8401009F019}"/>
              </a:ext>
            </a:extLst>
          </p:cNvPr>
          <p:cNvSpPr txBox="1"/>
          <p:nvPr/>
        </p:nvSpPr>
        <p:spPr>
          <a:xfrm>
            <a:off x="9797984" y="3097292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 ≤ 5 лет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5F399AD-6266-42A7-89C8-A6F3775246E3}"/>
              </a:ext>
            </a:extLst>
          </p:cNvPr>
          <p:cNvSpPr txBox="1"/>
          <p:nvPr/>
        </p:nvSpPr>
        <p:spPr>
          <a:xfrm>
            <a:off x="9786150" y="3628156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 ≤ 5 лет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5486929-C43F-45EB-9570-9A81867D355B}"/>
              </a:ext>
            </a:extLst>
          </p:cNvPr>
          <p:cNvSpPr txBox="1"/>
          <p:nvPr/>
        </p:nvSpPr>
        <p:spPr>
          <a:xfrm>
            <a:off x="9786150" y="4152882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   ≤ 3 года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AC6082-273D-4585-A1B4-D3E181CD16F9}"/>
              </a:ext>
            </a:extLst>
          </p:cNvPr>
          <p:cNvSpPr txBox="1"/>
          <p:nvPr/>
        </p:nvSpPr>
        <p:spPr>
          <a:xfrm>
            <a:off x="1744211" y="4727181"/>
            <a:ext cx="60945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000" b="0" i="0" dirty="0">
                <a:solidFill>
                  <a:srgbClr val="092332"/>
                </a:solidFill>
                <a:effectLst/>
              </a:rPr>
              <a:t>* Ставки могут быть снижены при закупке отечественного оборудования, а также при использовании банковской гарантии, гарантии от ВЭБ.РФ, Корпорации МСП и РГО</a:t>
            </a:r>
          </a:p>
          <a:p>
            <a:r>
              <a:rPr lang="ru-RU" sz="1000" dirty="0"/>
              <a:t>** </a:t>
            </a:r>
            <a:r>
              <a:rPr lang="ru-RU" sz="1000" b="0" i="0" dirty="0">
                <a:solidFill>
                  <a:srgbClr val="092332"/>
                </a:solidFill>
                <a:effectLst/>
                <a:latin typeface="Brutal Type"/>
              </a:rPr>
              <a:t>Ставки могут быть снижены при закупке отечественного оборудования, а также при использовании банковской гарантии или гарантии Корпорации МСП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2990885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590ECEA2-3BD9-4402-B924-A380E74456DE}"/>
              </a:ext>
            </a:extLst>
          </p:cNvPr>
          <p:cNvSpPr/>
          <p:nvPr/>
        </p:nvSpPr>
        <p:spPr>
          <a:xfrm>
            <a:off x="1293177" y="4245000"/>
            <a:ext cx="10422383" cy="39401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4BA675-AC6C-4D10-B9FB-F606D234E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177" y="1145156"/>
            <a:ext cx="10515600" cy="1325563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Федеральные программы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A4528B6-B837-4961-A27A-1200EC384CD5}"/>
              </a:ext>
            </a:extLst>
          </p:cNvPr>
          <p:cNvSpPr/>
          <p:nvPr/>
        </p:nvSpPr>
        <p:spPr>
          <a:xfrm>
            <a:off x="1284299" y="2467761"/>
            <a:ext cx="10422384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D558D1-A0D5-4E94-9A6A-5CA1A1AE882A}"/>
              </a:ext>
            </a:extLst>
          </p:cNvPr>
          <p:cNvSpPr txBox="1"/>
          <p:nvPr/>
        </p:nvSpPr>
        <p:spPr>
          <a:xfrm>
            <a:off x="5468644" y="2457594"/>
            <a:ext cx="1242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Сумма займа, млн. руб.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C9EA32-02FA-4507-9519-17F5E8444958}"/>
              </a:ext>
            </a:extLst>
          </p:cNvPr>
          <p:cNvSpPr txBox="1"/>
          <p:nvPr/>
        </p:nvSpPr>
        <p:spPr>
          <a:xfrm>
            <a:off x="8007398" y="2467761"/>
            <a:ext cx="1242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Процентная ставка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5F17D4-21FE-4B16-A5E9-5E89FF1368AC}"/>
              </a:ext>
            </a:extLst>
          </p:cNvPr>
          <p:cNvSpPr txBox="1"/>
          <p:nvPr/>
        </p:nvSpPr>
        <p:spPr>
          <a:xfrm>
            <a:off x="10465285" y="2569306"/>
            <a:ext cx="1242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Срок займа 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5684062-C584-4A49-B12C-9C93C621F04F}"/>
              </a:ext>
            </a:extLst>
          </p:cNvPr>
          <p:cNvSpPr/>
          <p:nvPr/>
        </p:nvSpPr>
        <p:spPr>
          <a:xfrm>
            <a:off x="1285776" y="3007557"/>
            <a:ext cx="10422384" cy="38891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9F2687-5910-43C2-9F9B-0D73970F7E27}"/>
              </a:ext>
            </a:extLst>
          </p:cNvPr>
          <p:cNvSpPr txBox="1"/>
          <p:nvPr/>
        </p:nvSpPr>
        <p:spPr>
          <a:xfrm>
            <a:off x="5440658" y="3008374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50 - 500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546530B-9EB5-4460-BA30-A4DDDF6FF430}"/>
              </a:ext>
            </a:extLst>
          </p:cNvPr>
          <p:cNvSpPr txBox="1"/>
          <p:nvPr/>
        </p:nvSpPr>
        <p:spPr>
          <a:xfrm>
            <a:off x="7282643" y="2929874"/>
            <a:ext cx="1242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3%*</a:t>
            </a:r>
          </a:p>
          <a:p>
            <a:r>
              <a:rPr lang="ru-RU" sz="800" dirty="0">
                <a:latin typeface="Calibri" panose="020F0502020204030204" pitchFamily="34" charset="0"/>
                <a:cs typeface="Calibri" panose="020F0502020204030204" pitchFamily="34" charset="0"/>
              </a:rPr>
              <a:t>базовая ставка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9835CBD8-B8A3-467A-BFCC-6E02DE614A89}"/>
              </a:ext>
            </a:extLst>
          </p:cNvPr>
          <p:cNvSpPr/>
          <p:nvPr/>
        </p:nvSpPr>
        <p:spPr>
          <a:xfrm>
            <a:off x="1293177" y="3406639"/>
            <a:ext cx="10422384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E94B999-B51A-4D57-A646-A0FFC717D2A9}"/>
              </a:ext>
            </a:extLst>
          </p:cNvPr>
          <p:cNvSpPr txBox="1"/>
          <p:nvPr/>
        </p:nvSpPr>
        <p:spPr>
          <a:xfrm>
            <a:off x="5379865" y="3432012"/>
            <a:ext cx="1355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100 - 1000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68EF19B-99C6-4559-A9F3-672B73CDF4A5}"/>
              </a:ext>
            </a:extLst>
          </p:cNvPr>
          <p:cNvSpPr txBox="1"/>
          <p:nvPr/>
        </p:nvSpPr>
        <p:spPr>
          <a:xfrm>
            <a:off x="7320847" y="3319702"/>
            <a:ext cx="8936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1%</a:t>
            </a:r>
          </a:p>
          <a:p>
            <a:r>
              <a:rPr lang="ru-RU" sz="800" dirty="0">
                <a:latin typeface="Calibri" panose="020F0502020204030204" pitchFamily="34" charset="0"/>
                <a:cs typeface="Calibri" panose="020F0502020204030204" pitchFamily="34" charset="0"/>
              </a:rPr>
              <a:t>в первые 3 года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6797E9FD-20A8-4756-9DB8-CB2ECB729DD9}"/>
              </a:ext>
            </a:extLst>
          </p:cNvPr>
          <p:cNvSpPr/>
          <p:nvPr/>
        </p:nvSpPr>
        <p:spPr>
          <a:xfrm>
            <a:off x="1294655" y="3816569"/>
            <a:ext cx="10422384" cy="41917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2321228-E67A-4B16-A3C0-6646DD0AE1C9}"/>
              </a:ext>
            </a:extLst>
          </p:cNvPr>
          <p:cNvSpPr/>
          <p:nvPr/>
        </p:nvSpPr>
        <p:spPr>
          <a:xfrm>
            <a:off x="1296134" y="4652851"/>
            <a:ext cx="10422384" cy="57287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A9391F-4D71-4575-955E-BC83494DB339}"/>
              </a:ext>
            </a:extLst>
          </p:cNvPr>
          <p:cNvSpPr txBox="1"/>
          <p:nvPr/>
        </p:nvSpPr>
        <p:spPr>
          <a:xfrm>
            <a:off x="5453847" y="4739234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20 - 500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CBC7ED-F1EA-47B3-BF0C-5BF6C3816E19}"/>
              </a:ext>
            </a:extLst>
          </p:cNvPr>
          <p:cNvSpPr txBox="1"/>
          <p:nvPr/>
        </p:nvSpPr>
        <p:spPr>
          <a:xfrm>
            <a:off x="7309021" y="4255688"/>
            <a:ext cx="8936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1%</a:t>
            </a: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7B3ECBD4-5206-4CBF-9919-68354C3487C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598" y="327406"/>
            <a:ext cx="3352800" cy="866775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BA3C9ADB-EA37-4FED-A6C1-8E40A5D86DEE}"/>
              </a:ext>
            </a:extLst>
          </p:cNvPr>
          <p:cNvSpPr txBox="1"/>
          <p:nvPr/>
        </p:nvSpPr>
        <p:spPr>
          <a:xfrm>
            <a:off x="5453830" y="3844134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80 - 750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9198958-1BF6-44B4-971C-984F03660D68}"/>
              </a:ext>
            </a:extLst>
          </p:cNvPr>
          <p:cNvSpPr txBox="1"/>
          <p:nvPr/>
        </p:nvSpPr>
        <p:spPr>
          <a:xfrm>
            <a:off x="5453847" y="4275236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50 - 300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B4F5A29-4153-43F5-B92E-45CC24AFFE0E}"/>
              </a:ext>
            </a:extLst>
          </p:cNvPr>
          <p:cNvSpPr txBox="1"/>
          <p:nvPr/>
        </p:nvSpPr>
        <p:spPr>
          <a:xfrm>
            <a:off x="7309021" y="4610682"/>
            <a:ext cx="13967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1%</a:t>
            </a:r>
          </a:p>
          <a:p>
            <a:r>
              <a:rPr lang="ru-RU" sz="800" dirty="0">
                <a:latin typeface="Calibri" panose="020F0502020204030204" pitchFamily="34" charset="0"/>
                <a:cs typeface="Calibri" panose="020F0502020204030204" pitchFamily="34" charset="0"/>
              </a:rPr>
              <a:t>при российском софте или системном интеграторе</a:t>
            </a:r>
          </a:p>
          <a:p>
            <a:endParaRPr lang="ru-RU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79EFFBF-42EB-417F-B1DE-5779EAF6870A}"/>
              </a:ext>
            </a:extLst>
          </p:cNvPr>
          <p:cNvSpPr txBox="1"/>
          <p:nvPr/>
        </p:nvSpPr>
        <p:spPr>
          <a:xfrm>
            <a:off x="1802134" y="3055319"/>
            <a:ext cx="3216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Проекты развития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3163483-DFE6-48DC-A581-4F5CA5E97B76}"/>
              </a:ext>
            </a:extLst>
          </p:cNvPr>
          <p:cNvSpPr txBox="1"/>
          <p:nvPr/>
        </p:nvSpPr>
        <p:spPr>
          <a:xfrm>
            <a:off x="1814002" y="3471888"/>
            <a:ext cx="32107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Комплектующие изделия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148FEA4-47FB-4A4F-AA71-7C763ADAAB33}"/>
              </a:ext>
            </a:extLst>
          </p:cNvPr>
          <p:cNvSpPr txBox="1"/>
          <p:nvPr/>
        </p:nvSpPr>
        <p:spPr>
          <a:xfrm>
            <a:off x="1814002" y="3885278"/>
            <a:ext cx="3095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Конверсия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6248170-B26D-4F08-A763-413E3B1DB798}"/>
              </a:ext>
            </a:extLst>
          </p:cNvPr>
          <p:cNvSpPr txBox="1"/>
          <p:nvPr/>
        </p:nvSpPr>
        <p:spPr>
          <a:xfrm>
            <a:off x="1784412" y="4280489"/>
            <a:ext cx="3684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Производительность труда</a:t>
            </a: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9F3087A0-C299-4E9D-AFB5-44108E9811DC}"/>
              </a:ext>
            </a:extLst>
          </p:cNvPr>
          <p:cNvSpPr/>
          <p:nvPr/>
        </p:nvSpPr>
        <p:spPr>
          <a:xfrm>
            <a:off x="1293177" y="5236035"/>
            <a:ext cx="10422384" cy="39401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7ED0E70-AD29-4661-9E88-ADD30A9635E0}"/>
              </a:ext>
            </a:extLst>
          </p:cNvPr>
          <p:cNvSpPr txBox="1"/>
          <p:nvPr/>
        </p:nvSpPr>
        <p:spPr>
          <a:xfrm>
            <a:off x="1786014" y="4769197"/>
            <a:ext cx="3654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Цифровизация промышленности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ECD4D94-A7B0-4270-8EA4-098D58279633}"/>
              </a:ext>
            </a:extLst>
          </p:cNvPr>
          <p:cNvSpPr txBox="1"/>
          <p:nvPr/>
        </p:nvSpPr>
        <p:spPr>
          <a:xfrm>
            <a:off x="1778490" y="5270325"/>
            <a:ext cx="2900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Лизинг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E0A92EB-A587-4EE6-A6A4-53AFDE0D606A}"/>
              </a:ext>
            </a:extLst>
          </p:cNvPr>
          <p:cNvSpPr txBox="1"/>
          <p:nvPr/>
        </p:nvSpPr>
        <p:spPr>
          <a:xfrm>
            <a:off x="5468645" y="5177992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5 - 500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837C2D9-E8A4-4ED3-B513-E42274508E5E}"/>
              </a:ext>
            </a:extLst>
          </p:cNvPr>
          <p:cNvSpPr txBox="1"/>
          <p:nvPr/>
        </p:nvSpPr>
        <p:spPr>
          <a:xfrm>
            <a:off x="7320848" y="3745134"/>
            <a:ext cx="8936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1%</a:t>
            </a:r>
          </a:p>
          <a:p>
            <a:r>
              <a:rPr lang="ru-RU" sz="800" dirty="0">
                <a:latin typeface="Calibri" panose="020F0502020204030204" pitchFamily="34" charset="0"/>
                <a:cs typeface="Calibri" panose="020F0502020204030204" pitchFamily="34" charset="0"/>
              </a:rPr>
              <a:t>в первые 3 года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79B791A-2CBD-43E0-86FF-4E9F1E44BFC4}"/>
              </a:ext>
            </a:extLst>
          </p:cNvPr>
          <p:cNvSpPr txBox="1"/>
          <p:nvPr/>
        </p:nvSpPr>
        <p:spPr>
          <a:xfrm>
            <a:off x="7282643" y="5159618"/>
            <a:ext cx="18273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1%</a:t>
            </a:r>
          </a:p>
          <a:p>
            <a:r>
              <a:rPr lang="ru-RU" sz="800" dirty="0">
                <a:latin typeface="Calibri" panose="020F0502020204030204" pitchFamily="34" charset="0"/>
                <a:cs typeface="Calibri" panose="020F0502020204030204" pitchFamily="34" charset="0"/>
              </a:rPr>
              <a:t>для обрабатывающих производств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2699C1B-46FD-4C34-98D6-5AFE2F6F0F45}"/>
              </a:ext>
            </a:extLst>
          </p:cNvPr>
          <p:cNvSpPr txBox="1"/>
          <p:nvPr/>
        </p:nvSpPr>
        <p:spPr>
          <a:xfrm>
            <a:off x="1778490" y="5671064"/>
            <a:ext cx="942364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000" b="0" i="0" dirty="0">
                <a:solidFill>
                  <a:srgbClr val="092332"/>
                </a:solidFill>
                <a:effectLst/>
              </a:rPr>
              <a:t>* Ставки могут быть снижены при закупке отечественного оборудования, а также при использовании банковской гарантии, гарантии от ВЭБ.РФ, Корпорации МСП и РГО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15DC544-C791-492C-9037-93D2A8A98C89}"/>
              </a:ext>
            </a:extLst>
          </p:cNvPr>
          <p:cNvSpPr txBox="1"/>
          <p:nvPr/>
        </p:nvSpPr>
        <p:spPr>
          <a:xfrm>
            <a:off x="9046350" y="3344636"/>
            <a:ext cx="1242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3%</a:t>
            </a:r>
          </a:p>
          <a:p>
            <a:r>
              <a:rPr lang="ru-RU" sz="800" dirty="0">
                <a:latin typeface="Calibri" panose="020F0502020204030204" pitchFamily="34" charset="0"/>
                <a:cs typeface="Calibri" panose="020F0502020204030204" pitchFamily="34" charset="0"/>
              </a:rPr>
              <a:t>на оставшийся срок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15694D6-C6E0-4962-81F4-884498906484}"/>
              </a:ext>
            </a:extLst>
          </p:cNvPr>
          <p:cNvSpPr txBox="1"/>
          <p:nvPr/>
        </p:nvSpPr>
        <p:spPr>
          <a:xfrm>
            <a:off x="9038833" y="3749061"/>
            <a:ext cx="1242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3%</a:t>
            </a:r>
          </a:p>
          <a:p>
            <a:r>
              <a:rPr lang="ru-RU" sz="800" dirty="0">
                <a:latin typeface="Calibri" panose="020F0502020204030204" pitchFamily="34" charset="0"/>
                <a:cs typeface="Calibri" panose="020F0502020204030204" pitchFamily="34" charset="0"/>
              </a:rPr>
              <a:t>на оставшийся срок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89FA173-016C-4AE4-88A4-FB6897C2D94D}"/>
              </a:ext>
            </a:extLst>
          </p:cNvPr>
          <p:cNvSpPr txBox="1"/>
          <p:nvPr/>
        </p:nvSpPr>
        <p:spPr>
          <a:xfrm>
            <a:off x="9062620" y="4636134"/>
            <a:ext cx="1242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3%</a:t>
            </a:r>
          </a:p>
          <a:p>
            <a:r>
              <a:rPr lang="ru-RU" sz="800" dirty="0">
                <a:latin typeface="Calibri" panose="020F0502020204030204" pitchFamily="34" charset="0"/>
                <a:cs typeface="Calibri" panose="020F0502020204030204" pitchFamily="34" charset="0"/>
              </a:rPr>
              <a:t>базовая ставка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F7A2980-EA3D-47E5-A287-85A74B31171C}"/>
              </a:ext>
            </a:extLst>
          </p:cNvPr>
          <p:cNvSpPr txBox="1"/>
          <p:nvPr/>
        </p:nvSpPr>
        <p:spPr>
          <a:xfrm>
            <a:off x="9047813" y="5150619"/>
            <a:ext cx="1671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3%</a:t>
            </a:r>
          </a:p>
          <a:p>
            <a:r>
              <a:rPr lang="ru-RU" sz="800" dirty="0">
                <a:latin typeface="Calibri" panose="020F0502020204030204" pitchFamily="34" charset="0"/>
                <a:cs typeface="Calibri" panose="020F0502020204030204" pitchFamily="34" charset="0"/>
              </a:rPr>
              <a:t>для других лизинговых проектов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63E0DFC-8908-42B9-9EA8-D4102811B478}"/>
              </a:ext>
            </a:extLst>
          </p:cNvPr>
          <p:cNvSpPr txBox="1"/>
          <p:nvPr/>
        </p:nvSpPr>
        <p:spPr>
          <a:xfrm>
            <a:off x="10472686" y="3014381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 ≤ 5 лет 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AD229A0-8109-447A-B75A-60FA795742B8}"/>
              </a:ext>
            </a:extLst>
          </p:cNvPr>
          <p:cNvSpPr txBox="1"/>
          <p:nvPr/>
        </p:nvSpPr>
        <p:spPr>
          <a:xfrm>
            <a:off x="10465285" y="3415796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 ≤ 5 лет 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0B35BE7-EF47-4CA5-A650-93F0012D1609}"/>
              </a:ext>
            </a:extLst>
          </p:cNvPr>
          <p:cNvSpPr txBox="1"/>
          <p:nvPr/>
        </p:nvSpPr>
        <p:spPr>
          <a:xfrm>
            <a:off x="10496655" y="3824194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 ≤ 5 лет 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D14BD0B-AD2F-4BAE-BB8B-7F3403FD9955}"/>
              </a:ext>
            </a:extLst>
          </p:cNvPr>
          <p:cNvSpPr txBox="1"/>
          <p:nvPr/>
        </p:nvSpPr>
        <p:spPr>
          <a:xfrm>
            <a:off x="10465286" y="4224682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 ≤ 5 лет 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8F51B7A-38C8-4D6E-8418-4DD9FE26C86C}"/>
              </a:ext>
            </a:extLst>
          </p:cNvPr>
          <p:cNvSpPr txBox="1"/>
          <p:nvPr/>
        </p:nvSpPr>
        <p:spPr>
          <a:xfrm>
            <a:off x="10484521" y="4739234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 ≤ 5 лет 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4146C69-09DA-42B7-B7FE-A6B1A87F2C29}"/>
              </a:ext>
            </a:extLst>
          </p:cNvPr>
          <p:cNvSpPr txBox="1"/>
          <p:nvPr/>
        </p:nvSpPr>
        <p:spPr>
          <a:xfrm>
            <a:off x="10472686" y="5188848"/>
            <a:ext cx="1242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 ≤ 5 лет </a:t>
            </a:r>
          </a:p>
        </p:txBody>
      </p:sp>
    </p:spTree>
    <p:extLst>
      <p:ext uri="{BB962C8B-B14F-4D97-AF65-F5344CB8AC3E}">
        <p14:creationId xmlns:p14="http://schemas.microsoft.com/office/powerpoint/2010/main" val="31664471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2360</TotalTime>
  <Words>1230</Words>
  <Application>Microsoft Office PowerPoint</Application>
  <PresentationFormat>Широкоэкранный</PresentationFormat>
  <Paragraphs>214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Механизмы льготного финансирования развития промышленных производств в Ростовской области</vt:lpstr>
      <vt:lpstr>Краткая информация о Фонде</vt:lpstr>
      <vt:lpstr>Виды поддержки предприятий</vt:lpstr>
      <vt:lpstr>Программа «Снижение издержек»  Цель программы – обеспечение заёмными денежными средствами для более эффективного осуществления деятельности за счёт снижения процентных расходов (издержек) промышленных предприятий по сравнению с коммерческими инструментами заёмного финансирования</vt:lpstr>
      <vt:lpstr>Программа «Комплектующие изделия»  Цель программы – заемное финансирование проектов, направленных на организацию и/или модернизацию производства комплектующих изделий, применяемых в составе промышленной продукции, перечисленной в приложении к постановлению Правительства Российской Федерации «О критериях отнесения промышленной продукции к промышленной продукции, не имеющей аналогов, произведенных в Российской Федерации» от 17 июля 2015 г. № 719.</vt:lpstr>
      <vt:lpstr>Порядок получения займа</vt:lpstr>
      <vt:lpstr>Преимущества региональных  займов</vt:lpstr>
      <vt:lpstr>Совместные займы с РФРП РО</vt:lpstr>
      <vt:lpstr>Федеральные программы</vt:lpstr>
      <vt:lpstr>Федеральные программы</vt:lpstr>
      <vt:lpstr>Отраслевые направления, финансируемые ФРП РФ</vt:lpstr>
      <vt:lpstr>Гранты</vt:lpstr>
      <vt:lpstr>Куда можно обратиться?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предоставления финансовой поддержки субъектам деятельности в сфере промышленности по программе «Снижение издержек»</dc:title>
  <dc:creator>Директор</dc:creator>
  <cp:lastModifiedBy>Неизвестный пользователь</cp:lastModifiedBy>
  <cp:revision>152</cp:revision>
  <cp:lastPrinted>2020-09-08T07:57:24Z</cp:lastPrinted>
  <dcterms:created xsi:type="dcterms:W3CDTF">2020-08-27T08:46:21Z</dcterms:created>
  <dcterms:modified xsi:type="dcterms:W3CDTF">2022-06-27T08:15:14Z</dcterms:modified>
</cp:coreProperties>
</file>