
<file path=[Content_Types].xml><?xml version="1.0" encoding="utf-8"?>
<Types xmlns="http://schemas.openxmlformats.org/package/2006/content-types">
  <Override PartName="/ppt/diagrams/data17.xml" ContentType="application/vnd.openxmlformats-officedocument.drawingml.diagramData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ata20.xml" ContentType="application/vnd.openxmlformats-officedocument.drawingml.diagramData+xml"/>
  <Override PartName="/ppt/diagrams/drawing18.xml" ContentType="application/vnd.ms-office.drawingml.diagramDrawing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layout24.xml" ContentType="application/vnd.openxmlformats-officedocument.drawingml.diagramLayout+xml"/>
  <Override PartName="/ppt/diagrams/drawing21.xml" ContentType="application/vnd.ms-office.drawingml.diagramDrawing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ata21.xml" ContentType="application/vnd.openxmlformats-officedocument.drawingml.diagramData+xml"/>
  <Default Extension="emf" ContentType="image/x-emf"/>
  <Override PartName="/ppt/diagrams/drawing19.xml" ContentType="application/vnd.ms-office.drawingml.diagramDrawing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25.xml" ContentType="application/vnd.openxmlformats-officedocument.drawingml.diagramLayout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23.xml" ContentType="application/vnd.openxmlformats-officedocument.drawingml.diagramLayout+xml"/>
  <Override PartName="/ppt/diagrams/drawing20.xml" ContentType="application/vnd.ms-office.drawingml.diagramDrawing+xml"/>
  <Override PartName="/ppt/diagrams/drawing6.xml" ContentType="application/vnd.ms-office.drawingml.diagramDrawing+xml"/>
  <Override PartName="/ppt/diagrams/drawing22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drawing16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9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drawing1.xml" ContentType="application/vnd.ms-office.drawingml.diagramDrawing+xml"/>
  <Override PartName="/ppt/slides/slide24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28.xml" ContentType="application/vnd.ms-office.drawingml.diagramDrawing+xml"/>
  <Override PartName="/ppt/diagrams/drawing17.xml" ContentType="application/vnd.ms-office.drawingml.diagramDrawing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1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28"/>
  </p:notesMasterIdLst>
  <p:handoutMasterIdLst>
    <p:handoutMasterId r:id="rId29"/>
  </p:handoutMasterIdLst>
  <p:sldIdLst>
    <p:sldId id="308" r:id="rId2"/>
    <p:sldId id="256" r:id="rId3"/>
    <p:sldId id="258" r:id="rId4"/>
    <p:sldId id="358" r:id="rId5"/>
    <p:sldId id="372" r:id="rId6"/>
    <p:sldId id="373" r:id="rId7"/>
    <p:sldId id="374" r:id="rId8"/>
    <p:sldId id="288" r:id="rId9"/>
    <p:sldId id="328" r:id="rId10"/>
    <p:sldId id="367" r:id="rId11"/>
    <p:sldId id="368" r:id="rId12"/>
    <p:sldId id="351" r:id="rId13"/>
    <p:sldId id="334" r:id="rId14"/>
    <p:sldId id="339" r:id="rId15"/>
    <p:sldId id="363" r:id="rId16"/>
    <p:sldId id="338" r:id="rId17"/>
    <p:sldId id="330" r:id="rId18"/>
    <p:sldId id="342" r:id="rId19"/>
    <p:sldId id="331" r:id="rId20"/>
    <p:sldId id="336" r:id="rId21"/>
    <p:sldId id="349" r:id="rId22"/>
    <p:sldId id="350" r:id="rId23"/>
    <p:sldId id="307" r:id="rId24"/>
    <p:sldId id="370" r:id="rId25"/>
    <p:sldId id="285" r:id="rId26"/>
    <p:sldId id="30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FF66"/>
    <a:srgbClr val="761808"/>
    <a:srgbClr val="F9494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537" autoAdjust="0"/>
    <p:restoredTop sz="86426" autoAdjust="0"/>
  </p:normalViewPr>
  <p:slideViewPr>
    <p:cSldViewPr>
      <p:cViewPr>
        <p:scale>
          <a:sx n="90" d="100"/>
          <a:sy n="90" d="100"/>
        </p:scale>
        <p:origin x="-1314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1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1.pn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5124B93-A237-4FDE-96B1-901E5D8A6234}">
      <dgm:prSet custT="1"/>
      <dgm:spPr/>
      <dgm:t>
        <a:bodyPr/>
        <a:lstStyle/>
        <a:p>
          <a:pPr algn="ctr"/>
          <a:r>
            <a:rPr lang="ru-RU" sz="4400" b="1" u="none" dirty="0">
              <a:solidFill>
                <a:schemeClr val="tx1"/>
              </a:solidFill>
            </a:rPr>
            <a:t>Бюджет города</a:t>
          </a:r>
          <a:endParaRPr lang="ru-RU" sz="4400" u="none" dirty="0">
            <a:solidFill>
              <a:schemeClr val="tx1"/>
            </a:solidFill>
          </a:endParaRPr>
        </a:p>
      </dgm:t>
    </dgm:pt>
    <dgm:pt modelId="{D9064B37-DAEC-4936-8CDE-4A5D64A45D99}" type="parTrans" cxnId="{8992BB1E-523C-4C78-B65A-DB5E501E32EC}">
      <dgm:prSet/>
      <dgm:spPr/>
      <dgm:t>
        <a:bodyPr/>
        <a:lstStyle/>
        <a:p>
          <a:endParaRPr lang="ru-RU"/>
        </a:p>
      </dgm:t>
    </dgm:pt>
    <dgm:pt modelId="{A045EE27-4344-4DF0-AF21-388F2DE67453}" type="sibTrans" cxnId="{8992BB1E-523C-4C78-B65A-DB5E501E32EC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4EEA22-C4A3-4D18-874C-026FC103AE7B}" type="pres">
      <dgm:prSet presAssocID="{75124B93-A237-4FDE-96B1-901E5D8A623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92BB1E-523C-4C78-B65A-DB5E501E32EC}" srcId="{F9093569-BC3F-465E-A5E2-0F33C0454781}" destId="{75124B93-A237-4FDE-96B1-901E5D8A6234}" srcOrd="0" destOrd="0" parTransId="{D9064B37-DAEC-4936-8CDE-4A5D64A45D99}" sibTransId="{A045EE27-4344-4DF0-AF21-388F2DE67453}"/>
    <dgm:cxn modelId="{D69DDC0A-DB14-46C9-8723-7B920C2B0CFF}" type="presOf" srcId="{75124B93-A237-4FDE-96B1-901E5D8A6234}" destId="{0E4EEA22-C4A3-4D18-874C-026FC103AE7B}" srcOrd="0" destOrd="0" presId="urn:microsoft.com/office/officeart/2005/8/layout/vList2"/>
    <dgm:cxn modelId="{E349A819-731D-4CE3-BEB7-F499503F59B3}" type="presOf" srcId="{F9093569-BC3F-465E-A5E2-0F33C0454781}" destId="{9ECC31F9-44CA-44B2-954B-D96E54508D37}" srcOrd="0" destOrd="0" presId="urn:microsoft.com/office/officeart/2005/8/layout/vList2"/>
    <dgm:cxn modelId="{8C0178DC-4398-4FBE-AFC0-D34DDF793BF0}" type="presParOf" srcId="{9ECC31F9-44CA-44B2-954B-D96E54508D37}" destId="{0E4EEA22-C4A3-4D18-874C-026FC103AE7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DE88184-7C9F-4287-BBFE-96F62FDDEF2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612990-3D5B-49C0-9236-50A0942DCDB7}">
      <dgm:prSet custT="1"/>
      <dgm:spPr/>
      <dgm:t>
        <a:bodyPr/>
        <a:lstStyle/>
        <a:p>
          <a:pPr algn="ctr"/>
          <a:r>
            <a:rPr lang="ru-RU" sz="3200" b="1" dirty="0">
              <a:solidFill>
                <a:schemeClr val="tx1"/>
              </a:solidFill>
            </a:rPr>
            <a:t>Приоритет бюджета – отрасли социальной сферы </a:t>
          </a:r>
          <a:endParaRPr lang="ru-RU" sz="3200" dirty="0">
            <a:solidFill>
              <a:schemeClr val="tx1"/>
            </a:solidFill>
          </a:endParaRPr>
        </a:p>
      </dgm:t>
    </dgm:pt>
    <dgm:pt modelId="{E18FCC7E-5039-49CD-A1C8-80A4201B40FF}" type="parTrans" cxnId="{FC89B874-4844-4517-9514-A940CD62378C}">
      <dgm:prSet/>
      <dgm:spPr/>
      <dgm:t>
        <a:bodyPr/>
        <a:lstStyle/>
        <a:p>
          <a:endParaRPr lang="ru-RU"/>
        </a:p>
      </dgm:t>
    </dgm:pt>
    <dgm:pt modelId="{1B69B9DD-B3B9-4CE6-9A7E-B40B083B5B55}" type="sibTrans" cxnId="{FC89B874-4844-4517-9514-A940CD62378C}">
      <dgm:prSet/>
      <dgm:spPr/>
      <dgm:t>
        <a:bodyPr/>
        <a:lstStyle/>
        <a:p>
          <a:endParaRPr lang="ru-RU"/>
        </a:p>
      </dgm:t>
    </dgm:pt>
    <dgm:pt modelId="{58075A55-4075-4991-9F4C-6FAF7E6F4B81}">
      <dgm:prSet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992 млн</a:t>
          </a:r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рублей </a:t>
          </a:r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или 56,3 </a:t>
          </a:r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 всех расходов</a:t>
          </a:r>
          <a:endParaRPr lang="ru-RU" sz="2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FB4FAC-A04C-464D-8C38-B81C40C80C8F}" type="parTrans" cxnId="{1566E989-143D-41EB-AFE2-20FC647E85B6}">
      <dgm:prSet/>
      <dgm:spPr/>
      <dgm:t>
        <a:bodyPr/>
        <a:lstStyle/>
        <a:p>
          <a:endParaRPr lang="ru-RU"/>
        </a:p>
      </dgm:t>
    </dgm:pt>
    <dgm:pt modelId="{9B75EDBE-3CCD-4F77-AB7A-49E2FCB5F7FB}" type="sibTrans" cxnId="{1566E989-143D-41EB-AFE2-20FC647E85B6}">
      <dgm:prSet/>
      <dgm:spPr/>
      <dgm:t>
        <a:bodyPr/>
        <a:lstStyle/>
        <a:p>
          <a:endParaRPr lang="ru-RU"/>
        </a:p>
      </dgm:t>
    </dgm:pt>
    <dgm:pt modelId="{E4703680-A988-4BC7-A99F-A2A7716A4622}" type="pres">
      <dgm:prSet presAssocID="{EDE88184-7C9F-4287-BBFE-96F62FDDEF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BA7CED-19EB-4086-91E6-3B0938186A1A}" type="pres">
      <dgm:prSet presAssocID="{ED612990-3D5B-49C0-9236-50A0942DCDB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98510C-C493-483D-BE7E-680F2484396D}" type="pres">
      <dgm:prSet presAssocID="{1B69B9DD-B3B9-4CE6-9A7E-B40B083B5B55}" presName="spacer" presStyleCnt="0"/>
      <dgm:spPr/>
    </dgm:pt>
    <dgm:pt modelId="{768C1B4F-5889-4C9E-A329-8C90089DB248}" type="pres">
      <dgm:prSet presAssocID="{58075A55-4075-4991-9F4C-6FAF7E6F4B8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A6E80B-9B5E-4B08-9B18-987DB9F2F94B}" type="presOf" srcId="{58075A55-4075-4991-9F4C-6FAF7E6F4B81}" destId="{768C1B4F-5889-4C9E-A329-8C90089DB248}" srcOrd="0" destOrd="0" presId="urn:microsoft.com/office/officeart/2005/8/layout/vList2"/>
    <dgm:cxn modelId="{D46385E8-3E83-4EF6-90CD-EB8C94E6A169}" type="presOf" srcId="{ED612990-3D5B-49C0-9236-50A0942DCDB7}" destId="{71BA7CED-19EB-4086-91E6-3B0938186A1A}" srcOrd="0" destOrd="0" presId="urn:microsoft.com/office/officeart/2005/8/layout/vList2"/>
    <dgm:cxn modelId="{FC89B874-4844-4517-9514-A940CD62378C}" srcId="{EDE88184-7C9F-4287-BBFE-96F62FDDEF26}" destId="{ED612990-3D5B-49C0-9236-50A0942DCDB7}" srcOrd="0" destOrd="0" parTransId="{E18FCC7E-5039-49CD-A1C8-80A4201B40FF}" sibTransId="{1B69B9DD-B3B9-4CE6-9A7E-B40B083B5B55}"/>
    <dgm:cxn modelId="{424D16D4-DDD6-4E06-989B-EFB6AE0815C6}" type="presOf" srcId="{EDE88184-7C9F-4287-BBFE-96F62FDDEF26}" destId="{E4703680-A988-4BC7-A99F-A2A7716A4622}" srcOrd="0" destOrd="0" presId="urn:microsoft.com/office/officeart/2005/8/layout/vList2"/>
    <dgm:cxn modelId="{1566E989-143D-41EB-AFE2-20FC647E85B6}" srcId="{EDE88184-7C9F-4287-BBFE-96F62FDDEF26}" destId="{58075A55-4075-4991-9F4C-6FAF7E6F4B81}" srcOrd="1" destOrd="0" parTransId="{A3FB4FAC-A04C-464D-8C38-B81C40C80C8F}" sibTransId="{9B75EDBE-3CCD-4F77-AB7A-49E2FCB5F7FB}"/>
    <dgm:cxn modelId="{F2AD25CF-2BDA-4990-8FD1-1B4A7935298C}" type="presParOf" srcId="{E4703680-A988-4BC7-A99F-A2A7716A4622}" destId="{71BA7CED-19EB-4086-91E6-3B0938186A1A}" srcOrd="0" destOrd="0" presId="urn:microsoft.com/office/officeart/2005/8/layout/vList2"/>
    <dgm:cxn modelId="{F594E40C-DBD7-4A8A-8B44-BD0E1BF364C1}" type="presParOf" srcId="{E4703680-A988-4BC7-A99F-A2A7716A4622}" destId="{D098510C-C493-483D-BE7E-680F2484396D}" srcOrd="1" destOrd="0" presId="urn:microsoft.com/office/officeart/2005/8/layout/vList2"/>
    <dgm:cxn modelId="{3FA79AFE-AA0E-4310-89EF-17E274FC38E2}" type="presParOf" srcId="{E4703680-A988-4BC7-A99F-A2A7716A4622}" destId="{768C1B4F-5889-4C9E-A329-8C90089DB24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BD4EDE3-0B06-4E3D-A637-310432D5C88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BCD7E45-0BC3-4FA1-A51D-D2A1A0FA1F7F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Социальные обязательства перед населением города исполняются своевременно и в полном объеме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38CB16E-3341-4A61-B6C3-5D173B6E68B9}" type="parTrans" cxnId="{A1F1FDFD-4B77-4792-A776-0A988AC38F51}">
      <dgm:prSet/>
      <dgm:spPr/>
      <dgm:t>
        <a:bodyPr/>
        <a:lstStyle/>
        <a:p>
          <a:endParaRPr lang="ru-RU"/>
        </a:p>
      </dgm:t>
    </dgm:pt>
    <dgm:pt modelId="{0DDB7C69-E116-45BA-B015-17B53B2CCD06}" type="sibTrans" cxnId="{A1F1FDFD-4B77-4792-A776-0A988AC38F51}">
      <dgm:prSet/>
      <dgm:spPr/>
      <dgm:t>
        <a:bodyPr/>
        <a:lstStyle/>
        <a:p>
          <a:endParaRPr lang="ru-RU"/>
        </a:p>
      </dgm:t>
    </dgm:pt>
    <dgm:pt modelId="{B591B639-46EE-4123-8DF6-EAA322605DB9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Различными мерами социальной поддержки охвачено свыше 20 тысяч человек,  расходы за отчетный период составили 562 млн. рублей.</a:t>
          </a:r>
          <a:endParaRPr lang="ru-RU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6A01A1-B43B-479D-A3AB-CF2544028A4F}" type="parTrans" cxnId="{FB3CA178-F63C-47E4-B888-05AD6DC6B5C0}">
      <dgm:prSet/>
      <dgm:spPr/>
      <dgm:t>
        <a:bodyPr/>
        <a:lstStyle/>
        <a:p>
          <a:endParaRPr lang="ru-RU"/>
        </a:p>
      </dgm:t>
    </dgm:pt>
    <dgm:pt modelId="{3B0A9502-A2AC-4FA3-BC93-6809EBAF6959}" type="sibTrans" cxnId="{FB3CA178-F63C-47E4-B888-05AD6DC6B5C0}">
      <dgm:prSet/>
      <dgm:spPr/>
      <dgm:t>
        <a:bodyPr/>
        <a:lstStyle/>
        <a:p>
          <a:endParaRPr lang="ru-RU"/>
        </a:p>
      </dgm:t>
    </dgm:pt>
    <dgm:pt modelId="{8119D4AE-A840-4689-9CD9-A9D75D8AB8FD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2 044 семей с детьми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воспользовалась мерами социальной поддержки, расходы составили 241 млн. рублей.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266 семей получили выплату при рождении третьего или последующего ребенка, 299 стали получателями в связи с рождением первого ребенка, 1341 семья получила пособие на детей от 3 до 7 лет.</a:t>
          </a:r>
          <a:endParaRPr lang="ru-RU" sz="1700" b="1" dirty="0" smtClean="0">
            <a:solidFill>
              <a:schemeClr val="tx1"/>
            </a:solidFill>
            <a:effectLst/>
            <a:latin typeface="Times New Roman" pitchFamily="18" charset="0"/>
            <a:ea typeface="SimSun"/>
            <a:cs typeface="Times New Roman" pitchFamily="18" charset="0"/>
          </a:endParaRPr>
        </a:p>
        <a:p>
          <a:pPr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dirty="0" smtClean="0">
            <a:solidFill>
              <a:schemeClr val="tx1"/>
            </a:solidFill>
            <a:effectLst/>
            <a:latin typeface="Times New Roman" pitchFamily="18" charset="0"/>
            <a:ea typeface="SimSun"/>
            <a:cs typeface="Times New Roman" pitchFamily="18" charset="0"/>
          </a:endParaRPr>
        </a:p>
      </dgm:t>
    </dgm:pt>
    <dgm:pt modelId="{B521FC58-B115-419D-8745-A21C12DF1D44}" type="parTrans" cxnId="{1C5E860F-AC39-419E-B90A-F5DFFBFD7016}">
      <dgm:prSet/>
      <dgm:spPr/>
      <dgm:t>
        <a:bodyPr/>
        <a:lstStyle/>
        <a:p>
          <a:endParaRPr lang="ru-RU"/>
        </a:p>
      </dgm:t>
    </dgm:pt>
    <dgm:pt modelId="{C71C1A64-7A70-4431-8A51-A6B08AC93747}" type="sibTrans" cxnId="{1C5E860F-AC39-419E-B90A-F5DFFBFD7016}">
      <dgm:prSet/>
      <dgm:spPr/>
      <dgm:t>
        <a:bodyPr/>
        <a:lstStyle/>
        <a:p>
          <a:endParaRPr lang="ru-RU"/>
        </a:p>
      </dgm:t>
    </dgm:pt>
    <dgm:pt modelId="{A0C36544-026C-4231-8A90-AAD81FE0AB95}" type="pres">
      <dgm:prSet presAssocID="{7BD4EDE3-0B06-4E3D-A637-310432D5C88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78EAEE-EAD3-42DE-983B-F1347F60433D}" type="pres">
      <dgm:prSet presAssocID="{6BCD7E45-0BC3-4FA1-A51D-D2A1A0FA1F7F}" presName="parentText" presStyleLbl="node1" presStyleIdx="0" presStyleCnt="3" custScaleX="106329" custScaleY="70934" custLinFactY="-25651" custLinFactNeighborX="3058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690F5-7E66-440F-89C3-ECC7929C16E0}" type="pres">
      <dgm:prSet presAssocID="{0DDB7C69-E116-45BA-B015-17B53B2CCD06}" presName="spacer" presStyleCnt="0"/>
      <dgm:spPr/>
    </dgm:pt>
    <dgm:pt modelId="{70254755-B5E6-4738-84A3-E064488CAE7A}" type="pres">
      <dgm:prSet presAssocID="{8119D4AE-A840-4689-9CD9-A9D75D8AB8FD}" presName="parentText" presStyleLbl="node1" presStyleIdx="1" presStyleCnt="3" custLinFactY="74010" custLinFactNeighborX="-107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A7525D-3F6F-47C8-9C91-D44627F96C0E}" type="pres">
      <dgm:prSet presAssocID="{C71C1A64-7A70-4431-8A51-A6B08AC93747}" presName="spacer" presStyleCnt="0"/>
      <dgm:spPr/>
    </dgm:pt>
    <dgm:pt modelId="{DD01E4FE-77B3-4F81-8031-12A9EE780E76}" type="pres">
      <dgm:prSet presAssocID="{B591B639-46EE-4123-8DF6-EAA322605DB9}" presName="parentText" presStyleLbl="node1" presStyleIdx="2" presStyleCnt="3" custScaleY="46356" custLinFactY="-101710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7331E3-3E1C-4046-9970-65632222D428}" type="presOf" srcId="{8119D4AE-A840-4689-9CD9-A9D75D8AB8FD}" destId="{70254755-B5E6-4738-84A3-E064488CAE7A}" srcOrd="0" destOrd="0" presId="urn:microsoft.com/office/officeart/2005/8/layout/vList2"/>
    <dgm:cxn modelId="{B809FD6B-7EFA-428A-B5C6-905BE3B62512}" type="presOf" srcId="{6BCD7E45-0BC3-4FA1-A51D-D2A1A0FA1F7F}" destId="{0E78EAEE-EAD3-42DE-983B-F1347F60433D}" srcOrd="0" destOrd="0" presId="urn:microsoft.com/office/officeart/2005/8/layout/vList2"/>
    <dgm:cxn modelId="{A1F1FDFD-4B77-4792-A776-0A988AC38F51}" srcId="{7BD4EDE3-0B06-4E3D-A637-310432D5C88D}" destId="{6BCD7E45-0BC3-4FA1-A51D-D2A1A0FA1F7F}" srcOrd="0" destOrd="0" parTransId="{338CB16E-3341-4A61-B6C3-5D173B6E68B9}" sibTransId="{0DDB7C69-E116-45BA-B015-17B53B2CCD06}"/>
    <dgm:cxn modelId="{FB3CA178-F63C-47E4-B888-05AD6DC6B5C0}" srcId="{7BD4EDE3-0B06-4E3D-A637-310432D5C88D}" destId="{B591B639-46EE-4123-8DF6-EAA322605DB9}" srcOrd="2" destOrd="0" parTransId="{A66A01A1-B43B-479D-A3AB-CF2544028A4F}" sibTransId="{3B0A9502-A2AC-4FA3-BC93-6809EBAF6959}"/>
    <dgm:cxn modelId="{92399ADF-E393-41A0-AF58-89BFD5800102}" type="presOf" srcId="{B591B639-46EE-4123-8DF6-EAA322605DB9}" destId="{DD01E4FE-77B3-4F81-8031-12A9EE780E76}" srcOrd="0" destOrd="0" presId="urn:microsoft.com/office/officeart/2005/8/layout/vList2"/>
    <dgm:cxn modelId="{5D9759FA-D6B0-44C9-9CE8-03CFD90A9274}" type="presOf" srcId="{7BD4EDE3-0B06-4E3D-A637-310432D5C88D}" destId="{A0C36544-026C-4231-8A90-AAD81FE0AB95}" srcOrd="0" destOrd="0" presId="urn:microsoft.com/office/officeart/2005/8/layout/vList2"/>
    <dgm:cxn modelId="{1C5E860F-AC39-419E-B90A-F5DFFBFD7016}" srcId="{7BD4EDE3-0B06-4E3D-A637-310432D5C88D}" destId="{8119D4AE-A840-4689-9CD9-A9D75D8AB8FD}" srcOrd="1" destOrd="0" parTransId="{B521FC58-B115-419D-8745-A21C12DF1D44}" sibTransId="{C71C1A64-7A70-4431-8A51-A6B08AC93747}"/>
    <dgm:cxn modelId="{C558BD24-5724-46C5-A27F-56EAD6AD9DFF}" type="presParOf" srcId="{A0C36544-026C-4231-8A90-AAD81FE0AB95}" destId="{0E78EAEE-EAD3-42DE-983B-F1347F60433D}" srcOrd="0" destOrd="0" presId="urn:microsoft.com/office/officeart/2005/8/layout/vList2"/>
    <dgm:cxn modelId="{1C6688D2-02FD-4BBC-B561-9383161BE375}" type="presParOf" srcId="{A0C36544-026C-4231-8A90-AAD81FE0AB95}" destId="{A55690F5-7E66-440F-89C3-ECC7929C16E0}" srcOrd="1" destOrd="0" presId="urn:microsoft.com/office/officeart/2005/8/layout/vList2"/>
    <dgm:cxn modelId="{AA894CEA-92F9-4B2B-99E3-39A8B63DD5FC}" type="presParOf" srcId="{A0C36544-026C-4231-8A90-AAD81FE0AB95}" destId="{70254755-B5E6-4738-84A3-E064488CAE7A}" srcOrd="2" destOrd="0" presId="urn:microsoft.com/office/officeart/2005/8/layout/vList2"/>
    <dgm:cxn modelId="{AED23EA5-2ADF-4CCE-8B5D-031EDE08DEDA}" type="presParOf" srcId="{A0C36544-026C-4231-8A90-AAD81FE0AB95}" destId="{98A7525D-3F6F-47C8-9C91-D44627F96C0E}" srcOrd="3" destOrd="0" presId="urn:microsoft.com/office/officeart/2005/8/layout/vList2"/>
    <dgm:cxn modelId="{26ECC742-F4BD-40A9-94B9-541140FABE21}" type="presParOf" srcId="{A0C36544-026C-4231-8A90-AAD81FE0AB95}" destId="{DD01E4FE-77B3-4F81-8031-12A9EE780E7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CF7A24D-7F42-4EC0-8211-DA77404E687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998104-2585-4D2B-9C1C-8664565F34FE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Дошкольное образование</a:t>
          </a:r>
          <a:endParaRPr lang="ru-RU" sz="2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99569A-F062-4156-AB63-554CF6AA7499}" type="sibTrans" cxnId="{12813A01-F6D3-4415-B6AF-3CFE1E2175E5}">
      <dgm:prSet/>
      <dgm:spPr/>
      <dgm:t>
        <a:bodyPr/>
        <a:lstStyle/>
        <a:p>
          <a:endParaRPr lang="ru-RU"/>
        </a:p>
      </dgm:t>
    </dgm:pt>
    <dgm:pt modelId="{2A0421F3-DEFC-4FEC-AE91-4CA77E29B395}" type="parTrans" cxnId="{12813A01-F6D3-4415-B6AF-3CFE1E2175E5}">
      <dgm:prSet/>
      <dgm:spPr/>
      <dgm:t>
        <a:bodyPr/>
        <a:lstStyle/>
        <a:p>
          <a:endParaRPr lang="ru-RU"/>
        </a:p>
      </dgm:t>
    </dgm:pt>
    <dgm:pt modelId="{AE83309C-DF87-4F18-AC6C-4041EC328823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общая укомплектованность 15 дошкольных учреждений составляет 79 процентов (1507 детей),  а средняя посещаемость составила лишь 62 процента.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3904E3B-B818-4760-A501-855A241228DE}" type="parTrans" cxnId="{EDDCB63D-FC4E-43B7-96AA-6F29A4513140}">
      <dgm:prSet/>
      <dgm:spPr/>
      <dgm:t>
        <a:bodyPr/>
        <a:lstStyle/>
        <a:p>
          <a:endParaRPr lang="ru-RU"/>
        </a:p>
      </dgm:t>
    </dgm:pt>
    <dgm:pt modelId="{66FE2C6E-45E2-4FC0-AF5C-43F4DB687D31}" type="sibTrans" cxnId="{EDDCB63D-FC4E-43B7-96AA-6F29A4513140}">
      <dgm:prSet/>
      <dgm:spPr/>
      <dgm:t>
        <a:bodyPr/>
        <a:lstStyle/>
        <a:p>
          <a:endParaRPr lang="ru-RU"/>
        </a:p>
      </dgm:t>
    </dgm:pt>
    <dgm:pt modelId="{36579BBB-9649-4995-92D9-BBE776FCE07D}" type="pres">
      <dgm:prSet presAssocID="{5CF7A24D-7F42-4EC0-8211-DA77404E68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9A1F47-BEF2-422B-AA6A-EC635E6ECEC3}" type="pres">
      <dgm:prSet presAssocID="{44998104-2585-4D2B-9C1C-8664565F34FE}" presName="parentText" presStyleLbl="node1" presStyleIdx="0" presStyleCnt="2" custLinFactNeighborY="933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CBF106-BFA2-4096-B805-9E2EB1E9D90F}" type="pres">
      <dgm:prSet presAssocID="{9A99569A-F062-4156-AB63-554CF6AA7499}" presName="spacer" presStyleCnt="0"/>
      <dgm:spPr/>
    </dgm:pt>
    <dgm:pt modelId="{96E68F52-5B14-402E-833A-7B532F5F623D}" type="pres">
      <dgm:prSet presAssocID="{AE83309C-DF87-4F18-AC6C-4041EC328823}" presName="parentText" presStyleLbl="node1" presStyleIdx="1" presStyleCnt="2" custLinFactY="5148" custLinFactNeighborX="924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97CB0A-5140-483B-88A2-5EC1E9FE4D00}" type="presOf" srcId="{44998104-2585-4D2B-9C1C-8664565F34FE}" destId="{419A1F47-BEF2-422B-AA6A-EC635E6ECEC3}" srcOrd="0" destOrd="0" presId="urn:microsoft.com/office/officeart/2005/8/layout/vList2"/>
    <dgm:cxn modelId="{12813A01-F6D3-4415-B6AF-3CFE1E2175E5}" srcId="{5CF7A24D-7F42-4EC0-8211-DA77404E687C}" destId="{44998104-2585-4D2B-9C1C-8664565F34FE}" srcOrd="0" destOrd="0" parTransId="{2A0421F3-DEFC-4FEC-AE91-4CA77E29B395}" sibTransId="{9A99569A-F062-4156-AB63-554CF6AA7499}"/>
    <dgm:cxn modelId="{EDDCB63D-FC4E-43B7-96AA-6F29A4513140}" srcId="{5CF7A24D-7F42-4EC0-8211-DA77404E687C}" destId="{AE83309C-DF87-4F18-AC6C-4041EC328823}" srcOrd="1" destOrd="0" parTransId="{63904E3B-B818-4760-A501-855A241228DE}" sibTransId="{66FE2C6E-45E2-4FC0-AF5C-43F4DB687D31}"/>
    <dgm:cxn modelId="{66BC26C5-43B5-4C92-B9CA-6D29DCB32410}" type="presOf" srcId="{5CF7A24D-7F42-4EC0-8211-DA77404E687C}" destId="{36579BBB-9649-4995-92D9-BBE776FCE07D}" srcOrd="0" destOrd="0" presId="urn:microsoft.com/office/officeart/2005/8/layout/vList2"/>
    <dgm:cxn modelId="{597E8E81-E2CE-4D4A-85DD-599A399A10F6}" type="presOf" srcId="{AE83309C-DF87-4F18-AC6C-4041EC328823}" destId="{96E68F52-5B14-402E-833A-7B532F5F623D}" srcOrd="0" destOrd="0" presId="urn:microsoft.com/office/officeart/2005/8/layout/vList2"/>
    <dgm:cxn modelId="{5BDDD0BB-DB0C-407E-BDBD-CE7195373837}" type="presParOf" srcId="{36579BBB-9649-4995-92D9-BBE776FCE07D}" destId="{419A1F47-BEF2-422B-AA6A-EC635E6ECEC3}" srcOrd="0" destOrd="0" presId="urn:microsoft.com/office/officeart/2005/8/layout/vList2"/>
    <dgm:cxn modelId="{DAA3A8DC-1053-4AA0-84BA-F99A5B63B539}" type="presParOf" srcId="{36579BBB-9649-4995-92D9-BBE776FCE07D}" destId="{62CBF106-BFA2-4096-B805-9E2EB1E9D90F}" srcOrd="1" destOrd="0" presId="urn:microsoft.com/office/officeart/2005/8/layout/vList2"/>
    <dgm:cxn modelId="{29027AF5-302D-4FD7-8123-2FB99A402D2B}" type="presParOf" srcId="{36579BBB-9649-4995-92D9-BBE776FCE07D}" destId="{96E68F52-5B14-402E-833A-7B532F5F623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FF51C84-870C-453C-ADEE-461197DD9DCF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8B4F5E-A214-4E0E-80F0-0E4F32646FB1}" type="pres">
      <dgm:prSet presAssocID="{DFF51C84-870C-453C-ADEE-461197DD9DC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0370186E-81A9-4937-AB0B-51BD3D29DD12}" type="presOf" srcId="{DFF51C84-870C-453C-ADEE-461197DD9DCF}" destId="{2D8B4F5E-A214-4E0E-80F0-0E4F32646FB1}" srcOrd="0" destOrd="0" presId="urn:microsoft.com/office/officeart/2005/8/layout/vList2"/>
  </dgm:cxnLst>
  <dgm:bg>
    <a:blipFill>
      <a:blip xmlns:r="http://schemas.openxmlformats.org/officeDocument/2006/relationships" r:embed="rId1"/>
      <a:stretch>
        <a:fillRect/>
      </a:stretch>
    </a:blipFill>
    <a:effectLst>
      <a:innerShdw blurRad="114300">
        <a:prstClr val="black"/>
      </a:innerShdw>
      <a:softEdge rad="63500"/>
    </a:effectLst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710C154-988C-43D8-B2D7-547120E01BD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EBF43A-5B48-41ED-B1D6-2A695BAE072D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 школьных автобусов осуществляют подвоз 389 детей по 11 школьным маршрутам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8D4876-F946-48CD-A0A3-95989F992530}" type="parTrans" cxnId="{9B20C5DE-94D0-422C-A6A5-C18E4D5881E9}">
      <dgm:prSet/>
      <dgm:spPr/>
      <dgm:t>
        <a:bodyPr/>
        <a:lstStyle/>
        <a:p>
          <a:endParaRPr lang="ru-RU"/>
        </a:p>
      </dgm:t>
    </dgm:pt>
    <dgm:pt modelId="{275FD839-847E-46B2-999A-B350085932C6}" type="sibTrans" cxnId="{9B20C5DE-94D0-422C-A6A5-C18E4D5881E9}">
      <dgm:prSet/>
      <dgm:spPr/>
      <dgm:t>
        <a:bodyPr/>
        <a:lstStyle/>
        <a:p>
          <a:endParaRPr lang="ru-RU"/>
        </a:p>
      </dgm:t>
    </dgm:pt>
    <dgm:pt modelId="{DF98620C-BBA4-47DF-9776-0A21F6A3B779}" type="pres">
      <dgm:prSet presAssocID="{6710C154-988C-43D8-B2D7-547120E01BD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6E7B58-90F2-40A6-9171-85740F64DFC1}" type="pres">
      <dgm:prSet presAssocID="{62EBF43A-5B48-41ED-B1D6-2A695BAE072D}" presName="parentText" presStyleLbl="node1" presStyleIdx="0" presStyleCnt="1" custScaleX="100000" custLinFactNeighborX="1580" custLinFactNeighborY="-24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20C5DE-94D0-422C-A6A5-C18E4D5881E9}" srcId="{6710C154-988C-43D8-B2D7-547120E01BD2}" destId="{62EBF43A-5B48-41ED-B1D6-2A695BAE072D}" srcOrd="0" destOrd="0" parTransId="{A48D4876-F946-48CD-A0A3-95989F992530}" sibTransId="{275FD839-847E-46B2-999A-B350085932C6}"/>
    <dgm:cxn modelId="{5BEEB43D-894C-4D8E-82D6-EB7D3418F154}" type="presOf" srcId="{6710C154-988C-43D8-B2D7-547120E01BD2}" destId="{DF98620C-BBA4-47DF-9776-0A21F6A3B779}" srcOrd="0" destOrd="0" presId="urn:microsoft.com/office/officeart/2005/8/layout/vList2"/>
    <dgm:cxn modelId="{B8E77168-7AB8-4E0F-9A0D-A1CA8EC2925B}" type="presOf" srcId="{62EBF43A-5B48-41ED-B1D6-2A695BAE072D}" destId="{996E7B58-90F2-40A6-9171-85740F64DFC1}" srcOrd="0" destOrd="0" presId="urn:microsoft.com/office/officeart/2005/8/layout/vList2"/>
    <dgm:cxn modelId="{6F0342B6-4418-4AF6-8D28-4E1CB27B7474}" type="presParOf" srcId="{DF98620C-BBA4-47DF-9776-0A21F6A3B779}" destId="{996E7B58-90F2-40A6-9171-85740F64DFC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0F1B48-E27E-467E-BB70-C625E2375103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приеме нормативов ГТО приняли участие 678 человек, из них 436 человек  - на знаки отличия.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B148BE3-7786-4419-BE89-6570ACDF8654}" type="parTrans" cxnId="{5FEE8C9E-6E34-4A82-A9A9-621C25378326}">
      <dgm:prSet/>
      <dgm:spPr/>
      <dgm:t>
        <a:bodyPr/>
        <a:lstStyle/>
        <a:p>
          <a:endParaRPr lang="ru-RU"/>
        </a:p>
      </dgm:t>
    </dgm:pt>
    <dgm:pt modelId="{4D8347C2-0802-4778-872C-4AD28EE504BA}" type="sibTrans" cxnId="{5FEE8C9E-6E34-4A82-A9A9-621C25378326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BED82F-1D6F-4D73-8839-D9186A066C3B}" type="pres">
      <dgm:prSet presAssocID="{810F1B48-E27E-467E-BB70-C625E2375103}" presName="parentText" presStyleLbl="node1" presStyleIdx="0" presStyleCnt="1" custScaleY="415932" custLinFactNeighborY="-830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EE8C9E-6E34-4A82-A9A9-621C25378326}" srcId="{F9093569-BC3F-465E-A5E2-0F33C0454781}" destId="{810F1B48-E27E-467E-BB70-C625E2375103}" srcOrd="0" destOrd="0" parTransId="{7B148BE3-7786-4419-BE89-6570ACDF8654}" sibTransId="{4D8347C2-0802-4778-872C-4AD28EE504BA}"/>
    <dgm:cxn modelId="{6DB93220-E431-4874-9BA4-56E4B5C879BA}" type="presOf" srcId="{810F1B48-E27E-467E-BB70-C625E2375103}" destId="{E2BED82F-1D6F-4D73-8839-D9186A066C3B}" srcOrd="0" destOrd="0" presId="urn:microsoft.com/office/officeart/2005/8/layout/vList2"/>
    <dgm:cxn modelId="{F201CF05-B793-4782-8F71-0FB22D29A9F5}" type="presOf" srcId="{F9093569-BC3F-465E-A5E2-0F33C0454781}" destId="{9ECC31F9-44CA-44B2-954B-D96E54508D37}" srcOrd="0" destOrd="0" presId="urn:microsoft.com/office/officeart/2005/8/layout/vList2"/>
    <dgm:cxn modelId="{6CEE8327-A958-46E8-AA33-75CDE2395446}" type="presParOf" srcId="{9ECC31F9-44CA-44B2-954B-D96E54508D37}" destId="{E2BED82F-1D6F-4D73-8839-D9186A066C3B}" srcOrd="0" destOrd="0" presId="urn:microsoft.com/office/officeart/2005/8/layout/vList2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FF646C-9EAD-4F9B-B9E7-C1F7F4D44E7B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Проведено более 160 физкультурно-оздоровительных мероприятий и спортивных соревнований, в которых приняли участие свыше 21 тысячи человек. 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52FCD07-EB62-4486-8E9C-93F7ED57426E}" type="parTrans" cxnId="{02EF5DC6-8111-4516-BEC8-9A13CFF93606}">
      <dgm:prSet/>
      <dgm:spPr/>
      <dgm:t>
        <a:bodyPr/>
        <a:lstStyle/>
        <a:p>
          <a:endParaRPr lang="ru-RU"/>
        </a:p>
      </dgm:t>
    </dgm:pt>
    <dgm:pt modelId="{467B15CD-1F80-4994-BAD0-954DD6424AEC}" type="sibTrans" cxnId="{02EF5DC6-8111-4516-BEC8-9A13CFF93606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878401-03AE-4FAD-A795-5E9C101AE053}" type="pres">
      <dgm:prSet presAssocID="{3EFF646C-9EAD-4F9B-B9E7-C1F7F4D44E7B}" presName="parentText" presStyleLbl="node1" presStyleIdx="0" presStyleCnt="1" custScaleY="582074" custLinFactNeighborX="20000" custLinFactNeighborY="-659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EF5DC6-8111-4516-BEC8-9A13CFF93606}" srcId="{F9093569-BC3F-465E-A5E2-0F33C0454781}" destId="{3EFF646C-9EAD-4F9B-B9E7-C1F7F4D44E7B}" srcOrd="0" destOrd="0" parTransId="{552FCD07-EB62-4486-8E9C-93F7ED57426E}" sibTransId="{467B15CD-1F80-4994-BAD0-954DD6424AEC}"/>
    <dgm:cxn modelId="{EE5C9340-4BB4-43D9-90F7-BFA3104A7C74}" type="presOf" srcId="{F9093569-BC3F-465E-A5E2-0F33C0454781}" destId="{9ECC31F9-44CA-44B2-954B-D96E54508D37}" srcOrd="0" destOrd="0" presId="urn:microsoft.com/office/officeart/2005/8/layout/vList2"/>
    <dgm:cxn modelId="{877485B9-A323-40BA-BEAF-DD6F25E64113}" type="presOf" srcId="{3EFF646C-9EAD-4F9B-B9E7-C1F7F4D44E7B}" destId="{6A878401-03AE-4FAD-A795-5E9C101AE053}" srcOrd="0" destOrd="0" presId="urn:microsoft.com/office/officeart/2005/8/layout/vList2"/>
    <dgm:cxn modelId="{E49F81A1-0571-47A2-AB97-21F68AC4BD0F}" type="presParOf" srcId="{9ECC31F9-44CA-44B2-954B-D96E54508D37}" destId="{6A878401-03AE-4FAD-A795-5E9C101AE053}" srcOrd="0" destOrd="0" presId="urn:microsoft.com/office/officeart/2005/8/layout/vList2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C4B52290-1C0A-4878-98D5-B0017AD16EA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389AC5-47F9-451B-9CF2-56EE22974A22}">
      <dgm:prSet/>
      <dgm:spPr/>
      <dgm:t>
        <a:bodyPr/>
        <a:lstStyle/>
        <a:p>
          <a:pPr algn="ctr"/>
          <a:r>
            <a:rPr lang="ru-RU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2021 году переселено 121 человек (62 семьи)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E97B31-A6AC-4719-ACAE-69B9CC4D52F1}" type="parTrans" cxnId="{AE3E046F-8718-4AF4-A306-DBF0CFCBCD36}">
      <dgm:prSet/>
      <dgm:spPr/>
      <dgm:t>
        <a:bodyPr/>
        <a:lstStyle/>
        <a:p>
          <a:endParaRPr lang="ru-RU"/>
        </a:p>
      </dgm:t>
    </dgm:pt>
    <dgm:pt modelId="{70BDA7F8-EB85-4497-A50C-E4A3FF5AA39E}" type="sibTrans" cxnId="{AE3E046F-8718-4AF4-A306-DBF0CFCBCD36}">
      <dgm:prSet/>
      <dgm:spPr/>
      <dgm:t>
        <a:bodyPr/>
        <a:lstStyle/>
        <a:p>
          <a:endParaRPr lang="ru-RU"/>
        </a:p>
      </dgm:t>
    </dgm:pt>
    <dgm:pt modelId="{8B8BE480-C7EF-408C-A9F7-BB5B2B6F6131}" type="pres">
      <dgm:prSet presAssocID="{C4B52290-1C0A-4878-98D5-B0017AD16EA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CC8343-22A1-4530-8771-B72B924C134C}" type="pres">
      <dgm:prSet presAssocID="{A4389AC5-47F9-451B-9CF2-56EE22974A2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16DD09-405C-43B7-975C-7DED251350EF}" type="presOf" srcId="{A4389AC5-47F9-451B-9CF2-56EE22974A22}" destId="{5CCC8343-22A1-4530-8771-B72B924C134C}" srcOrd="0" destOrd="0" presId="urn:microsoft.com/office/officeart/2005/8/layout/vList2"/>
    <dgm:cxn modelId="{AE3E046F-8718-4AF4-A306-DBF0CFCBCD36}" srcId="{C4B52290-1C0A-4878-98D5-B0017AD16EAF}" destId="{A4389AC5-47F9-451B-9CF2-56EE22974A22}" srcOrd="0" destOrd="0" parTransId="{4CE97B31-A6AC-4719-ACAE-69B9CC4D52F1}" sibTransId="{70BDA7F8-EB85-4497-A50C-E4A3FF5AA39E}"/>
    <dgm:cxn modelId="{18CAF6CC-900F-46A5-B1A4-7BF7B10BF7CE}" type="presOf" srcId="{C4B52290-1C0A-4878-98D5-B0017AD16EAF}" destId="{8B8BE480-C7EF-408C-A9F7-BB5B2B6F6131}" srcOrd="0" destOrd="0" presId="urn:microsoft.com/office/officeart/2005/8/layout/vList2"/>
    <dgm:cxn modelId="{86E9616E-FCDE-4B69-9FAD-74C5DF32A760}" type="presParOf" srcId="{8B8BE480-C7EF-408C-A9F7-BB5B2B6F6131}" destId="{5CCC8343-22A1-4530-8771-B72B924C134C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B2667C2-8AA9-4120-8A4E-DF8D92CFAC1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F322B4-A47A-46FB-97F5-0606DA6BF286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 2021 год уровень газификации населения города составляет 80%.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612D60-8B1A-4EE7-BFD1-91DA643AFE2F}" type="parTrans" cxnId="{F5738D95-BCA0-4A5E-BC47-200CB56A5BFB}">
      <dgm:prSet/>
      <dgm:spPr/>
      <dgm:t>
        <a:bodyPr/>
        <a:lstStyle/>
        <a:p>
          <a:endParaRPr lang="ru-RU"/>
        </a:p>
      </dgm:t>
    </dgm:pt>
    <dgm:pt modelId="{6675AFFF-214E-44EF-9E1F-E4EA4CDF8BBF}" type="sibTrans" cxnId="{F5738D95-BCA0-4A5E-BC47-200CB56A5BFB}">
      <dgm:prSet/>
      <dgm:spPr/>
      <dgm:t>
        <a:bodyPr/>
        <a:lstStyle/>
        <a:p>
          <a:endParaRPr lang="ru-RU"/>
        </a:p>
      </dgm:t>
    </dgm:pt>
    <dgm:pt modelId="{A29BDD89-F301-4B81-9D77-01B23C6B81E3}" type="pres">
      <dgm:prSet presAssocID="{2B2667C2-8AA9-4120-8A4E-DF8D92CFAC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848DF47-F5E9-486D-8690-915B4298613A}" type="pres">
      <dgm:prSet presAssocID="{B7F322B4-A47A-46FB-97F5-0606DA6BF286}" presName="parentText" presStyleLbl="node1" presStyleIdx="0" presStyleCnt="1" custLinFactNeighborX="272" custLinFactNeighborY="220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F98ABD-6761-493A-9300-CD0E2B370F5E}" type="presOf" srcId="{B7F322B4-A47A-46FB-97F5-0606DA6BF286}" destId="{9848DF47-F5E9-486D-8690-915B4298613A}" srcOrd="0" destOrd="0" presId="urn:microsoft.com/office/officeart/2005/8/layout/vList2"/>
    <dgm:cxn modelId="{22A1EE1E-40B7-4CB9-817F-D9146A4EE625}" type="presOf" srcId="{2B2667C2-8AA9-4120-8A4E-DF8D92CFAC18}" destId="{A29BDD89-F301-4B81-9D77-01B23C6B81E3}" srcOrd="0" destOrd="0" presId="urn:microsoft.com/office/officeart/2005/8/layout/vList2"/>
    <dgm:cxn modelId="{F5738D95-BCA0-4A5E-BC47-200CB56A5BFB}" srcId="{2B2667C2-8AA9-4120-8A4E-DF8D92CFAC18}" destId="{B7F322B4-A47A-46FB-97F5-0606DA6BF286}" srcOrd="0" destOrd="0" parTransId="{67612D60-8B1A-4EE7-BFD1-91DA643AFE2F}" sibTransId="{6675AFFF-214E-44EF-9E1F-E4EA4CDF8BBF}"/>
    <dgm:cxn modelId="{7A346199-3AB5-42CF-9CF2-371ECDEA0B21}" type="presParOf" srcId="{A29BDD89-F301-4B81-9D77-01B23C6B81E3}" destId="{9848DF47-F5E9-486D-8690-915B4298613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4BB3FE19-15D1-40C1-BFA8-74983965A80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170F26-1492-4FF4-8AF6-708A487BBB72}">
      <dgm:prSet/>
      <dgm:spPr/>
      <dgm:t>
        <a:bodyPr/>
        <a:lstStyle/>
        <a:p>
          <a:pPr algn="ctr"/>
          <a:r>
            <a:rPr lang="x-none" b="1" smtClean="0">
              <a:solidFill>
                <a:schemeClr val="tx1"/>
              </a:solidFill>
            </a:rPr>
            <a:t>В </a:t>
          </a:r>
          <a:r>
            <a:rPr lang="x-none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</a:t>
          </a:r>
          <a:r>
            <a:rPr lang="x-none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году 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начаты  </a:t>
          </a:r>
          <a:r>
            <a:rPr lang="x-none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работы по 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газификации 100 жилых домов и 9 коммунально-бытовым предприятиям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E70CDCE-3D4A-4B75-8143-60F25A4B732E}" type="parTrans" cxnId="{3D254080-07C1-4195-B91D-0C33F8C7F0F4}">
      <dgm:prSet/>
      <dgm:spPr/>
      <dgm:t>
        <a:bodyPr/>
        <a:lstStyle/>
        <a:p>
          <a:endParaRPr lang="ru-RU"/>
        </a:p>
      </dgm:t>
    </dgm:pt>
    <dgm:pt modelId="{32F4BE19-0770-4B3B-8C74-052A7359F5A3}" type="sibTrans" cxnId="{3D254080-07C1-4195-B91D-0C33F8C7F0F4}">
      <dgm:prSet/>
      <dgm:spPr/>
      <dgm:t>
        <a:bodyPr/>
        <a:lstStyle/>
        <a:p>
          <a:endParaRPr lang="ru-RU"/>
        </a:p>
      </dgm:t>
    </dgm:pt>
    <dgm:pt modelId="{CC71A02C-A67D-417F-B271-6B3169E442D6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 итогам года газифицировано 73 домовладения и 7 коммунально-бытовых предприятий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10FAA3D-DE6B-4847-BBA3-F51198957184}" type="parTrans" cxnId="{BAAD5781-21CD-45C7-8F29-E2AA9CFFBCBD}">
      <dgm:prSet/>
      <dgm:spPr/>
      <dgm:t>
        <a:bodyPr/>
        <a:lstStyle/>
        <a:p>
          <a:endParaRPr lang="ru-RU"/>
        </a:p>
      </dgm:t>
    </dgm:pt>
    <dgm:pt modelId="{C2AA1BC2-6A57-4C94-8823-49C964F2C2B9}" type="sibTrans" cxnId="{BAAD5781-21CD-45C7-8F29-E2AA9CFFBCBD}">
      <dgm:prSet/>
      <dgm:spPr/>
      <dgm:t>
        <a:bodyPr/>
        <a:lstStyle/>
        <a:p>
          <a:endParaRPr lang="ru-RU"/>
        </a:p>
      </dgm:t>
    </dgm:pt>
    <dgm:pt modelId="{4B1929DA-BBB9-4F66-9B9F-711C4E8FA2C7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Построен и введен в эксплуатацию распределительный газопровод по ул. Веселая, газифицировано  3 домовладения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42D2C2A-1AB3-486E-A741-BC3BD8C8205E}" type="parTrans" cxnId="{C2672B98-52DA-47A4-8E60-5FE80DFC159B}">
      <dgm:prSet/>
      <dgm:spPr/>
      <dgm:t>
        <a:bodyPr/>
        <a:lstStyle/>
        <a:p>
          <a:endParaRPr lang="ru-RU"/>
        </a:p>
      </dgm:t>
    </dgm:pt>
    <dgm:pt modelId="{FD1D81C2-FCE8-4F24-947F-A1A563FC9D21}" type="sibTrans" cxnId="{C2672B98-52DA-47A4-8E60-5FE80DFC159B}">
      <dgm:prSet/>
      <dgm:spPr/>
      <dgm:t>
        <a:bodyPr/>
        <a:lstStyle/>
        <a:p>
          <a:endParaRPr lang="ru-RU"/>
        </a:p>
      </dgm:t>
    </dgm:pt>
    <dgm:pt modelId="{2E66B0B1-62C3-4454-80C7-E29781E38ECF}" type="pres">
      <dgm:prSet presAssocID="{4BB3FE19-15D1-40C1-BFA8-74983965A8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E8E9BF7-558E-4D58-B7CA-0BF96CF03717}" type="pres">
      <dgm:prSet presAssocID="{0B170F26-1492-4FF4-8AF6-708A487BBB72}" presName="parentText" presStyleLbl="node1" presStyleIdx="0" presStyleCnt="3" custLinFactNeighborY="871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0AB616-1583-4CB6-BA63-62F755228B86}" type="pres">
      <dgm:prSet presAssocID="{32F4BE19-0770-4B3B-8C74-052A7359F5A3}" presName="spacer" presStyleCnt="0"/>
      <dgm:spPr/>
    </dgm:pt>
    <dgm:pt modelId="{A689240C-4AA5-4CEF-A72F-A527BD330EB5}" type="pres">
      <dgm:prSet presAssocID="{CC71A02C-A67D-417F-B271-6B3169E442D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2631AD-E457-4024-9250-D5F5A57744B3}" type="pres">
      <dgm:prSet presAssocID="{C2AA1BC2-6A57-4C94-8823-49C964F2C2B9}" presName="spacer" presStyleCnt="0"/>
      <dgm:spPr/>
    </dgm:pt>
    <dgm:pt modelId="{A5710292-BD6C-472A-A19F-6402642A1AF3}" type="pres">
      <dgm:prSet presAssocID="{4B1929DA-BBB9-4F66-9B9F-711C4E8FA2C7}" presName="parentText" presStyleLbl="node1" presStyleIdx="2" presStyleCnt="3" custLinFactNeighborY="647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AD5781-21CD-45C7-8F29-E2AA9CFFBCBD}" srcId="{4BB3FE19-15D1-40C1-BFA8-74983965A809}" destId="{CC71A02C-A67D-417F-B271-6B3169E442D6}" srcOrd="1" destOrd="0" parTransId="{D10FAA3D-DE6B-4847-BBA3-F51198957184}" sibTransId="{C2AA1BC2-6A57-4C94-8823-49C964F2C2B9}"/>
    <dgm:cxn modelId="{3D254080-07C1-4195-B91D-0C33F8C7F0F4}" srcId="{4BB3FE19-15D1-40C1-BFA8-74983965A809}" destId="{0B170F26-1492-4FF4-8AF6-708A487BBB72}" srcOrd="0" destOrd="0" parTransId="{AE70CDCE-3D4A-4B75-8143-60F25A4B732E}" sibTransId="{32F4BE19-0770-4B3B-8C74-052A7359F5A3}"/>
    <dgm:cxn modelId="{F32DB248-1250-4606-A8B8-16E3D21B9F09}" type="presOf" srcId="{0B170F26-1492-4FF4-8AF6-708A487BBB72}" destId="{EE8E9BF7-558E-4D58-B7CA-0BF96CF03717}" srcOrd="0" destOrd="0" presId="urn:microsoft.com/office/officeart/2005/8/layout/vList2"/>
    <dgm:cxn modelId="{C2672B98-52DA-47A4-8E60-5FE80DFC159B}" srcId="{4BB3FE19-15D1-40C1-BFA8-74983965A809}" destId="{4B1929DA-BBB9-4F66-9B9F-711C4E8FA2C7}" srcOrd="2" destOrd="0" parTransId="{642D2C2A-1AB3-486E-A741-BC3BD8C8205E}" sibTransId="{FD1D81C2-FCE8-4F24-947F-A1A563FC9D21}"/>
    <dgm:cxn modelId="{BADFD929-3B57-4C20-9F21-0D8AECDBC9EB}" type="presOf" srcId="{4BB3FE19-15D1-40C1-BFA8-74983965A809}" destId="{2E66B0B1-62C3-4454-80C7-E29781E38ECF}" srcOrd="0" destOrd="0" presId="urn:microsoft.com/office/officeart/2005/8/layout/vList2"/>
    <dgm:cxn modelId="{F7567BEA-F18B-44BE-B06F-7CDEEBDF7CB0}" type="presOf" srcId="{4B1929DA-BBB9-4F66-9B9F-711C4E8FA2C7}" destId="{A5710292-BD6C-472A-A19F-6402642A1AF3}" srcOrd="0" destOrd="0" presId="urn:microsoft.com/office/officeart/2005/8/layout/vList2"/>
    <dgm:cxn modelId="{0B8A216A-69F5-4F70-9807-833A18823FC6}" type="presOf" srcId="{CC71A02C-A67D-417F-B271-6B3169E442D6}" destId="{A689240C-4AA5-4CEF-A72F-A527BD330EB5}" srcOrd="0" destOrd="0" presId="urn:microsoft.com/office/officeart/2005/8/layout/vList2"/>
    <dgm:cxn modelId="{778E8FB3-313E-4DEB-952E-7679A5B6B62D}" type="presParOf" srcId="{2E66B0B1-62C3-4454-80C7-E29781E38ECF}" destId="{EE8E9BF7-558E-4D58-B7CA-0BF96CF03717}" srcOrd="0" destOrd="0" presId="urn:microsoft.com/office/officeart/2005/8/layout/vList2"/>
    <dgm:cxn modelId="{F682FDE3-9CFE-491E-9D4E-59BEAB9D2A8B}" type="presParOf" srcId="{2E66B0B1-62C3-4454-80C7-E29781E38ECF}" destId="{DC0AB616-1583-4CB6-BA63-62F755228B86}" srcOrd="1" destOrd="0" presId="urn:microsoft.com/office/officeart/2005/8/layout/vList2"/>
    <dgm:cxn modelId="{A4C1072B-34EE-40A1-9BD4-206E8AA067AC}" type="presParOf" srcId="{2E66B0B1-62C3-4454-80C7-E29781E38ECF}" destId="{A689240C-4AA5-4CEF-A72F-A527BD330EB5}" srcOrd="2" destOrd="0" presId="urn:microsoft.com/office/officeart/2005/8/layout/vList2"/>
    <dgm:cxn modelId="{C1C1B74E-3C14-4083-94E9-4CEB16E007E4}" type="presParOf" srcId="{2E66B0B1-62C3-4454-80C7-E29781E38ECF}" destId="{A02631AD-E457-4024-9250-D5F5A57744B3}" srcOrd="3" destOrd="0" presId="urn:microsoft.com/office/officeart/2005/8/layout/vList2"/>
    <dgm:cxn modelId="{2997D3A6-8278-43E4-A1AF-BE6F57AEA6F8}" type="presParOf" srcId="{2E66B0B1-62C3-4454-80C7-E29781E38ECF}" destId="{A5710292-BD6C-472A-A19F-6402642A1AF3}" srcOrd="4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2A0BEFE-75AF-4AA0-A34A-C17D31A93A6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8466E3-4EF3-4603-A9F0-D2CBEC04F778}">
      <dgm:prSet custT="1"/>
      <dgm:spPr/>
      <dgm:t>
        <a:bodyPr/>
        <a:lstStyle/>
        <a:p>
          <a:pPr algn="ctr"/>
          <a:r>
            <a:rPr lang="ru-RU" sz="4800" b="1" dirty="0">
              <a:solidFill>
                <a:schemeClr val="tx1"/>
              </a:solidFill>
            </a:rPr>
            <a:t>Доходы</a:t>
          </a:r>
        </a:p>
      </dgm:t>
    </dgm:pt>
    <dgm:pt modelId="{E9F31BCC-52F9-4AA3-A864-E85BC4374F24}" type="parTrans" cxnId="{A40E4CE1-8211-4EC4-833A-021F0042C32C}">
      <dgm:prSet/>
      <dgm:spPr/>
      <dgm:t>
        <a:bodyPr/>
        <a:lstStyle/>
        <a:p>
          <a:endParaRPr lang="ru-RU"/>
        </a:p>
      </dgm:t>
    </dgm:pt>
    <dgm:pt modelId="{1AD88391-3CF0-48EB-A73C-B76548EFD582}" type="sibTrans" cxnId="{A40E4CE1-8211-4EC4-833A-021F0042C32C}">
      <dgm:prSet/>
      <dgm:spPr/>
      <dgm:t>
        <a:bodyPr/>
        <a:lstStyle/>
        <a:p>
          <a:endParaRPr lang="ru-RU"/>
        </a:p>
      </dgm:t>
    </dgm:pt>
    <dgm:pt modelId="{961D5473-4DAB-4C0D-A765-E9E0C756C48E}">
      <dgm:prSet custT="1"/>
      <dgm:spPr/>
      <dgm:t>
        <a:bodyPr/>
        <a:lstStyle/>
        <a:p>
          <a:pPr algn="ctr"/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2 333,8 млн</a:t>
          </a:r>
          <a:r>
            <a: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C55085-4E14-45F8-8C8B-F4E2A14050A0}" type="parTrans" cxnId="{10D7662E-CCA6-4D27-BEF4-C262359177ED}">
      <dgm:prSet/>
      <dgm:spPr/>
      <dgm:t>
        <a:bodyPr/>
        <a:lstStyle/>
        <a:p>
          <a:endParaRPr lang="ru-RU"/>
        </a:p>
      </dgm:t>
    </dgm:pt>
    <dgm:pt modelId="{A769A142-AA35-427E-A310-6EBE129BF761}" type="sibTrans" cxnId="{10D7662E-CCA6-4D27-BEF4-C262359177ED}">
      <dgm:prSet/>
      <dgm:spPr/>
      <dgm:t>
        <a:bodyPr/>
        <a:lstStyle/>
        <a:p>
          <a:endParaRPr lang="ru-RU"/>
        </a:p>
      </dgm:t>
    </dgm:pt>
    <dgm:pt modelId="{8091BD4F-813E-40A1-9ED5-73D6FA98DC8D}" type="pres">
      <dgm:prSet presAssocID="{72A0BEFE-75AF-4AA0-A34A-C17D31A93A6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0E1ADA-17B3-44D9-9AE3-1A661D84AED1}" type="pres">
      <dgm:prSet presAssocID="{458466E3-4EF3-4603-A9F0-D2CBEC04F778}" presName="parentText" presStyleLbl="node1" presStyleIdx="0" presStyleCnt="2" custScaleX="98148" custLinFactY="3984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23A4-978D-4867-B1BC-E5AA118A86E3}" type="pres">
      <dgm:prSet presAssocID="{1AD88391-3CF0-48EB-A73C-B76548EFD582}" presName="spacer" presStyleCnt="0"/>
      <dgm:spPr/>
    </dgm:pt>
    <dgm:pt modelId="{3553C67B-1BC9-4E94-A7A7-51F8220A982C}" type="pres">
      <dgm:prSet presAssocID="{961D5473-4DAB-4C0D-A765-E9E0C756C48E}" presName="parentText" presStyleLbl="node1" presStyleIdx="1" presStyleCnt="2" custScaleX="98148" custLinFactY="13880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B5373E-54AF-481B-A460-7C0497BEAF1D}" type="presOf" srcId="{458466E3-4EF3-4603-A9F0-D2CBEC04F778}" destId="{160E1ADA-17B3-44D9-9AE3-1A661D84AED1}" srcOrd="0" destOrd="0" presId="urn:microsoft.com/office/officeart/2005/8/layout/vList2"/>
    <dgm:cxn modelId="{10D7662E-CCA6-4D27-BEF4-C262359177ED}" srcId="{72A0BEFE-75AF-4AA0-A34A-C17D31A93A6B}" destId="{961D5473-4DAB-4C0D-A765-E9E0C756C48E}" srcOrd="1" destOrd="0" parTransId="{B8C55085-4E14-45F8-8C8B-F4E2A14050A0}" sibTransId="{A769A142-AA35-427E-A310-6EBE129BF761}"/>
    <dgm:cxn modelId="{670F0545-C689-426E-85C5-7F4956B9E7C1}" type="presOf" srcId="{961D5473-4DAB-4C0D-A765-E9E0C756C48E}" destId="{3553C67B-1BC9-4E94-A7A7-51F8220A982C}" srcOrd="0" destOrd="0" presId="urn:microsoft.com/office/officeart/2005/8/layout/vList2"/>
    <dgm:cxn modelId="{A40E4CE1-8211-4EC4-833A-021F0042C32C}" srcId="{72A0BEFE-75AF-4AA0-A34A-C17D31A93A6B}" destId="{458466E3-4EF3-4603-A9F0-D2CBEC04F778}" srcOrd="0" destOrd="0" parTransId="{E9F31BCC-52F9-4AA3-A864-E85BC4374F24}" sibTransId="{1AD88391-3CF0-48EB-A73C-B76548EFD582}"/>
    <dgm:cxn modelId="{C119A45D-ED7E-41BD-87C4-CE0C8699C2ED}" type="presOf" srcId="{72A0BEFE-75AF-4AA0-A34A-C17D31A93A6B}" destId="{8091BD4F-813E-40A1-9ED5-73D6FA98DC8D}" srcOrd="0" destOrd="0" presId="urn:microsoft.com/office/officeart/2005/8/layout/vList2"/>
    <dgm:cxn modelId="{CAED943C-1289-4162-9B97-7729E816271F}" type="presParOf" srcId="{8091BD4F-813E-40A1-9ED5-73D6FA98DC8D}" destId="{160E1ADA-17B3-44D9-9AE3-1A661D84AED1}" srcOrd="0" destOrd="0" presId="urn:microsoft.com/office/officeart/2005/8/layout/vList2"/>
    <dgm:cxn modelId="{164FF370-572B-4CFB-A660-59D288031470}" type="presParOf" srcId="{8091BD4F-813E-40A1-9ED5-73D6FA98DC8D}" destId="{241623A4-978D-4867-B1BC-E5AA118A86E3}" srcOrd="1" destOrd="0" presId="urn:microsoft.com/office/officeart/2005/8/layout/vList2"/>
    <dgm:cxn modelId="{DC781B4D-A147-4917-B712-91E9518CA8EA}" type="presParOf" srcId="{8091BD4F-813E-40A1-9ED5-73D6FA98DC8D}" destId="{3553C67B-1BC9-4E94-A7A7-51F8220A982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B8041EA8-B0C2-4C2A-9926-36AAA848A56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57CCBBEC-50E7-4763-A647-AB55371A5396}">
      <dgm:prSet/>
      <dgm:spPr/>
      <dgm:t>
        <a:bodyPr/>
        <a:lstStyle/>
        <a:p>
          <a:pPr algn="ctr"/>
          <a:r>
            <a:rPr lang="ru-RU" b="1" dirty="0">
              <a:solidFill>
                <a:schemeClr val="tx1"/>
              </a:solidFill>
            </a:rPr>
            <a:t>Безопасность дорожного движения </a:t>
          </a:r>
          <a:endParaRPr lang="ru-RU" dirty="0">
            <a:solidFill>
              <a:schemeClr val="tx1"/>
            </a:solidFill>
          </a:endParaRPr>
        </a:p>
      </dgm:t>
    </dgm:pt>
    <dgm:pt modelId="{629E3417-2727-4033-BBDC-A91670C72B89}" type="parTrans" cxnId="{BCF9CECD-7F4D-4CD9-BF0B-287AA2897099}">
      <dgm:prSet/>
      <dgm:spPr/>
      <dgm:t>
        <a:bodyPr/>
        <a:lstStyle/>
        <a:p>
          <a:endParaRPr lang="ru-RU"/>
        </a:p>
      </dgm:t>
    </dgm:pt>
    <dgm:pt modelId="{2A5DE5BA-0A37-4048-888F-8F1EE843841E}" type="sibTrans" cxnId="{BCF9CECD-7F4D-4CD9-BF0B-287AA2897099}">
      <dgm:prSet/>
      <dgm:spPr/>
      <dgm:t>
        <a:bodyPr/>
        <a:lstStyle/>
        <a:p>
          <a:endParaRPr lang="ru-RU"/>
        </a:p>
      </dgm:t>
    </dgm:pt>
    <dgm:pt modelId="{D7C50B2F-A47B-421D-AB23-F463A1EBDAA0}" type="pres">
      <dgm:prSet presAssocID="{B8041EA8-B0C2-4C2A-9926-36AAA848A5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BB9F6A-4C6F-46EB-BEE4-85BC1C0D7C4B}" type="pres">
      <dgm:prSet presAssocID="{57CCBBEC-50E7-4763-A647-AB55371A5396}" presName="parentText" presStyleLbl="node1" presStyleIdx="0" presStyleCnt="1" custLinFactNeighborX="-2448" custLinFactNeighborY="658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F9CECD-7F4D-4CD9-BF0B-287AA2897099}" srcId="{B8041EA8-B0C2-4C2A-9926-36AAA848A566}" destId="{57CCBBEC-50E7-4763-A647-AB55371A5396}" srcOrd="0" destOrd="0" parTransId="{629E3417-2727-4033-BBDC-A91670C72B89}" sibTransId="{2A5DE5BA-0A37-4048-888F-8F1EE843841E}"/>
    <dgm:cxn modelId="{A0C36218-F6D3-4D5E-93E0-95A179139B4D}" type="presOf" srcId="{B8041EA8-B0C2-4C2A-9926-36AAA848A566}" destId="{D7C50B2F-A47B-421D-AB23-F463A1EBDAA0}" srcOrd="0" destOrd="0" presId="urn:microsoft.com/office/officeart/2005/8/layout/vList2"/>
    <dgm:cxn modelId="{DB81FFC1-F4EB-4777-BA0D-4AAFC45B2E07}" type="presOf" srcId="{57CCBBEC-50E7-4763-A647-AB55371A5396}" destId="{8ABB9F6A-4C6F-46EB-BEE4-85BC1C0D7C4B}" srcOrd="0" destOrd="0" presId="urn:microsoft.com/office/officeart/2005/8/layout/vList2"/>
    <dgm:cxn modelId="{2DACEEB7-AAAF-47ED-B82D-733254FBD68F}" type="presParOf" srcId="{D7C50B2F-A47B-421D-AB23-F463A1EBDAA0}" destId="{8ABB9F6A-4C6F-46EB-BEE4-85BC1C0D7C4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24FE0BE0-DFB5-4AD6-AEE6-80C994C357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CA38C9-9CEF-40B9-9D62-166D59B662BE}">
      <dgm:prSet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поямочный</a:t>
          </a:r>
          <a:r>
            <a:rPr lang="ru-RU" sz="1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ремонт дорог на сумму 13,4 млн. рублей</a:t>
          </a:r>
          <a:endParaRPr lang="ru-RU" sz="1200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/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796A123-04F8-4118-9110-5436400AD9C7}" type="parTrans" cxnId="{AA5EA304-C69F-4295-854C-AD383D87C0EB}">
      <dgm:prSet/>
      <dgm:spPr/>
      <dgm:t>
        <a:bodyPr/>
        <a:lstStyle/>
        <a:p>
          <a:endParaRPr lang="ru-RU"/>
        </a:p>
      </dgm:t>
    </dgm:pt>
    <dgm:pt modelId="{A83E477F-0676-4E6D-8401-D1D0429F147F}" type="sibTrans" cxnId="{AA5EA304-C69F-4295-854C-AD383D87C0EB}">
      <dgm:prSet/>
      <dgm:spPr/>
      <dgm:t>
        <a:bodyPr/>
        <a:lstStyle/>
        <a:p>
          <a:endParaRPr lang="ru-RU"/>
        </a:p>
      </dgm:t>
    </dgm:pt>
    <dgm:pt modelId="{9A746A67-79EE-43EF-AD42-FF62C2860343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ремонт тротуаров на сумму 1,8 млн. рублей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FF8095-B15B-4A13-BF91-9F0CF1815629}" type="parTrans" cxnId="{C61CBB90-E948-4678-93B0-8F103EBFBC3C}">
      <dgm:prSet/>
      <dgm:spPr/>
      <dgm:t>
        <a:bodyPr/>
        <a:lstStyle/>
        <a:p>
          <a:endParaRPr lang="ru-RU"/>
        </a:p>
      </dgm:t>
    </dgm:pt>
    <dgm:pt modelId="{89CD9A1B-0FFD-47B3-B115-84B33110C22C}" type="sibTrans" cxnId="{C61CBB90-E948-4678-93B0-8F103EBFBC3C}">
      <dgm:prSet/>
      <dgm:spPr/>
      <dgm:t>
        <a:bodyPr/>
        <a:lstStyle/>
        <a:p>
          <a:endParaRPr lang="ru-RU"/>
        </a:p>
      </dgm:t>
    </dgm:pt>
    <dgm:pt modelId="{B5B6FC3D-297A-4EE9-95D6-656A661E89A2}">
      <dgm:prSet/>
      <dgm:spPr/>
      <dgm:t>
        <a:bodyPr/>
        <a:lstStyle/>
        <a:p>
          <a:pPr algn="ctr"/>
          <a:r>
            <a:rPr lang="ru-RU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грейдерование</a:t>
          </a: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 частичной отсыпкой 27 дорог на сумму 2,2 млн. рублей 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D052AB-0AF1-4A4A-A697-2ECAB5B9679B}" type="parTrans" cxnId="{95933239-48F9-4658-93FB-1DB88F2BC7BE}">
      <dgm:prSet/>
      <dgm:spPr/>
      <dgm:t>
        <a:bodyPr/>
        <a:lstStyle/>
        <a:p>
          <a:endParaRPr lang="ru-RU"/>
        </a:p>
      </dgm:t>
    </dgm:pt>
    <dgm:pt modelId="{D8593398-7377-45FC-AAAF-1DAB3DE6642F}" type="sibTrans" cxnId="{95933239-48F9-4658-93FB-1DB88F2BC7BE}">
      <dgm:prSet/>
      <dgm:spPr/>
      <dgm:t>
        <a:bodyPr/>
        <a:lstStyle/>
        <a:p>
          <a:endParaRPr lang="ru-RU"/>
        </a:p>
      </dgm:t>
    </dgm:pt>
    <dgm:pt modelId="{7B6B9AB3-AB68-4FE0-8C24-1B4A81C8D6E0}" type="pres">
      <dgm:prSet presAssocID="{24FE0BE0-DFB5-4AD6-AEE6-80C994C357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C09B7B-296E-4963-9AA0-739AF2F4D2A1}" type="pres">
      <dgm:prSet presAssocID="{9ECA38C9-9CEF-40B9-9D62-166D59B662BE}" presName="parentText" presStyleLbl="node1" presStyleIdx="0" presStyleCnt="3" custScaleY="73901" custLinFactY="-3829" custLinFactNeighborX="249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AF6126-F0FD-4AA7-9D47-114BB98C22D3}" type="pres">
      <dgm:prSet presAssocID="{A83E477F-0676-4E6D-8401-D1D0429F147F}" presName="spacer" presStyleCnt="0"/>
      <dgm:spPr/>
    </dgm:pt>
    <dgm:pt modelId="{2F6B2D7F-19D8-4183-BB21-84E275AB1C4D}" type="pres">
      <dgm:prSet presAssocID="{9A746A67-79EE-43EF-AD42-FF62C2860343}" presName="parentText" presStyleLbl="node1" presStyleIdx="1" presStyleCnt="3" custScaleY="467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3A3816-190D-4C4C-8F46-70EC02B12335}" type="pres">
      <dgm:prSet presAssocID="{89CD9A1B-0FFD-47B3-B115-84B33110C22C}" presName="spacer" presStyleCnt="0"/>
      <dgm:spPr/>
    </dgm:pt>
    <dgm:pt modelId="{A3CB8DC3-FC24-4E13-9849-3261381CDD97}" type="pres">
      <dgm:prSet presAssocID="{B5B6FC3D-297A-4EE9-95D6-656A661E89A2}" presName="parentText" presStyleLbl="node1" presStyleIdx="2" presStyleCnt="3" custScaleY="39174" custLinFactY="3537" custLinFactNeighborX="249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B851A8-2E77-4F2A-BB55-F4B7BBA859A0}" type="presOf" srcId="{B5B6FC3D-297A-4EE9-95D6-656A661E89A2}" destId="{A3CB8DC3-FC24-4E13-9849-3261381CDD97}" srcOrd="0" destOrd="0" presId="urn:microsoft.com/office/officeart/2005/8/layout/vList2"/>
    <dgm:cxn modelId="{C61CBB90-E948-4678-93B0-8F103EBFBC3C}" srcId="{24FE0BE0-DFB5-4AD6-AEE6-80C994C35708}" destId="{9A746A67-79EE-43EF-AD42-FF62C2860343}" srcOrd="1" destOrd="0" parTransId="{61FF8095-B15B-4A13-BF91-9F0CF1815629}" sibTransId="{89CD9A1B-0FFD-47B3-B115-84B33110C22C}"/>
    <dgm:cxn modelId="{402FA250-4366-4FF1-ACD0-0D6E6796403A}" type="presOf" srcId="{9A746A67-79EE-43EF-AD42-FF62C2860343}" destId="{2F6B2D7F-19D8-4183-BB21-84E275AB1C4D}" srcOrd="0" destOrd="0" presId="urn:microsoft.com/office/officeart/2005/8/layout/vList2"/>
    <dgm:cxn modelId="{95933239-48F9-4658-93FB-1DB88F2BC7BE}" srcId="{24FE0BE0-DFB5-4AD6-AEE6-80C994C35708}" destId="{B5B6FC3D-297A-4EE9-95D6-656A661E89A2}" srcOrd="2" destOrd="0" parTransId="{1ED052AB-0AF1-4A4A-A697-2ECAB5B9679B}" sibTransId="{D8593398-7377-45FC-AAAF-1DAB3DE6642F}"/>
    <dgm:cxn modelId="{7C131094-1570-400C-8C8C-870CF31F3014}" type="presOf" srcId="{9ECA38C9-9CEF-40B9-9D62-166D59B662BE}" destId="{D1C09B7B-296E-4963-9AA0-739AF2F4D2A1}" srcOrd="0" destOrd="0" presId="urn:microsoft.com/office/officeart/2005/8/layout/vList2"/>
    <dgm:cxn modelId="{AA5EA304-C69F-4295-854C-AD383D87C0EB}" srcId="{24FE0BE0-DFB5-4AD6-AEE6-80C994C35708}" destId="{9ECA38C9-9CEF-40B9-9D62-166D59B662BE}" srcOrd="0" destOrd="0" parTransId="{E796A123-04F8-4118-9110-5436400AD9C7}" sibTransId="{A83E477F-0676-4E6D-8401-D1D0429F147F}"/>
    <dgm:cxn modelId="{77797EEF-F030-428A-8C10-E52DFA378F53}" type="presOf" srcId="{24FE0BE0-DFB5-4AD6-AEE6-80C994C35708}" destId="{7B6B9AB3-AB68-4FE0-8C24-1B4A81C8D6E0}" srcOrd="0" destOrd="0" presId="urn:microsoft.com/office/officeart/2005/8/layout/vList2"/>
    <dgm:cxn modelId="{E9CC907A-74AF-4428-A24D-338F899E507E}" type="presParOf" srcId="{7B6B9AB3-AB68-4FE0-8C24-1B4A81C8D6E0}" destId="{D1C09B7B-296E-4963-9AA0-739AF2F4D2A1}" srcOrd="0" destOrd="0" presId="urn:microsoft.com/office/officeart/2005/8/layout/vList2"/>
    <dgm:cxn modelId="{CD62BD32-34D7-4983-80F2-512CB9A271E5}" type="presParOf" srcId="{7B6B9AB3-AB68-4FE0-8C24-1B4A81C8D6E0}" destId="{C2AF6126-F0FD-4AA7-9D47-114BB98C22D3}" srcOrd="1" destOrd="0" presId="urn:microsoft.com/office/officeart/2005/8/layout/vList2"/>
    <dgm:cxn modelId="{2BFA268B-2221-43D9-BAAA-45FCAAC2B001}" type="presParOf" srcId="{7B6B9AB3-AB68-4FE0-8C24-1B4A81C8D6E0}" destId="{2F6B2D7F-19D8-4183-BB21-84E275AB1C4D}" srcOrd="2" destOrd="0" presId="urn:microsoft.com/office/officeart/2005/8/layout/vList2"/>
    <dgm:cxn modelId="{890BB915-6434-4AD6-A1AD-D1355FC33596}" type="presParOf" srcId="{7B6B9AB3-AB68-4FE0-8C24-1B4A81C8D6E0}" destId="{A13A3816-190D-4C4C-8F46-70EC02B12335}" srcOrd="3" destOrd="0" presId="urn:microsoft.com/office/officeart/2005/8/layout/vList2"/>
    <dgm:cxn modelId="{32D13703-3BAE-4B79-8738-B80449F0218C}" type="presParOf" srcId="{7B6B9AB3-AB68-4FE0-8C24-1B4A81C8D6E0}" destId="{A3CB8DC3-FC24-4E13-9849-3261381CDD9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04143CB9-5640-4511-8C11-02A61765251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668301-44B9-4744-BA02-AD640AD4F0CF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Региональным оператором ООО «</a:t>
          </a:r>
          <a:r>
            <a:rPr lang="ru-RU" sz="20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Экострой-Дон</a:t>
          </a:r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» было вывезено более 66 тыс. куб. м. твердых коммунальных отходов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E238A2-DF8C-428E-B8BA-9253BB49633D}" type="parTrans" cxnId="{617410D4-94A7-41E5-9AA9-4108406BA4AB}">
      <dgm:prSet/>
      <dgm:spPr/>
      <dgm:t>
        <a:bodyPr/>
        <a:lstStyle/>
        <a:p>
          <a:endParaRPr lang="ru-RU"/>
        </a:p>
      </dgm:t>
    </dgm:pt>
    <dgm:pt modelId="{B7437622-1C97-45BE-AF57-9560131CAC79}" type="sibTrans" cxnId="{617410D4-94A7-41E5-9AA9-4108406BA4AB}">
      <dgm:prSet/>
      <dgm:spPr/>
      <dgm:t>
        <a:bodyPr/>
        <a:lstStyle/>
        <a:p>
          <a:endParaRPr lang="ru-RU"/>
        </a:p>
      </dgm:t>
    </dgm:pt>
    <dgm:pt modelId="{98516A76-A0DD-4100-BC46-31F891006E8F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Ликвидировано 29 свалочных очагов, вывезено 617 кубических метров отходов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AD472A4-C63F-4769-80EF-DEE97688D87E}" type="parTrans" cxnId="{25537E6D-9662-4582-B09F-F39A176E4914}">
      <dgm:prSet/>
      <dgm:spPr/>
      <dgm:t>
        <a:bodyPr/>
        <a:lstStyle/>
        <a:p>
          <a:endParaRPr lang="ru-RU"/>
        </a:p>
      </dgm:t>
    </dgm:pt>
    <dgm:pt modelId="{6A8CDAEF-6449-4009-A3C9-627A1D728D55}" type="sibTrans" cxnId="{25537E6D-9662-4582-B09F-F39A176E4914}">
      <dgm:prSet/>
      <dgm:spPr/>
      <dgm:t>
        <a:bodyPr/>
        <a:lstStyle/>
        <a:p>
          <a:endParaRPr lang="ru-RU"/>
        </a:p>
      </dgm:t>
    </dgm:pt>
    <dgm:pt modelId="{6A0FBDCF-5036-4726-B190-701DD7320ECC}" type="pres">
      <dgm:prSet presAssocID="{04143CB9-5640-4511-8C11-02A61765251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086A89-953E-407E-99D1-CE9B4C1E3AA9}" type="pres">
      <dgm:prSet presAssocID="{36668301-44B9-4744-BA02-AD640AD4F0C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63C7B8-C24F-499A-9DD0-6264D856BF72}" type="pres">
      <dgm:prSet presAssocID="{B7437622-1C97-45BE-AF57-9560131CAC79}" presName="spacer" presStyleCnt="0"/>
      <dgm:spPr/>
    </dgm:pt>
    <dgm:pt modelId="{7ABC1267-DF35-497A-AD07-E9A4CB63FC35}" type="pres">
      <dgm:prSet presAssocID="{98516A76-A0DD-4100-BC46-31F891006E8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4EAF7E-93C4-4B84-9BFE-9D745A03B566}" type="presOf" srcId="{98516A76-A0DD-4100-BC46-31F891006E8F}" destId="{7ABC1267-DF35-497A-AD07-E9A4CB63FC35}" srcOrd="0" destOrd="0" presId="urn:microsoft.com/office/officeart/2005/8/layout/vList2"/>
    <dgm:cxn modelId="{DDABA242-5C9F-4B2A-A2CB-E89E57B5FDAE}" type="presOf" srcId="{04143CB9-5640-4511-8C11-02A617652515}" destId="{6A0FBDCF-5036-4726-B190-701DD7320ECC}" srcOrd="0" destOrd="0" presId="urn:microsoft.com/office/officeart/2005/8/layout/vList2"/>
    <dgm:cxn modelId="{617410D4-94A7-41E5-9AA9-4108406BA4AB}" srcId="{04143CB9-5640-4511-8C11-02A617652515}" destId="{36668301-44B9-4744-BA02-AD640AD4F0CF}" srcOrd="0" destOrd="0" parTransId="{C7E238A2-DF8C-428E-B8BA-9253BB49633D}" sibTransId="{B7437622-1C97-45BE-AF57-9560131CAC79}"/>
    <dgm:cxn modelId="{25537E6D-9662-4582-B09F-F39A176E4914}" srcId="{04143CB9-5640-4511-8C11-02A617652515}" destId="{98516A76-A0DD-4100-BC46-31F891006E8F}" srcOrd="1" destOrd="0" parTransId="{EAD472A4-C63F-4769-80EF-DEE97688D87E}" sibTransId="{6A8CDAEF-6449-4009-A3C9-627A1D728D55}"/>
    <dgm:cxn modelId="{1C555116-54C1-441B-9247-54B8F25A8592}" type="presOf" srcId="{36668301-44B9-4744-BA02-AD640AD4F0CF}" destId="{4F086A89-953E-407E-99D1-CE9B4C1E3AA9}" srcOrd="0" destOrd="0" presId="urn:microsoft.com/office/officeart/2005/8/layout/vList2"/>
    <dgm:cxn modelId="{E58DFEA9-F408-43E3-8305-48987108C3ED}" type="presParOf" srcId="{6A0FBDCF-5036-4726-B190-701DD7320ECC}" destId="{4F086A89-953E-407E-99D1-CE9B4C1E3AA9}" srcOrd="0" destOrd="0" presId="urn:microsoft.com/office/officeart/2005/8/layout/vList2"/>
    <dgm:cxn modelId="{8BD3B386-6B38-4C8B-B74B-D6E5C6218F00}" type="presParOf" srcId="{6A0FBDCF-5036-4726-B190-701DD7320ECC}" destId="{9063C7B8-C24F-499A-9DD0-6264D856BF72}" srcOrd="1" destOrd="0" presId="urn:microsoft.com/office/officeart/2005/8/layout/vList2"/>
    <dgm:cxn modelId="{21E42698-2A94-4697-9614-B145E687A125}" type="presParOf" srcId="{6A0FBDCF-5036-4726-B190-701DD7320ECC}" destId="{7ABC1267-DF35-497A-AD07-E9A4CB63FC3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FB304293-F7BE-4F09-BA2B-432C1814258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B36E5E9A-4C84-4293-8F88-1FA7DC89140A}">
      <dgm:prSet/>
      <dgm:spPr/>
      <dgm:t>
        <a:bodyPr/>
        <a:lstStyle/>
        <a:p>
          <a:pPr algn="ctr"/>
          <a:r>
            <a:rPr lang="ru-RU" b="1" dirty="0">
              <a:solidFill>
                <a:schemeClr val="tx1"/>
              </a:solidFill>
            </a:rPr>
            <a:t>Нам есть к чему стремиться, нам есть над чем работать</a:t>
          </a:r>
          <a:endParaRPr lang="ru-RU" dirty="0">
            <a:solidFill>
              <a:schemeClr val="tx1"/>
            </a:solidFill>
          </a:endParaRPr>
        </a:p>
      </dgm:t>
    </dgm:pt>
    <dgm:pt modelId="{ECC7E26A-62B8-425B-972B-D1D645638ED6}" type="parTrans" cxnId="{6066665B-AD9B-4516-851D-BBD8AF60AF93}">
      <dgm:prSet/>
      <dgm:spPr/>
      <dgm:t>
        <a:bodyPr/>
        <a:lstStyle/>
        <a:p>
          <a:endParaRPr lang="ru-RU"/>
        </a:p>
      </dgm:t>
    </dgm:pt>
    <dgm:pt modelId="{B87EA6C3-F39C-4D82-9876-257005921F5E}" type="sibTrans" cxnId="{6066665B-AD9B-4516-851D-BBD8AF60AF93}">
      <dgm:prSet/>
      <dgm:spPr/>
      <dgm:t>
        <a:bodyPr/>
        <a:lstStyle/>
        <a:p>
          <a:endParaRPr lang="ru-RU"/>
        </a:p>
      </dgm:t>
    </dgm:pt>
    <dgm:pt modelId="{51F03E0B-1156-4E6B-9BA5-2958238A9E66}" type="pres">
      <dgm:prSet presAssocID="{FB304293-F7BE-4F09-BA2B-432C181425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F38043-C4DF-4046-8AAC-D8729B310D73}" type="pres">
      <dgm:prSet presAssocID="{B36E5E9A-4C84-4293-8F88-1FA7DC89140A}" presName="parentText" presStyleLbl="node1" presStyleIdx="0" presStyleCnt="1" custLinFactNeighborX="0" custLinFactNeighborY="-11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66665B-AD9B-4516-851D-BBD8AF60AF93}" srcId="{FB304293-F7BE-4F09-BA2B-432C1814258F}" destId="{B36E5E9A-4C84-4293-8F88-1FA7DC89140A}" srcOrd="0" destOrd="0" parTransId="{ECC7E26A-62B8-425B-972B-D1D645638ED6}" sibTransId="{B87EA6C3-F39C-4D82-9876-257005921F5E}"/>
    <dgm:cxn modelId="{544A6EE9-73B6-45D4-9C34-05487CBC1120}" type="presOf" srcId="{FB304293-F7BE-4F09-BA2B-432C1814258F}" destId="{51F03E0B-1156-4E6B-9BA5-2958238A9E66}" srcOrd="0" destOrd="0" presId="urn:microsoft.com/office/officeart/2005/8/layout/vList2"/>
    <dgm:cxn modelId="{5FB83971-20ED-4AD8-9805-8DDDE1EFC38A}" type="presOf" srcId="{B36E5E9A-4C84-4293-8F88-1FA7DC89140A}" destId="{03F38043-C4DF-4046-8AAC-D8729B310D73}" srcOrd="0" destOrd="0" presId="urn:microsoft.com/office/officeart/2005/8/layout/vList2"/>
    <dgm:cxn modelId="{16BE6947-C2B3-4275-BBC8-2C021C91EF02}" type="presParOf" srcId="{51F03E0B-1156-4E6B-9BA5-2958238A9E66}" destId="{03F38043-C4DF-4046-8AAC-D8729B310D7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FB304293-F7BE-4F09-BA2B-432C1814258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4847B1C-7131-4434-84FC-EDC8757F010C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Осенью прошлого года прошла  всероссийская перепись населения</a:t>
          </a:r>
          <a:endParaRPr lang="ru-RU" sz="29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50AE421-94FC-483A-B3AF-1E32ED19B720}" type="parTrans" cxnId="{DADA4745-FC24-4D77-8F4C-3181FA89145B}">
      <dgm:prSet/>
      <dgm:spPr/>
      <dgm:t>
        <a:bodyPr/>
        <a:lstStyle/>
        <a:p>
          <a:endParaRPr lang="ru-RU"/>
        </a:p>
      </dgm:t>
    </dgm:pt>
    <dgm:pt modelId="{903D1E45-AFE1-4739-9BC7-249B3D693C1C}" type="sibTrans" cxnId="{DADA4745-FC24-4D77-8F4C-3181FA89145B}">
      <dgm:prSet/>
      <dgm:spPr/>
      <dgm:t>
        <a:bodyPr/>
        <a:lstStyle/>
        <a:p>
          <a:endParaRPr lang="ru-RU"/>
        </a:p>
      </dgm:t>
    </dgm:pt>
    <dgm:pt modelId="{51F03E0B-1156-4E6B-9BA5-2958238A9E66}" type="pres">
      <dgm:prSet presAssocID="{FB304293-F7BE-4F09-BA2B-432C181425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4B2829-CF2A-4509-94F6-161C78C813E9}" type="pres">
      <dgm:prSet presAssocID="{94847B1C-7131-4434-84FC-EDC8757F010C}" presName="parentText" presStyleLbl="node1" presStyleIdx="0" presStyleCnt="1" custLinFactNeighborY="-4496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ADDB6B-70F3-4332-8293-A7B381FD42CA}" type="presOf" srcId="{94847B1C-7131-4434-84FC-EDC8757F010C}" destId="{3B4B2829-CF2A-4509-94F6-161C78C813E9}" srcOrd="0" destOrd="0" presId="urn:microsoft.com/office/officeart/2005/8/layout/vList2"/>
    <dgm:cxn modelId="{37A69D58-98C9-45FC-BAD6-3EC1A5DE3F8D}" type="presOf" srcId="{FB304293-F7BE-4F09-BA2B-432C1814258F}" destId="{51F03E0B-1156-4E6B-9BA5-2958238A9E66}" srcOrd="0" destOrd="0" presId="urn:microsoft.com/office/officeart/2005/8/layout/vList2"/>
    <dgm:cxn modelId="{DADA4745-FC24-4D77-8F4C-3181FA89145B}" srcId="{FB304293-F7BE-4F09-BA2B-432C1814258F}" destId="{94847B1C-7131-4434-84FC-EDC8757F010C}" srcOrd="0" destOrd="0" parTransId="{A50AE421-94FC-483A-B3AF-1E32ED19B720}" sibTransId="{903D1E45-AFE1-4739-9BC7-249B3D693C1C}"/>
    <dgm:cxn modelId="{C290BFF2-A145-4849-9ABA-4D3C85328F35}" type="presParOf" srcId="{51F03E0B-1156-4E6B-9BA5-2958238A9E66}" destId="{3B4B2829-CF2A-4509-94F6-161C78C813E9}" srcOrd="0" destOrd="0" presId="urn:microsoft.com/office/officeart/2005/8/layout/vList2"/>
  </dgm:cxnLst>
  <dgm:bg/>
  <dgm:whole/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C1CAAD-B3AE-444C-A21C-36C058988FF1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Предварительные итоги переписи должны быть подведены</a:t>
          </a:r>
        </a:p>
        <a:p>
          <a:pPr algn="ctr"/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до 30 апреля 2022 года и опубликованы до 31 мая. </a:t>
          </a:r>
        </a:p>
        <a:p>
          <a:pPr algn="ctr"/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Но уже сейчас можно сказать, что численность населения города сокращается. За прошедшие годы  продолжился отток рабочей силы трудоспособного возраста за пределы города на временное и постоянное проживание на территории трудоустройства. 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95CFC9B-02CB-491D-B57D-FDBC47B99B3E}" type="parTrans" cxnId="{7BDA6681-CE57-498A-93CB-1D16E4BAC521}">
      <dgm:prSet/>
      <dgm:spPr/>
      <dgm:t>
        <a:bodyPr/>
        <a:lstStyle/>
        <a:p>
          <a:endParaRPr lang="ru-RU"/>
        </a:p>
      </dgm:t>
    </dgm:pt>
    <dgm:pt modelId="{9FBFC652-ACBB-44ED-9110-F0F5D5FEF0AC}" type="sibTrans" cxnId="{7BDA6681-CE57-498A-93CB-1D16E4BAC521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6899E9-682D-47CE-BD44-AD0EBE51FC32}" type="pres">
      <dgm:prSet presAssocID="{3BC1CAAD-B3AE-444C-A21C-36C058988FF1}" presName="parentText" presStyleLbl="node1" presStyleIdx="0" presStyleCnt="1" custScaleY="899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DA6681-CE57-498A-93CB-1D16E4BAC521}" srcId="{F9093569-BC3F-465E-A5E2-0F33C0454781}" destId="{3BC1CAAD-B3AE-444C-A21C-36C058988FF1}" srcOrd="0" destOrd="0" parTransId="{995CFC9B-02CB-491D-B57D-FDBC47B99B3E}" sibTransId="{9FBFC652-ACBB-44ED-9110-F0F5D5FEF0AC}"/>
    <dgm:cxn modelId="{E7D60B7F-3403-4A6E-948F-023C86D520C3}" type="presOf" srcId="{3BC1CAAD-B3AE-444C-A21C-36C058988FF1}" destId="{6F6899E9-682D-47CE-BD44-AD0EBE51FC32}" srcOrd="0" destOrd="0" presId="urn:microsoft.com/office/officeart/2005/8/layout/vList2"/>
    <dgm:cxn modelId="{B3A61A53-BB26-40B6-8388-6B00A4AB170C}" type="presOf" srcId="{F9093569-BC3F-465E-A5E2-0F33C0454781}" destId="{9ECC31F9-44CA-44B2-954B-D96E54508D37}" srcOrd="0" destOrd="0" presId="urn:microsoft.com/office/officeart/2005/8/layout/vList2"/>
    <dgm:cxn modelId="{DBE8976C-6F2B-4E37-B55D-FBAE2C8C7A00}" type="presParOf" srcId="{9ECC31F9-44CA-44B2-954B-D96E54508D37}" destId="{6F6899E9-682D-47CE-BD44-AD0EBE51FC32}" srcOrd="0" destOrd="0" presId="urn:microsoft.com/office/officeart/2005/8/layout/vList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D3256B-CED9-420D-ADA1-C757629E184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BFE474-6000-4DA5-8FAF-249968483411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 них собственные 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8F6749-D12A-483B-98AA-1E7818DBBD9D}" type="parTrans" cxnId="{1EB549AD-0152-4772-9EC7-A0FE12EC23E4}">
      <dgm:prSet/>
      <dgm:spPr/>
      <dgm:t>
        <a:bodyPr/>
        <a:lstStyle/>
        <a:p>
          <a:endParaRPr lang="ru-RU"/>
        </a:p>
      </dgm:t>
    </dgm:pt>
    <dgm:pt modelId="{9CDE3B47-7B73-4354-96E2-69FEFC4EC0D1}" type="sibTrans" cxnId="{1EB549AD-0152-4772-9EC7-A0FE12EC23E4}">
      <dgm:prSet/>
      <dgm:spPr/>
      <dgm:t>
        <a:bodyPr/>
        <a:lstStyle/>
        <a:p>
          <a:endParaRPr lang="ru-RU"/>
        </a:p>
      </dgm:t>
    </dgm:pt>
    <dgm:pt modelId="{534F4055-C7FB-4B0E-8C4E-C9C48A377BDD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308,4 млн. рублей или 13%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87CCFE-8128-487E-BEEB-C723E807E5C0}" type="parTrans" cxnId="{9C94E0BF-F5BE-4259-ABF2-DC5464AFCC42}">
      <dgm:prSet/>
      <dgm:spPr/>
      <dgm:t>
        <a:bodyPr/>
        <a:lstStyle/>
        <a:p>
          <a:endParaRPr lang="ru-RU"/>
        </a:p>
      </dgm:t>
    </dgm:pt>
    <dgm:pt modelId="{538D1FE6-7B98-4170-B693-AD105F4F77E7}" type="sibTrans" cxnId="{9C94E0BF-F5BE-4259-ABF2-DC5464AFCC42}">
      <dgm:prSet/>
      <dgm:spPr/>
      <dgm:t>
        <a:bodyPr/>
        <a:lstStyle/>
        <a:p>
          <a:endParaRPr lang="ru-RU"/>
        </a:p>
      </dgm:t>
    </dgm:pt>
    <dgm:pt modelId="{AEB698C1-5BD7-4534-80E2-FB81C86525AD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algn="ctr"/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424196-20AB-4156-98B2-036B8BBFAECE}" type="sibTrans" cxnId="{DA811902-6DCD-45F5-9AF8-84B62C8AFFA9}">
      <dgm:prSet/>
      <dgm:spPr/>
      <dgm:t>
        <a:bodyPr/>
        <a:lstStyle/>
        <a:p>
          <a:endParaRPr lang="ru-RU"/>
        </a:p>
      </dgm:t>
    </dgm:pt>
    <dgm:pt modelId="{BDFFBA86-4FAE-4579-AC69-AB29922B9933}" type="parTrans" cxnId="{DA811902-6DCD-45F5-9AF8-84B62C8AFFA9}">
      <dgm:prSet/>
      <dgm:spPr/>
      <dgm:t>
        <a:bodyPr/>
        <a:lstStyle/>
        <a:p>
          <a:endParaRPr lang="ru-RU"/>
        </a:p>
      </dgm:t>
    </dgm:pt>
    <dgm:pt modelId="{0762FBFB-A921-47E2-96F0-8FBA614F99D4}" type="pres">
      <dgm:prSet presAssocID="{45D3256B-CED9-420D-ADA1-C757629E18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19656D-0A52-445A-84DC-944C7E54EC83}" type="pres">
      <dgm:prSet presAssocID="{CABFE474-6000-4DA5-8FAF-249968483411}" presName="parentText" presStyleLbl="node1" presStyleIdx="0" presStyleCnt="3" custScaleX="94690" custLinFactNeighborX="-1770" custLinFactNeighborY="-21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982084-E13C-4992-8372-8B8A10C20711}" type="pres">
      <dgm:prSet presAssocID="{9CDE3B47-7B73-4354-96E2-69FEFC4EC0D1}" presName="spacer" presStyleCnt="0"/>
      <dgm:spPr/>
    </dgm:pt>
    <dgm:pt modelId="{2AD30D19-626B-43DC-85DA-1CFEED1B1E6A}" type="pres">
      <dgm:prSet presAssocID="{534F4055-C7FB-4B0E-8C4E-C9C48A377BDD}" presName="parentText" presStyleLbl="node1" presStyleIdx="1" presStyleCnt="3" custScaleX="94690" custLinFactNeighborX="-17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FAB75-D095-4FB9-B3E0-06287464E79D}" type="pres">
      <dgm:prSet presAssocID="{538D1FE6-7B98-4170-B693-AD105F4F77E7}" presName="spacer" presStyleCnt="0"/>
      <dgm:spPr/>
    </dgm:pt>
    <dgm:pt modelId="{4BA49BEC-DFB4-4796-88F7-6E6ADF8F772E}" type="pres">
      <dgm:prSet presAssocID="{AEB698C1-5BD7-4534-80E2-FB81C86525AD}" presName="parentText" presStyleLbl="node1" presStyleIdx="2" presStyleCnt="3" custScaleX="29204" custScaleY="12204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B549AD-0152-4772-9EC7-A0FE12EC23E4}" srcId="{45D3256B-CED9-420D-ADA1-C757629E184A}" destId="{CABFE474-6000-4DA5-8FAF-249968483411}" srcOrd="0" destOrd="0" parTransId="{368F6749-D12A-483B-98AA-1E7818DBBD9D}" sibTransId="{9CDE3B47-7B73-4354-96E2-69FEFC4EC0D1}"/>
    <dgm:cxn modelId="{FE0CF30D-2EBA-4268-81DA-E6915E2D8A44}" type="presOf" srcId="{534F4055-C7FB-4B0E-8C4E-C9C48A377BDD}" destId="{2AD30D19-626B-43DC-85DA-1CFEED1B1E6A}" srcOrd="0" destOrd="0" presId="urn:microsoft.com/office/officeart/2005/8/layout/vList2"/>
    <dgm:cxn modelId="{E324CBE9-1E2D-488B-AEBE-1272E124E5F1}" type="presOf" srcId="{45D3256B-CED9-420D-ADA1-C757629E184A}" destId="{0762FBFB-A921-47E2-96F0-8FBA614F99D4}" srcOrd="0" destOrd="0" presId="urn:microsoft.com/office/officeart/2005/8/layout/vList2"/>
    <dgm:cxn modelId="{F98479B3-16F3-497B-A806-98D942C3EDF2}" type="presOf" srcId="{CABFE474-6000-4DA5-8FAF-249968483411}" destId="{8019656D-0A52-445A-84DC-944C7E54EC83}" srcOrd="0" destOrd="0" presId="urn:microsoft.com/office/officeart/2005/8/layout/vList2"/>
    <dgm:cxn modelId="{9C94E0BF-F5BE-4259-ABF2-DC5464AFCC42}" srcId="{45D3256B-CED9-420D-ADA1-C757629E184A}" destId="{534F4055-C7FB-4B0E-8C4E-C9C48A377BDD}" srcOrd="1" destOrd="0" parTransId="{1387CCFE-8128-487E-BEEB-C723E807E5C0}" sibTransId="{538D1FE6-7B98-4170-B693-AD105F4F77E7}"/>
    <dgm:cxn modelId="{AB3057F9-D5D4-4C96-9868-7221E8050CC1}" type="presOf" srcId="{AEB698C1-5BD7-4534-80E2-FB81C86525AD}" destId="{4BA49BEC-DFB4-4796-88F7-6E6ADF8F772E}" srcOrd="0" destOrd="0" presId="urn:microsoft.com/office/officeart/2005/8/layout/vList2"/>
    <dgm:cxn modelId="{DA811902-6DCD-45F5-9AF8-84B62C8AFFA9}" srcId="{45D3256B-CED9-420D-ADA1-C757629E184A}" destId="{AEB698C1-5BD7-4534-80E2-FB81C86525AD}" srcOrd="2" destOrd="0" parTransId="{BDFFBA86-4FAE-4579-AC69-AB29922B9933}" sibTransId="{E6424196-20AB-4156-98B2-036B8BBFAECE}"/>
    <dgm:cxn modelId="{2F88A197-D13F-4CE2-8FA8-089A5EE67CE4}" type="presParOf" srcId="{0762FBFB-A921-47E2-96F0-8FBA614F99D4}" destId="{8019656D-0A52-445A-84DC-944C7E54EC83}" srcOrd="0" destOrd="0" presId="urn:microsoft.com/office/officeart/2005/8/layout/vList2"/>
    <dgm:cxn modelId="{431DE177-06BD-4C26-8FC4-B110BD8B83E9}" type="presParOf" srcId="{0762FBFB-A921-47E2-96F0-8FBA614F99D4}" destId="{79982084-E13C-4992-8372-8B8A10C20711}" srcOrd="1" destOrd="0" presId="urn:microsoft.com/office/officeart/2005/8/layout/vList2"/>
    <dgm:cxn modelId="{FEE0111F-4976-4E52-A77D-847223BE0EAE}" type="presParOf" srcId="{0762FBFB-A921-47E2-96F0-8FBA614F99D4}" destId="{2AD30D19-626B-43DC-85DA-1CFEED1B1E6A}" srcOrd="2" destOrd="0" presId="urn:microsoft.com/office/officeart/2005/8/layout/vList2"/>
    <dgm:cxn modelId="{9F9F65D2-4216-442C-8510-885D72015B5E}" type="presParOf" srcId="{0762FBFB-A921-47E2-96F0-8FBA614F99D4}" destId="{05DFAB75-D095-4FB9-B3E0-06287464E79D}" srcOrd="3" destOrd="0" presId="urn:microsoft.com/office/officeart/2005/8/layout/vList2"/>
    <dgm:cxn modelId="{5C8C2C9F-A3FD-49EA-83D2-74EFCA2AE4B7}" type="presParOf" srcId="{0762FBFB-A921-47E2-96F0-8FBA614F99D4}" destId="{4BA49BEC-DFB4-4796-88F7-6E6ADF8F772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5124B93-A237-4FDE-96B1-901E5D8A6234}">
      <dgm:prSet custT="1"/>
      <dgm:spPr/>
      <dgm:t>
        <a:bodyPr/>
        <a:lstStyle/>
        <a:p>
          <a:pPr algn="ctr"/>
          <a:r>
            <a:rPr lang="ru-RU" sz="4400" b="1" u="none" dirty="0">
              <a:solidFill>
                <a:schemeClr val="tx1"/>
              </a:solidFill>
            </a:rPr>
            <a:t>Бюджет города</a:t>
          </a:r>
          <a:endParaRPr lang="ru-RU" sz="4400" u="none" dirty="0">
            <a:solidFill>
              <a:schemeClr val="tx1"/>
            </a:solidFill>
          </a:endParaRPr>
        </a:p>
      </dgm:t>
    </dgm:pt>
    <dgm:pt modelId="{D9064B37-DAEC-4936-8CDE-4A5D64A45D99}" type="parTrans" cxnId="{8992BB1E-523C-4C78-B65A-DB5E501E32EC}">
      <dgm:prSet/>
      <dgm:spPr/>
      <dgm:t>
        <a:bodyPr/>
        <a:lstStyle/>
        <a:p>
          <a:endParaRPr lang="ru-RU"/>
        </a:p>
      </dgm:t>
    </dgm:pt>
    <dgm:pt modelId="{A045EE27-4344-4DF0-AF21-388F2DE67453}" type="sibTrans" cxnId="{8992BB1E-523C-4C78-B65A-DB5E501E32EC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4EEA22-C4A3-4D18-874C-026FC103AE7B}" type="pres">
      <dgm:prSet presAssocID="{75124B93-A237-4FDE-96B1-901E5D8A623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8C635E-6E9F-4BAB-A00A-C5025E3675F7}" type="presOf" srcId="{F9093569-BC3F-465E-A5E2-0F33C0454781}" destId="{9ECC31F9-44CA-44B2-954B-D96E54508D37}" srcOrd="0" destOrd="0" presId="urn:microsoft.com/office/officeart/2005/8/layout/vList2"/>
    <dgm:cxn modelId="{832F9919-46EC-40E9-91A6-16FF79D15569}" type="presOf" srcId="{75124B93-A237-4FDE-96B1-901E5D8A6234}" destId="{0E4EEA22-C4A3-4D18-874C-026FC103AE7B}" srcOrd="0" destOrd="0" presId="urn:microsoft.com/office/officeart/2005/8/layout/vList2"/>
    <dgm:cxn modelId="{8992BB1E-523C-4C78-B65A-DB5E501E32EC}" srcId="{F9093569-BC3F-465E-A5E2-0F33C0454781}" destId="{75124B93-A237-4FDE-96B1-901E5D8A6234}" srcOrd="0" destOrd="0" parTransId="{D9064B37-DAEC-4936-8CDE-4A5D64A45D99}" sibTransId="{A045EE27-4344-4DF0-AF21-388F2DE67453}"/>
    <dgm:cxn modelId="{C2AADDBE-BBF1-4DF4-9F9C-2688B574EA3F}" type="presParOf" srcId="{9ECC31F9-44CA-44B2-954B-D96E54508D37}" destId="{0E4EEA22-C4A3-4D18-874C-026FC103AE7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2A0BEFE-75AF-4AA0-A34A-C17D31A93A6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8466E3-4EF3-4603-A9F0-D2CBEC04F778}">
      <dgm:prSet custT="1"/>
      <dgm:spPr/>
      <dgm:t>
        <a:bodyPr/>
        <a:lstStyle/>
        <a:p>
          <a:pPr algn="ctr"/>
          <a:r>
            <a:rPr lang="ru-RU" sz="4800" b="1" dirty="0" smtClean="0">
              <a:solidFill>
                <a:schemeClr val="tx1"/>
              </a:solidFill>
            </a:rPr>
            <a:t>Расходы</a:t>
          </a:r>
          <a:endParaRPr lang="ru-RU" sz="4800" b="1" dirty="0">
            <a:solidFill>
              <a:schemeClr val="tx1"/>
            </a:solidFill>
          </a:endParaRPr>
        </a:p>
      </dgm:t>
    </dgm:pt>
    <dgm:pt modelId="{E9F31BCC-52F9-4AA3-A864-E85BC4374F24}" type="parTrans" cxnId="{A40E4CE1-8211-4EC4-833A-021F0042C32C}">
      <dgm:prSet/>
      <dgm:spPr/>
      <dgm:t>
        <a:bodyPr/>
        <a:lstStyle/>
        <a:p>
          <a:endParaRPr lang="ru-RU"/>
        </a:p>
      </dgm:t>
    </dgm:pt>
    <dgm:pt modelId="{1AD88391-3CF0-48EB-A73C-B76548EFD582}" type="sibTrans" cxnId="{A40E4CE1-8211-4EC4-833A-021F0042C32C}">
      <dgm:prSet/>
      <dgm:spPr/>
      <dgm:t>
        <a:bodyPr/>
        <a:lstStyle/>
        <a:p>
          <a:endParaRPr lang="ru-RU"/>
        </a:p>
      </dgm:t>
    </dgm:pt>
    <dgm:pt modelId="{961D5473-4DAB-4C0D-A765-E9E0C756C48E}">
      <dgm:prSet custT="1"/>
      <dgm:spPr/>
      <dgm:t>
        <a:bodyPr/>
        <a:lstStyle/>
        <a:p>
          <a:pPr algn="ctr"/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2325,6</a:t>
          </a:r>
          <a:r>
            <a:rPr lang="ru-RU" sz="4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</a:t>
          </a:r>
          <a:r>
            <a: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C55085-4E14-45F8-8C8B-F4E2A14050A0}" type="parTrans" cxnId="{10D7662E-CCA6-4D27-BEF4-C262359177ED}">
      <dgm:prSet/>
      <dgm:spPr/>
      <dgm:t>
        <a:bodyPr/>
        <a:lstStyle/>
        <a:p>
          <a:endParaRPr lang="ru-RU"/>
        </a:p>
      </dgm:t>
    </dgm:pt>
    <dgm:pt modelId="{A769A142-AA35-427E-A310-6EBE129BF761}" type="sibTrans" cxnId="{10D7662E-CCA6-4D27-BEF4-C262359177ED}">
      <dgm:prSet/>
      <dgm:spPr/>
      <dgm:t>
        <a:bodyPr/>
        <a:lstStyle/>
        <a:p>
          <a:endParaRPr lang="ru-RU"/>
        </a:p>
      </dgm:t>
    </dgm:pt>
    <dgm:pt modelId="{8091BD4F-813E-40A1-9ED5-73D6FA98DC8D}" type="pres">
      <dgm:prSet presAssocID="{72A0BEFE-75AF-4AA0-A34A-C17D31A93A6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0E1ADA-17B3-44D9-9AE3-1A661D84AED1}" type="pres">
      <dgm:prSet presAssocID="{458466E3-4EF3-4603-A9F0-D2CBEC04F778}" presName="parentText" presStyleLbl="node1" presStyleIdx="0" presStyleCnt="2" custScaleX="98148" custLinFactY="-8124" custLinFactNeighborX="1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23A4-978D-4867-B1BC-E5AA118A86E3}" type="pres">
      <dgm:prSet presAssocID="{1AD88391-3CF0-48EB-A73C-B76548EFD582}" presName="spacer" presStyleCnt="0"/>
      <dgm:spPr/>
    </dgm:pt>
    <dgm:pt modelId="{3553C67B-1BC9-4E94-A7A7-51F8220A982C}" type="pres">
      <dgm:prSet presAssocID="{961D5473-4DAB-4C0D-A765-E9E0C756C48E}" presName="parentText" presStyleLbl="node1" presStyleIdx="1" presStyleCnt="2" custScaleX="98148" custLinFactY="13880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0E4CE1-8211-4EC4-833A-021F0042C32C}" srcId="{72A0BEFE-75AF-4AA0-A34A-C17D31A93A6B}" destId="{458466E3-4EF3-4603-A9F0-D2CBEC04F778}" srcOrd="0" destOrd="0" parTransId="{E9F31BCC-52F9-4AA3-A864-E85BC4374F24}" sibTransId="{1AD88391-3CF0-48EB-A73C-B76548EFD582}"/>
    <dgm:cxn modelId="{269C0780-3B5C-4D9A-8EED-67DA02B71F83}" type="presOf" srcId="{72A0BEFE-75AF-4AA0-A34A-C17D31A93A6B}" destId="{8091BD4F-813E-40A1-9ED5-73D6FA98DC8D}" srcOrd="0" destOrd="0" presId="urn:microsoft.com/office/officeart/2005/8/layout/vList2"/>
    <dgm:cxn modelId="{96C46FE4-F07B-4316-B094-78C4C039C443}" type="presOf" srcId="{961D5473-4DAB-4C0D-A765-E9E0C756C48E}" destId="{3553C67B-1BC9-4E94-A7A7-51F8220A982C}" srcOrd="0" destOrd="0" presId="urn:microsoft.com/office/officeart/2005/8/layout/vList2"/>
    <dgm:cxn modelId="{10D7662E-CCA6-4D27-BEF4-C262359177ED}" srcId="{72A0BEFE-75AF-4AA0-A34A-C17D31A93A6B}" destId="{961D5473-4DAB-4C0D-A765-E9E0C756C48E}" srcOrd="1" destOrd="0" parTransId="{B8C55085-4E14-45F8-8C8B-F4E2A14050A0}" sibTransId="{A769A142-AA35-427E-A310-6EBE129BF761}"/>
    <dgm:cxn modelId="{752F51B1-20B2-4DDB-9AF4-AA4887C0B755}" type="presOf" srcId="{458466E3-4EF3-4603-A9F0-D2CBEC04F778}" destId="{160E1ADA-17B3-44D9-9AE3-1A661D84AED1}" srcOrd="0" destOrd="0" presId="urn:microsoft.com/office/officeart/2005/8/layout/vList2"/>
    <dgm:cxn modelId="{DA538940-B411-4691-9518-A9B0F67993E8}" type="presParOf" srcId="{8091BD4F-813E-40A1-9ED5-73D6FA98DC8D}" destId="{160E1ADA-17B3-44D9-9AE3-1A661D84AED1}" srcOrd="0" destOrd="0" presId="urn:microsoft.com/office/officeart/2005/8/layout/vList2"/>
    <dgm:cxn modelId="{FD228CC2-EA71-4A23-8048-713CC46D2EA4}" type="presParOf" srcId="{8091BD4F-813E-40A1-9ED5-73D6FA98DC8D}" destId="{241623A4-978D-4867-B1BC-E5AA118A86E3}" srcOrd="1" destOrd="0" presId="urn:microsoft.com/office/officeart/2005/8/layout/vList2"/>
    <dgm:cxn modelId="{B9DDFFEE-ACF8-4288-8896-6A55D24E45F5}" type="presParOf" srcId="{8091BD4F-813E-40A1-9ED5-73D6FA98DC8D}" destId="{3553C67B-1BC9-4E94-A7A7-51F8220A982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5D3256B-CED9-420D-ADA1-C757629E184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34F4055-C7FB-4B0E-8C4E-C9C48A377BDD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на 1 жителя составляют 49,76 тыс. рублей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87CCFE-8128-487E-BEEB-C723E807E5C0}" type="parTrans" cxnId="{9C94E0BF-F5BE-4259-ABF2-DC5464AFCC42}">
      <dgm:prSet/>
      <dgm:spPr/>
      <dgm:t>
        <a:bodyPr/>
        <a:lstStyle/>
        <a:p>
          <a:endParaRPr lang="ru-RU"/>
        </a:p>
      </dgm:t>
    </dgm:pt>
    <dgm:pt modelId="{538D1FE6-7B98-4170-B693-AD105F4F77E7}" type="sibTrans" cxnId="{9C94E0BF-F5BE-4259-ABF2-DC5464AFCC42}">
      <dgm:prSet/>
      <dgm:spPr/>
      <dgm:t>
        <a:bodyPr/>
        <a:lstStyle/>
        <a:p>
          <a:endParaRPr lang="ru-RU"/>
        </a:p>
      </dgm:t>
    </dgm:pt>
    <dgm:pt modelId="{AEB698C1-5BD7-4534-80E2-FB81C86525AD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algn="ctr"/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424196-20AB-4156-98B2-036B8BBFAECE}" type="sibTrans" cxnId="{DA811902-6DCD-45F5-9AF8-84B62C8AFFA9}">
      <dgm:prSet/>
      <dgm:spPr/>
      <dgm:t>
        <a:bodyPr/>
        <a:lstStyle/>
        <a:p>
          <a:endParaRPr lang="ru-RU"/>
        </a:p>
      </dgm:t>
    </dgm:pt>
    <dgm:pt modelId="{BDFFBA86-4FAE-4579-AC69-AB29922B9933}" type="parTrans" cxnId="{DA811902-6DCD-45F5-9AF8-84B62C8AFFA9}">
      <dgm:prSet/>
      <dgm:spPr/>
      <dgm:t>
        <a:bodyPr/>
        <a:lstStyle/>
        <a:p>
          <a:endParaRPr lang="ru-RU"/>
        </a:p>
      </dgm:t>
    </dgm:pt>
    <dgm:pt modelId="{0762FBFB-A921-47E2-96F0-8FBA614F99D4}" type="pres">
      <dgm:prSet presAssocID="{45D3256B-CED9-420D-ADA1-C757629E18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AD30D19-626B-43DC-85DA-1CFEED1B1E6A}" type="pres">
      <dgm:prSet presAssocID="{534F4055-C7FB-4B0E-8C4E-C9C48A377BDD}" presName="parentText" presStyleLbl="node1" presStyleIdx="0" presStyleCnt="2" custScaleX="100000" custScaleY="73958" custLinFactNeighborX="-885" custLinFactNeighborY="-210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FAB75-D095-4FB9-B3E0-06287464E79D}" type="pres">
      <dgm:prSet presAssocID="{538D1FE6-7B98-4170-B693-AD105F4F77E7}" presName="spacer" presStyleCnt="0"/>
      <dgm:spPr/>
    </dgm:pt>
    <dgm:pt modelId="{4BA49BEC-DFB4-4796-88F7-6E6ADF8F772E}" type="pres">
      <dgm:prSet presAssocID="{AEB698C1-5BD7-4534-80E2-FB81C86525AD}" presName="parentText" presStyleLbl="node1" presStyleIdx="1" presStyleCnt="2" custScaleX="41593" custScaleY="1452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34B311-5B71-4FC2-883A-9417960CDE21}" type="presOf" srcId="{AEB698C1-5BD7-4534-80E2-FB81C86525AD}" destId="{4BA49BEC-DFB4-4796-88F7-6E6ADF8F772E}" srcOrd="0" destOrd="0" presId="urn:microsoft.com/office/officeart/2005/8/layout/vList2"/>
    <dgm:cxn modelId="{DD4DE00C-A6A5-43F8-ABAD-DD0162948CE8}" type="presOf" srcId="{534F4055-C7FB-4B0E-8C4E-C9C48A377BDD}" destId="{2AD30D19-626B-43DC-85DA-1CFEED1B1E6A}" srcOrd="0" destOrd="0" presId="urn:microsoft.com/office/officeart/2005/8/layout/vList2"/>
    <dgm:cxn modelId="{76A84952-A967-4296-9486-49C29575CC3D}" type="presOf" srcId="{45D3256B-CED9-420D-ADA1-C757629E184A}" destId="{0762FBFB-A921-47E2-96F0-8FBA614F99D4}" srcOrd="0" destOrd="0" presId="urn:microsoft.com/office/officeart/2005/8/layout/vList2"/>
    <dgm:cxn modelId="{9C94E0BF-F5BE-4259-ABF2-DC5464AFCC42}" srcId="{45D3256B-CED9-420D-ADA1-C757629E184A}" destId="{534F4055-C7FB-4B0E-8C4E-C9C48A377BDD}" srcOrd="0" destOrd="0" parTransId="{1387CCFE-8128-487E-BEEB-C723E807E5C0}" sibTransId="{538D1FE6-7B98-4170-B693-AD105F4F77E7}"/>
    <dgm:cxn modelId="{DA811902-6DCD-45F5-9AF8-84B62C8AFFA9}" srcId="{45D3256B-CED9-420D-ADA1-C757629E184A}" destId="{AEB698C1-5BD7-4534-80E2-FB81C86525AD}" srcOrd="1" destOrd="0" parTransId="{BDFFBA86-4FAE-4579-AC69-AB29922B9933}" sibTransId="{E6424196-20AB-4156-98B2-036B8BBFAECE}"/>
    <dgm:cxn modelId="{9740A131-17FA-4619-9FD7-24807B9F2632}" type="presParOf" srcId="{0762FBFB-A921-47E2-96F0-8FBA614F99D4}" destId="{2AD30D19-626B-43DC-85DA-1CFEED1B1E6A}" srcOrd="0" destOrd="0" presId="urn:microsoft.com/office/officeart/2005/8/layout/vList2"/>
    <dgm:cxn modelId="{4F5FD5FE-068F-4DDD-9236-30938F0F300D}" type="presParOf" srcId="{0762FBFB-A921-47E2-96F0-8FBA614F99D4}" destId="{05DFAB75-D095-4FB9-B3E0-06287464E79D}" srcOrd="1" destOrd="0" presId="urn:microsoft.com/office/officeart/2005/8/layout/vList2"/>
    <dgm:cxn modelId="{478C6DC4-C60C-4C55-8696-6750B41BFF15}" type="presParOf" srcId="{0762FBFB-A921-47E2-96F0-8FBA614F99D4}" destId="{4BA49BEC-DFB4-4796-88F7-6E6ADF8F772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30E45B3-A75A-4A20-8E86-326FBA9B4D1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6EA174-2228-4453-BD89-372D5DF87499}">
      <dgm:prSet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Постепенно обновляется медицинское оборудование</a:t>
          </a:r>
        </a:p>
      </dgm:t>
    </dgm:pt>
    <dgm:pt modelId="{173D486D-57E2-49A1-9BFD-F9A559E9D331}" type="parTrans" cxnId="{9C34F434-242B-44D5-BA95-BFA4EF20CF2A}">
      <dgm:prSet/>
      <dgm:spPr/>
      <dgm:t>
        <a:bodyPr/>
        <a:lstStyle/>
        <a:p>
          <a:endParaRPr lang="ru-RU"/>
        </a:p>
      </dgm:t>
    </dgm:pt>
    <dgm:pt modelId="{EDEA5587-6464-4631-896B-ADB4564A7DFC}" type="sibTrans" cxnId="{9C34F434-242B-44D5-BA95-BFA4EF20CF2A}">
      <dgm:prSet/>
      <dgm:spPr/>
      <dgm:t>
        <a:bodyPr/>
        <a:lstStyle/>
        <a:p>
          <a:endParaRPr lang="ru-RU"/>
        </a:p>
      </dgm:t>
    </dgm:pt>
    <dgm:pt modelId="{7EC80497-3F83-4E5A-97DE-185B743BA3BF}" type="pres">
      <dgm:prSet presAssocID="{230E45B3-A75A-4A20-8E86-326FBA9B4D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C09B70-F33D-4BC3-9EF2-4802AD0E274B}" type="pres">
      <dgm:prSet presAssocID="{096EA174-2228-4453-BD89-372D5DF8749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34F434-242B-44D5-BA95-BFA4EF20CF2A}" srcId="{230E45B3-A75A-4A20-8E86-326FBA9B4D1F}" destId="{096EA174-2228-4453-BD89-372D5DF87499}" srcOrd="0" destOrd="0" parTransId="{173D486D-57E2-49A1-9BFD-F9A559E9D331}" sibTransId="{EDEA5587-6464-4631-896B-ADB4564A7DFC}"/>
    <dgm:cxn modelId="{BA1D1F83-1AC4-4DD7-A570-171F24C52ACE}" type="presOf" srcId="{230E45B3-A75A-4A20-8E86-326FBA9B4D1F}" destId="{7EC80497-3F83-4E5A-97DE-185B743BA3BF}" srcOrd="0" destOrd="0" presId="urn:microsoft.com/office/officeart/2005/8/layout/vList2"/>
    <dgm:cxn modelId="{8E02016C-22B3-4A09-B8CD-F3336A790779}" type="presOf" srcId="{096EA174-2228-4453-BD89-372D5DF87499}" destId="{8AC09B70-F33D-4BC3-9EF2-4802AD0E274B}" srcOrd="0" destOrd="0" presId="urn:microsoft.com/office/officeart/2005/8/layout/vList2"/>
    <dgm:cxn modelId="{379C3D80-8168-4150-B6DA-D8987364BD12}" type="presParOf" srcId="{7EC80497-3F83-4E5A-97DE-185B743BA3BF}" destId="{8AC09B70-F33D-4BC3-9EF2-4802AD0E274B}" srcOrd="0" destOrd="0" presId="urn:microsoft.com/office/officeart/2005/8/layout/vList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516D2D2-564E-467E-93C2-91A7DCB41AD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FF08CB-9AEB-454B-8D87-AA43C10F3074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Закуплено оборудование на сумму              25,3 млн. рублей:</a:t>
          </a:r>
        </a:p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 монитора реанимационных  анестезиологических, </a:t>
          </a:r>
        </a:p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 электрокардиографа, </a:t>
          </a:r>
          <a:r>
            <a:rPr lang="ru-RU" sz="20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маммограф</a:t>
          </a:r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рентгеновский, автоматический </a:t>
          </a:r>
          <a:r>
            <a:rPr lang="ru-RU" sz="20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рефрактокератометр</a:t>
          </a:r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</a:t>
          </a:r>
        </a:p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3 </a:t>
          </a:r>
          <a:r>
            <a:rPr lang="ru-RU" sz="20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дифибрилятора</a:t>
          </a:r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экспресс-анализатор </a:t>
          </a:r>
          <a:r>
            <a:rPr lang="ru-RU" sz="20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иммунофлуоресцентный</a:t>
          </a:r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</a:p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 кресла гинекологических, </a:t>
          </a:r>
          <a:r>
            <a:rPr lang="ru-RU" sz="20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гистероскоп</a:t>
          </a:r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</a:p>
        <a:p>
          <a:pPr algn="ctr"/>
          <a:r>
            <a:rPr lang="ru-RU" sz="20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кольпоскоп</a:t>
          </a:r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</a:p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система ультразвуковая 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57DAA0A-8760-42FE-A511-B4FA5C9A27BB}" type="parTrans" cxnId="{81B5AADF-F886-415F-9092-73B548D01CB5}">
      <dgm:prSet/>
      <dgm:spPr/>
      <dgm:t>
        <a:bodyPr/>
        <a:lstStyle/>
        <a:p>
          <a:endParaRPr lang="ru-RU"/>
        </a:p>
      </dgm:t>
    </dgm:pt>
    <dgm:pt modelId="{B5D73173-4510-4D78-87B6-1EA781DA42DC}" type="sibTrans" cxnId="{81B5AADF-F886-415F-9092-73B548D01CB5}">
      <dgm:prSet/>
      <dgm:spPr/>
      <dgm:t>
        <a:bodyPr/>
        <a:lstStyle/>
        <a:p>
          <a:endParaRPr lang="ru-RU"/>
        </a:p>
      </dgm:t>
    </dgm:pt>
    <dgm:pt modelId="{AC5B8CD6-3C04-48FD-9A46-8FF83C8B22A5}" type="pres">
      <dgm:prSet presAssocID="{6516D2D2-564E-467E-93C2-91A7DCB41AD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0C2297-859E-4FDF-A8A8-903D8E23D79D}" type="pres">
      <dgm:prSet presAssocID="{8FFF08CB-9AEB-454B-8D87-AA43C10F307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B5AADF-F886-415F-9092-73B548D01CB5}" srcId="{6516D2D2-564E-467E-93C2-91A7DCB41AD4}" destId="{8FFF08CB-9AEB-454B-8D87-AA43C10F3074}" srcOrd="0" destOrd="0" parTransId="{357DAA0A-8760-42FE-A511-B4FA5C9A27BB}" sibTransId="{B5D73173-4510-4D78-87B6-1EA781DA42DC}"/>
    <dgm:cxn modelId="{3F3D5B3E-20D9-434A-B2C3-0237B28C5688}" type="presOf" srcId="{8FFF08CB-9AEB-454B-8D87-AA43C10F3074}" destId="{E90C2297-859E-4FDF-A8A8-903D8E23D79D}" srcOrd="0" destOrd="0" presId="urn:microsoft.com/office/officeart/2005/8/layout/vList2"/>
    <dgm:cxn modelId="{65EF7C78-6BD6-4D30-B137-6470A943ABE3}" type="presOf" srcId="{6516D2D2-564E-467E-93C2-91A7DCB41AD4}" destId="{AC5B8CD6-3C04-48FD-9A46-8FF83C8B22A5}" srcOrd="0" destOrd="0" presId="urn:microsoft.com/office/officeart/2005/8/layout/vList2"/>
    <dgm:cxn modelId="{652C8EF4-4C81-47E3-96EC-DD0A4724D2C7}" type="presParOf" srcId="{AC5B8CD6-3C04-48FD-9A46-8FF83C8B22A5}" destId="{E90C2297-859E-4FDF-A8A8-903D8E23D79D}" srcOrd="0" destOrd="0" presId="urn:microsoft.com/office/officeart/2005/8/layout/vList2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5124B93-A237-4FDE-96B1-901E5D8A6234}">
      <dgm:prSet custT="1"/>
      <dgm:spPr/>
      <dgm:t>
        <a:bodyPr/>
        <a:lstStyle/>
        <a:p>
          <a:pPr marL="0" marR="0" indent="0" algn="l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4400" b="1" dirty="0" smtClean="0">
            <a:solidFill>
              <a:schemeClr val="bg1"/>
            </a:solidFill>
          </a:endParaRPr>
        </a:p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Трудоустроено</a:t>
          </a:r>
          <a:r>
            <a:rPr lang="ru-RU" sz="2200" b="1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8 врачей, укомплектованность составляет всего 47%. </a:t>
          </a:r>
        </a:p>
        <a:p>
          <a:pPr algn="ctr"/>
          <a:endParaRPr lang="ru-RU" sz="4400" u="none" dirty="0">
            <a:solidFill>
              <a:schemeClr val="tx1"/>
            </a:solidFill>
          </a:endParaRPr>
        </a:p>
      </dgm:t>
    </dgm:pt>
    <dgm:pt modelId="{D9064B37-DAEC-4936-8CDE-4A5D64A45D99}" type="parTrans" cxnId="{8992BB1E-523C-4C78-B65A-DB5E501E32EC}">
      <dgm:prSet/>
      <dgm:spPr/>
      <dgm:t>
        <a:bodyPr/>
        <a:lstStyle/>
        <a:p>
          <a:endParaRPr lang="ru-RU"/>
        </a:p>
      </dgm:t>
    </dgm:pt>
    <dgm:pt modelId="{A045EE27-4344-4DF0-AF21-388F2DE67453}" type="sibTrans" cxnId="{8992BB1E-523C-4C78-B65A-DB5E501E32EC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4EEA22-C4A3-4D18-874C-026FC103AE7B}" type="pres">
      <dgm:prSet presAssocID="{75124B93-A237-4FDE-96B1-901E5D8A6234}" presName="parentText" presStyleLbl="node1" presStyleIdx="0" presStyleCnt="1" custScaleY="179583" custLinFactY="47360" custLinFactNeighborX="2240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778035-7B68-4F87-AD8E-D34463CE6C6A}" type="presOf" srcId="{F9093569-BC3F-465E-A5E2-0F33C0454781}" destId="{9ECC31F9-44CA-44B2-954B-D96E54508D37}" srcOrd="0" destOrd="0" presId="urn:microsoft.com/office/officeart/2005/8/layout/vList2"/>
    <dgm:cxn modelId="{8992BB1E-523C-4C78-B65A-DB5E501E32EC}" srcId="{F9093569-BC3F-465E-A5E2-0F33C0454781}" destId="{75124B93-A237-4FDE-96B1-901E5D8A6234}" srcOrd="0" destOrd="0" parTransId="{D9064B37-DAEC-4936-8CDE-4A5D64A45D99}" sibTransId="{A045EE27-4344-4DF0-AF21-388F2DE67453}"/>
    <dgm:cxn modelId="{ACC273A8-8C63-42BE-A8DB-0416CB2A3666}" type="presOf" srcId="{75124B93-A237-4FDE-96B1-901E5D8A6234}" destId="{0E4EEA22-C4A3-4D18-874C-026FC103AE7B}" srcOrd="0" destOrd="0" presId="urn:microsoft.com/office/officeart/2005/8/layout/vList2"/>
    <dgm:cxn modelId="{CAE49C38-2A31-4ABF-A722-0370BC8FF2BD}" type="presParOf" srcId="{9ECC31F9-44CA-44B2-954B-D96E54508D37}" destId="{0E4EEA22-C4A3-4D18-874C-026FC103AE7B}" srcOrd="0" destOrd="0" presId="urn:microsoft.com/office/officeart/2005/8/layout/vList2"/>
  </dgm:cxnLst>
  <dgm:bg/>
  <dgm:whole/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4EEA22-C4A3-4D18-874C-026FC103AE7B}">
      <dsp:nvSpPr>
        <dsp:cNvPr id="0" name=""/>
        <dsp:cNvSpPr/>
      </dsp:nvSpPr>
      <dsp:spPr>
        <a:xfrm>
          <a:off x="0" y="140"/>
          <a:ext cx="6814274" cy="7918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u="none" kern="1200" dirty="0">
              <a:solidFill>
                <a:schemeClr val="tx1"/>
              </a:solidFill>
            </a:rPr>
            <a:t>Бюджет города</a:t>
          </a:r>
          <a:endParaRPr lang="ru-RU" sz="4400" u="none" kern="1200" dirty="0">
            <a:solidFill>
              <a:schemeClr val="tx1"/>
            </a:solidFill>
          </a:endParaRPr>
        </a:p>
      </dsp:txBody>
      <dsp:txXfrm>
        <a:off x="38653" y="38793"/>
        <a:ext cx="6736968" cy="71450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78EAEE-EAD3-42DE-983B-F1347F60433D}">
      <dsp:nvSpPr>
        <dsp:cNvPr id="0" name=""/>
        <dsp:cNvSpPr/>
      </dsp:nvSpPr>
      <dsp:spPr>
        <a:xfrm>
          <a:off x="0" y="0"/>
          <a:ext cx="5688632" cy="17168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Социальные обязательства перед населением города исполнены своевременно и в полном объеме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3810" y="83810"/>
        <a:ext cx="5521012" cy="1549236"/>
      </dsp:txXfrm>
    </dsp:sp>
    <dsp:sp modelId="{70254755-B5E6-4738-84A3-E064488CAE7A}">
      <dsp:nvSpPr>
        <dsp:cNvPr id="0" name=""/>
        <dsp:cNvSpPr/>
      </dsp:nvSpPr>
      <dsp:spPr>
        <a:xfrm>
          <a:off x="0" y="2855102"/>
          <a:ext cx="5688632" cy="24203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1 369 семей с детьми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воспользовалась мерами социальной поддержки, расходы составили 69 млн. рублей.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SimSun"/>
              <a:cs typeface="Times New Roman" panose="02020603050405020304" pitchFamily="18" charset="0"/>
            </a:rPr>
            <a:t>При рождении третьего ребенка и последующих детей </a:t>
          </a:r>
          <a:r>
            <a:rPr lang="ru-RU" sz="1800" b="1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Lucida Sans Unicode"/>
              <a:cs typeface="Times New Roman" panose="02020603050405020304" pitchFamily="18" charset="0"/>
            </a:rPr>
            <a:t>выдано 62 сертификата.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SimSun"/>
              <a:cs typeface="Times New Roman" panose="02020603050405020304" pitchFamily="18" charset="0"/>
            </a:rPr>
            <a:t>Размер регионального материнского капитала в 2018 году составил 118 тыс. рублей.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8152" y="2973254"/>
        <a:ext cx="5452328" cy="2184053"/>
      </dsp:txXfrm>
    </dsp:sp>
    <dsp:sp modelId="{DD01E4FE-77B3-4F81-8031-12A9EE780E76}">
      <dsp:nvSpPr>
        <dsp:cNvPr id="0" name=""/>
        <dsp:cNvSpPr/>
      </dsp:nvSpPr>
      <dsp:spPr>
        <a:xfrm>
          <a:off x="0" y="1677207"/>
          <a:ext cx="5688632" cy="11219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Различными мерами социальной поддержки охвачено свыше 20 тысяч человек, расходы за отчетный период составили 370 млн. рублей.</a:t>
          </a:r>
          <a:endParaRPr lang="ru-RU" sz="20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771" y="1731978"/>
        <a:ext cx="5579090" cy="101243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9A1F47-BEF2-422B-AA6A-EC635E6ECEC3}">
      <dsp:nvSpPr>
        <dsp:cNvPr id="0" name=""/>
        <dsp:cNvSpPr/>
      </dsp:nvSpPr>
      <dsp:spPr>
        <a:xfrm>
          <a:off x="0" y="19130"/>
          <a:ext cx="8496944" cy="6385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12.11.2018 состоялось открытие </a:t>
          </a: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новой школы на 600 мест</a:t>
          </a:r>
          <a:endParaRPr lang="ru-RU" sz="2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170" y="50300"/>
        <a:ext cx="8434604" cy="576187"/>
      </dsp:txXfrm>
    </dsp:sp>
    <dsp:sp modelId="{59398526-C5F6-43F0-A2F5-84A661E098B1}">
      <dsp:nvSpPr>
        <dsp:cNvPr id="0" name=""/>
        <dsp:cNvSpPr/>
      </dsp:nvSpPr>
      <dsp:spPr>
        <a:xfrm>
          <a:off x="0" y="711507"/>
          <a:ext cx="8496944" cy="6385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Стоимость выполнения строительно-монтажных работ 339,3 млн. рублей, оборудования и инвентаря для оснащения учебного заведения 114,3 млн. рублей. 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170" y="742677"/>
        <a:ext cx="8434604" cy="57618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2334B6-AD44-4343-8639-03371EE39AB5}">
      <dsp:nvSpPr>
        <dsp:cNvPr id="0" name=""/>
        <dsp:cNvSpPr/>
      </dsp:nvSpPr>
      <dsp:spPr>
        <a:xfrm>
          <a:off x="360040" y="38039"/>
          <a:ext cx="4294578" cy="2573495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>
            <a:solidFill>
              <a:schemeClr val="tx1"/>
            </a:solidFill>
          </a:endParaRPr>
        </a:p>
      </dsp:txBody>
      <dsp:txXfrm>
        <a:off x="485668" y="163667"/>
        <a:ext cx="4043322" cy="2322239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6E7B58-90F2-40A6-9171-85740F64DFC1}">
      <dsp:nvSpPr>
        <dsp:cNvPr id="0" name=""/>
        <dsp:cNvSpPr/>
      </dsp:nvSpPr>
      <dsp:spPr>
        <a:xfrm>
          <a:off x="0" y="531282"/>
          <a:ext cx="4901990" cy="12548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 школьных автобусов осуществляют подвоз 543 детей по 10 школьным маршрутам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256" y="592538"/>
        <a:ext cx="4779478" cy="113231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CC8343-22A1-4530-8771-B72B924C134C}">
      <dsp:nvSpPr>
        <dsp:cNvPr id="0" name=""/>
        <dsp:cNvSpPr/>
      </dsp:nvSpPr>
      <dsp:spPr>
        <a:xfrm>
          <a:off x="0" y="19129"/>
          <a:ext cx="8568952" cy="1038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Завершено строительство 60-ти квартирного дома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для переселения из аварийного жил. фонда и детей сирот.</a:t>
          </a:r>
          <a:endParaRPr lang="ru-RU" sz="2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718" y="69847"/>
        <a:ext cx="8467516" cy="93752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8DF47-F5E9-486D-8690-915B4298613A}">
      <dsp:nvSpPr>
        <dsp:cNvPr id="0" name=""/>
        <dsp:cNvSpPr/>
      </dsp:nvSpPr>
      <dsp:spPr>
        <a:xfrm>
          <a:off x="0" y="20237"/>
          <a:ext cx="5976665" cy="2442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состоянию на 1 ноября 2018 года уровень газификации населения города составляет 85%.</a:t>
          </a:r>
          <a:endParaRPr lang="ru-RU" sz="3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9255" y="139492"/>
        <a:ext cx="5738155" cy="2204449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2DC5E1-247F-4A33-A62B-25A17CCE4510}">
      <dsp:nvSpPr>
        <dsp:cNvPr id="0" name=""/>
        <dsp:cNvSpPr/>
      </dsp:nvSpPr>
      <dsp:spPr>
        <a:xfrm>
          <a:off x="0" y="0"/>
          <a:ext cx="4826683" cy="23351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настоящее время получено положительное заключение экспертизы для газификации жилых домов в границах ул. Луначарского, Чехова, Фрунзе, Шестой проезд, проезд Чехова»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3992" y="113992"/>
        <a:ext cx="4598699" cy="2107151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BB9F6A-4C6F-46EB-BEE4-85BC1C0D7C4B}">
      <dsp:nvSpPr>
        <dsp:cNvPr id="0" name=""/>
        <dsp:cNvSpPr/>
      </dsp:nvSpPr>
      <dsp:spPr>
        <a:xfrm>
          <a:off x="0" y="3411"/>
          <a:ext cx="8128490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solidFill>
                <a:schemeClr val="tx1"/>
              </a:solidFill>
            </a:rPr>
            <a:t>Безопасность дорожного движения 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37467" y="40878"/>
        <a:ext cx="8053556" cy="6925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0E1ADA-17B3-44D9-9AE3-1A661D84AED1}">
      <dsp:nvSpPr>
        <dsp:cNvPr id="0" name=""/>
        <dsp:cNvSpPr/>
      </dsp:nvSpPr>
      <dsp:spPr>
        <a:xfrm>
          <a:off x="142693" y="39936"/>
          <a:ext cx="7491476" cy="7506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>
              <a:solidFill>
                <a:schemeClr val="tx1"/>
              </a:solidFill>
            </a:rPr>
            <a:t>Доходы</a:t>
          </a:r>
        </a:p>
      </dsp:txBody>
      <dsp:txXfrm>
        <a:off x="179338" y="76581"/>
        <a:ext cx="7418186" cy="677383"/>
      </dsp:txXfrm>
    </dsp:sp>
    <dsp:sp modelId="{3553C67B-1BC9-4E94-A7A7-51F8220A982C}">
      <dsp:nvSpPr>
        <dsp:cNvPr id="0" name=""/>
        <dsp:cNvSpPr/>
      </dsp:nvSpPr>
      <dsp:spPr>
        <a:xfrm>
          <a:off x="142693" y="761494"/>
          <a:ext cx="7491476" cy="7506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1 876</a:t>
          </a:r>
          <a:r>
            <a:rPr lang="ru-RU" sz="4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</a:t>
          </a:r>
          <a:r>
            <a:rPr lang="ru-RU" sz="4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9338" y="798139"/>
        <a:ext cx="7418186" cy="677383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C09B7B-296E-4963-9AA0-739AF2F4D2A1}">
      <dsp:nvSpPr>
        <dsp:cNvPr id="0" name=""/>
        <dsp:cNvSpPr/>
      </dsp:nvSpPr>
      <dsp:spPr>
        <a:xfrm>
          <a:off x="0" y="148426"/>
          <a:ext cx="5865717" cy="9025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устранению повреждений покрытия тротуаров на сумму 1,6 млн. рублей, общей площадью  - 3,44 </a:t>
          </a:r>
          <a:r>
            <a:rPr lang="ru-RU" sz="17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тыс.кв.м</a:t>
          </a:r>
          <a:endParaRPr lang="ru-RU" sz="17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057" y="192483"/>
        <a:ext cx="5777603" cy="814394"/>
      </dsp:txXfrm>
    </dsp:sp>
    <dsp:sp modelId="{2F6B2D7F-19D8-4183-BB21-84E275AB1C4D}">
      <dsp:nvSpPr>
        <dsp:cNvPr id="0" name=""/>
        <dsp:cNvSpPr/>
      </dsp:nvSpPr>
      <dsp:spPr>
        <a:xfrm>
          <a:off x="0" y="1228032"/>
          <a:ext cx="5865717" cy="9025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восстановлению верхних изношенных слоев асфальтобетонных покрытий автомобильных дорог на сумму 12,8 млн. рублей, общей площадью 20,3 </a:t>
          </a:r>
          <a:r>
            <a:rPr lang="ru-RU" sz="17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тыс.кв.м</a:t>
          </a:r>
          <a:r>
            <a:rPr lang="ru-RU" sz="17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ru-RU" sz="17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057" y="1272089"/>
        <a:ext cx="5777603" cy="814394"/>
      </dsp:txXfrm>
    </dsp:sp>
    <dsp:sp modelId="{A3CB8DC3-FC24-4E13-9849-3261381CDD97}">
      <dsp:nvSpPr>
        <dsp:cNvPr id="0" name=""/>
        <dsp:cNvSpPr/>
      </dsp:nvSpPr>
      <dsp:spPr>
        <a:xfrm>
          <a:off x="0" y="2260382"/>
          <a:ext cx="5865717" cy="9025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грейдерование</a:t>
          </a:r>
          <a:r>
            <a:rPr lang="ru-RU" sz="17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 частичной отсыпкой 15 дорог общей площадью 25,35 </a:t>
          </a:r>
          <a:r>
            <a:rPr lang="ru-RU" sz="17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тыс.кв.м</a:t>
          </a:r>
          <a:r>
            <a:rPr lang="ru-RU" sz="17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ru-RU" sz="17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057" y="2304439"/>
        <a:ext cx="5777603" cy="814394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A3B908-844A-4D29-8236-70DCB4D3BF26}">
      <dsp:nvSpPr>
        <dsp:cNvPr id="0" name=""/>
        <dsp:cNvSpPr/>
      </dsp:nvSpPr>
      <dsp:spPr>
        <a:xfrm>
          <a:off x="0" y="147683"/>
          <a:ext cx="4312066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приобретение автомобиля - мусоровоза - 4,3 млн. рублей</a:t>
          </a:r>
        </a:p>
      </dsp:txBody>
      <dsp:txXfrm>
        <a:off x="59399" y="207082"/>
        <a:ext cx="4193268" cy="1098002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47DDC5-34CF-407D-9506-CF185FD70AA7}">
      <dsp:nvSpPr>
        <dsp:cNvPr id="0" name=""/>
        <dsp:cNvSpPr/>
      </dsp:nvSpPr>
      <dsp:spPr>
        <a:xfrm>
          <a:off x="0" y="102416"/>
          <a:ext cx="6551782" cy="3042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>
              <a:solidFill>
                <a:schemeClr val="tx1"/>
              </a:solidFill>
            </a:rPr>
            <a:t>Организованы и проведены </a:t>
          </a:r>
          <a:r>
            <a:rPr lang="ru-RU" sz="3400" b="1" kern="1200" dirty="0" smtClean="0">
              <a:solidFill>
                <a:schemeClr val="tx1"/>
              </a:solidFill>
            </a:rPr>
            <a:t>27 субботников. </a:t>
          </a:r>
          <a:endParaRPr lang="ru-RU" sz="3400" b="1" kern="1200" dirty="0">
            <a:solidFill>
              <a:schemeClr val="tx1"/>
            </a:solidFill>
          </a:endParaRPr>
        </a:p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solidFill>
                <a:schemeClr val="tx1"/>
              </a:solidFill>
            </a:rPr>
            <a:t>Ликвидировано </a:t>
          </a:r>
          <a:r>
            <a:rPr lang="ru-RU" sz="3200" b="1" kern="1200" dirty="0" smtClean="0">
              <a:solidFill>
                <a:schemeClr val="tx1"/>
              </a:solidFill>
            </a:rPr>
            <a:t>14 несанкционированные свалки, объемом 375 кубических метров</a:t>
          </a:r>
          <a:endParaRPr lang="ru-RU" sz="3200" b="1" kern="1200" dirty="0">
            <a:solidFill>
              <a:schemeClr val="tx1"/>
            </a:solidFill>
          </a:endParaRPr>
        </a:p>
      </dsp:txBody>
      <dsp:txXfrm>
        <a:off x="148498" y="250914"/>
        <a:ext cx="6254786" cy="2745004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F38043-C4DF-4046-8AAC-D8729B310D73}">
      <dsp:nvSpPr>
        <dsp:cNvPr id="0" name=""/>
        <dsp:cNvSpPr/>
      </dsp:nvSpPr>
      <dsp:spPr>
        <a:xfrm>
          <a:off x="0" y="0"/>
          <a:ext cx="8280920" cy="1511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kern="1200" dirty="0">
              <a:solidFill>
                <a:schemeClr val="tx1"/>
              </a:solidFill>
            </a:rPr>
            <a:t>Нам есть к чему стремиться, нам есть над чем работать</a:t>
          </a:r>
          <a:endParaRPr lang="ru-RU" sz="3800" kern="1200" dirty="0">
            <a:solidFill>
              <a:schemeClr val="tx1"/>
            </a:solidFill>
          </a:endParaRPr>
        </a:p>
      </dsp:txBody>
      <dsp:txXfrm>
        <a:off x="73792" y="73792"/>
        <a:ext cx="8133336" cy="13640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19656D-0A52-445A-84DC-944C7E54EC83}">
      <dsp:nvSpPr>
        <dsp:cNvPr id="0" name=""/>
        <dsp:cNvSpPr/>
      </dsp:nvSpPr>
      <dsp:spPr>
        <a:xfrm>
          <a:off x="72011" y="0"/>
          <a:ext cx="7704834" cy="912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 них собственные </a:t>
          </a:r>
          <a:endParaRPr lang="ru-RU" sz="3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6560" y="44549"/>
        <a:ext cx="7615736" cy="823502"/>
      </dsp:txXfrm>
    </dsp:sp>
    <dsp:sp modelId="{2AD30D19-626B-43DC-85DA-1CFEED1B1E6A}">
      <dsp:nvSpPr>
        <dsp:cNvPr id="0" name=""/>
        <dsp:cNvSpPr/>
      </dsp:nvSpPr>
      <dsp:spPr>
        <a:xfrm>
          <a:off x="72011" y="1027307"/>
          <a:ext cx="7704834" cy="912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228 млн. рублей или 12%</a:t>
          </a:r>
          <a:endParaRPr lang="ru-RU" sz="3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6560" y="1071856"/>
        <a:ext cx="7615736" cy="823502"/>
      </dsp:txXfrm>
    </dsp:sp>
    <dsp:sp modelId="{4BA49BEC-DFB4-4796-88F7-6E6ADF8F772E}">
      <dsp:nvSpPr>
        <dsp:cNvPr id="0" name=""/>
        <dsp:cNvSpPr/>
      </dsp:nvSpPr>
      <dsp:spPr>
        <a:xfrm>
          <a:off x="2880301" y="2052227"/>
          <a:ext cx="2376301" cy="1113737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34669" y="2106595"/>
        <a:ext cx="2267565" cy="100500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4EEA22-C4A3-4D18-874C-026FC103AE7B}">
      <dsp:nvSpPr>
        <dsp:cNvPr id="0" name=""/>
        <dsp:cNvSpPr/>
      </dsp:nvSpPr>
      <dsp:spPr>
        <a:xfrm>
          <a:off x="0" y="140"/>
          <a:ext cx="6814274" cy="7918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u="none" kern="1200" dirty="0">
              <a:solidFill>
                <a:schemeClr val="tx1"/>
              </a:solidFill>
            </a:rPr>
            <a:t>Бюджет города</a:t>
          </a:r>
          <a:endParaRPr lang="ru-RU" sz="4400" u="none" kern="1200" dirty="0">
            <a:solidFill>
              <a:schemeClr val="tx1"/>
            </a:solidFill>
          </a:endParaRPr>
        </a:p>
      </dsp:txBody>
      <dsp:txXfrm>
        <a:off x="38653" y="38793"/>
        <a:ext cx="6736968" cy="7145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0E1ADA-17B3-44D9-9AE3-1A661D84AED1}">
      <dsp:nvSpPr>
        <dsp:cNvPr id="0" name=""/>
        <dsp:cNvSpPr/>
      </dsp:nvSpPr>
      <dsp:spPr>
        <a:xfrm>
          <a:off x="143991" y="0"/>
          <a:ext cx="7491476" cy="7506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solidFill>
                <a:schemeClr val="tx1"/>
              </a:solidFill>
            </a:rPr>
            <a:t>Расходы</a:t>
          </a:r>
          <a:endParaRPr lang="ru-RU" sz="4800" b="1" kern="1200" dirty="0">
            <a:solidFill>
              <a:schemeClr val="tx1"/>
            </a:solidFill>
          </a:endParaRPr>
        </a:p>
      </dsp:txBody>
      <dsp:txXfrm>
        <a:off x="180636" y="36645"/>
        <a:ext cx="7418186" cy="677383"/>
      </dsp:txXfrm>
    </dsp:sp>
    <dsp:sp modelId="{3553C67B-1BC9-4E94-A7A7-51F8220A982C}">
      <dsp:nvSpPr>
        <dsp:cNvPr id="0" name=""/>
        <dsp:cNvSpPr/>
      </dsp:nvSpPr>
      <dsp:spPr>
        <a:xfrm>
          <a:off x="142693" y="761494"/>
          <a:ext cx="7491476" cy="7506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1 864</a:t>
          </a:r>
          <a:r>
            <a:rPr lang="ru-RU" sz="4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</a:t>
          </a:r>
          <a:r>
            <a:rPr lang="ru-RU" sz="4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9338" y="798139"/>
        <a:ext cx="7418186" cy="67738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D30D19-626B-43DC-85DA-1CFEED1B1E6A}">
      <dsp:nvSpPr>
        <dsp:cNvPr id="0" name=""/>
        <dsp:cNvSpPr/>
      </dsp:nvSpPr>
      <dsp:spPr>
        <a:xfrm>
          <a:off x="0" y="0"/>
          <a:ext cx="8136904" cy="10279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на 1 жителя составляют 39 тыс. рублей</a:t>
          </a: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182" y="50182"/>
        <a:ext cx="8036540" cy="927622"/>
      </dsp:txXfrm>
    </dsp:sp>
    <dsp:sp modelId="{4BA49BEC-DFB4-4796-88F7-6E6ADF8F772E}">
      <dsp:nvSpPr>
        <dsp:cNvPr id="0" name=""/>
        <dsp:cNvSpPr/>
      </dsp:nvSpPr>
      <dsp:spPr>
        <a:xfrm>
          <a:off x="2376260" y="1140217"/>
          <a:ext cx="3384382" cy="2019584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74848" y="1238805"/>
        <a:ext cx="3187206" cy="182240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BA7CED-19EB-4086-91E6-3B0938186A1A}">
      <dsp:nvSpPr>
        <dsp:cNvPr id="0" name=""/>
        <dsp:cNvSpPr/>
      </dsp:nvSpPr>
      <dsp:spPr>
        <a:xfrm>
          <a:off x="0" y="55"/>
          <a:ext cx="8532948" cy="1263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solidFill>
                <a:schemeClr val="tx1"/>
              </a:solidFill>
            </a:rPr>
            <a:t>Приоритет бюджета – отрасли социальной сферы 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61684" y="61739"/>
        <a:ext cx="8409580" cy="1140231"/>
      </dsp:txXfrm>
    </dsp:sp>
    <dsp:sp modelId="{768C1B4F-5889-4C9E-A329-8C90089DB248}">
      <dsp:nvSpPr>
        <dsp:cNvPr id="0" name=""/>
        <dsp:cNvSpPr/>
      </dsp:nvSpPr>
      <dsp:spPr>
        <a:xfrm>
          <a:off x="0" y="1280935"/>
          <a:ext cx="8532948" cy="1263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1 млрд. 326 млн</a:t>
          </a: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рублей </a:t>
          </a:r>
          <a:r>
            <a:rPr lang="ru-RU" sz="2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или 71 </a:t>
          </a: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 всех расходов</a:t>
          </a: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684" y="1342619"/>
        <a:ext cx="8409580" cy="11402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82EFD-B329-41A1-ADF1-02120447865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8F8DF-9532-4A8A-88B9-9768A68009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07729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EDDE7-9C83-4FA3-89DF-EA81A0F2F5DC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128E78-A976-4C2F-9DD2-37979EB63C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079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28E78-A976-4C2F-9DD2-37979EB63C6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8956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28E78-A976-4C2F-9DD2-37979EB63C60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8947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4EF316-E8AF-4EED-8FCD-5CB6BC5AD5E4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14.03.2022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174A86-2AEF-420C-BE3E-5119623EEF5E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FBDE2A-B9B8-4C1A-B2DF-96B19B7F6CFA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14.03.2022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AF2ED2-470B-473B-A210-6A2A0B968674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D0B6CE-AF17-4FDB-AA72-74322ADCE0B8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14.03.2022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059ACA-D9DD-43F8-8D8D-2D6BBA89F18E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053F1F-E070-4092-94A3-ADD9900E80D8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14.03.2022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EB8F69-A45C-4426-869B-3505ADB53899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569B46-B3D7-45A6-AC89-D44031C9C193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14.03.2022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D14FC-4AA8-436A-8620-0D2E73ED1443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E99D6E-8E4F-42BF-80BD-A55AA121BC63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14.03.2022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C904C1-D8DE-496C-BB90-36DAAEC65A74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E4BCA4-E4AA-41C3-AF5D-E3F264AD5225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14.03.2022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A57D1-2B4E-4551-A97A-06655F65955C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2B7F5E-6941-4859-BF12-630D691FBE41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14.03.2022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04D0DF-6C1C-44BD-8307-C720478C1AED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1FE67D-8E9E-49F2-BD9F-A59FF6D33065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14.03.2022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FE70FC-8235-4B62-8122-AE2B18B43CE2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C3CC49-B761-4D9F-A8DF-88E0F73A515A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14.03.2022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1C53CF-015D-4F46-B0C6-563A800CF2A3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D1887A-EBFC-4DAF-BC9B-6E05D13BA25E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14.03.2022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4DC070-1202-4B1A-ACE4-F8C77551B594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B61805-DE00-4F45-8364-053683B6732C}" type="datetime1">
              <a:rPr lang="ru-RU" smtClean="0">
                <a:solidFill>
                  <a:srgbClr val="073E87"/>
                </a:solidFill>
                <a:latin typeface="Calibri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14.03.2022</a:t>
            </a:fld>
            <a:endParaRPr lang="ru-RU" dirty="0">
              <a:solidFill>
                <a:srgbClr val="073E87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73E87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3BBD2D-5246-4D9C-8158-62F6D0BCE745}" type="slidenum">
              <a:rPr lang="ru-RU" smtClean="0">
                <a:solidFill>
                  <a:srgbClr val="073E87"/>
                </a:solidFill>
                <a:latin typeface="Calibri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73E87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diagramLayout" Target="../diagrams/layout12.xml"/><Relationship Id="rId7" Type="http://schemas.openxmlformats.org/officeDocument/2006/relationships/image" Target="../media/image30.jpe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4.xml"/><Relationship Id="rId13" Type="http://schemas.microsoft.com/office/2007/relationships/diagramDrawing" Target="../diagrams/drawing15.xml"/><Relationship Id="rId3" Type="http://schemas.openxmlformats.org/officeDocument/2006/relationships/diagramLayout" Target="../diagrams/layout13.xml"/><Relationship Id="rId7" Type="http://schemas.openxmlformats.org/officeDocument/2006/relationships/diagramLayout" Target="../diagrams/layout14.xml"/><Relationship Id="rId12" Type="http://schemas.microsoft.com/office/2007/relationships/diagramDrawing" Target="../diagrams/drawing14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4.xml"/><Relationship Id="rId11" Type="http://schemas.openxmlformats.org/officeDocument/2006/relationships/image" Target="../media/image33.png"/><Relationship Id="rId5" Type="http://schemas.openxmlformats.org/officeDocument/2006/relationships/diagramColors" Target="../diagrams/colors13.xml"/><Relationship Id="rId10" Type="http://schemas.openxmlformats.org/officeDocument/2006/relationships/image" Target="../media/image32.jpeg"/><Relationship Id="rId4" Type="http://schemas.openxmlformats.org/officeDocument/2006/relationships/diagramQuickStyle" Target="../diagrams/quickStyle13.xml"/><Relationship Id="rId9" Type="http://schemas.openxmlformats.org/officeDocument/2006/relationships/diagramColors" Target="../diagrams/colors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6.xml"/><Relationship Id="rId3" Type="http://schemas.openxmlformats.org/officeDocument/2006/relationships/diagramLayout" Target="../diagrams/layout15.xml"/><Relationship Id="rId7" Type="http://schemas.openxmlformats.org/officeDocument/2006/relationships/diagramLayout" Target="../diagrams/layout16.xml"/><Relationship Id="rId12" Type="http://schemas.openxmlformats.org/officeDocument/2006/relationships/image" Target="../media/image37.jpe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16.xml"/><Relationship Id="rId11" Type="http://schemas.openxmlformats.org/officeDocument/2006/relationships/image" Target="../media/image36.jpeg"/><Relationship Id="rId5" Type="http://schemas.openxmlformats.org/officeDocument/2006/relationships/diagramColors" Target="../diagrams/colors15.xml"/><Relationship Id="rId10" Type="http://schemas.openxmlformats.org/officeDocument/2006/relationships/image" Target="../media/image35.jpeg"/><Relationship Id="rId4" Type="http://schemas.openxmlformats.org/officeDocument/2006/relationships/diagramQuickStyle" Target="../diagrams/quickStyle15.xml"/><Relationship Id="rId9" Type="http://schemas.openxmlformats.org/officeDocument/2006/relationships/diagramColors" Target="../diagrams/colors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diagramLayout" Target="../diagrams/layout17.xml"/><Relationship Id="rId7" Type="http://schemas.openxmlformats.org/officeDocument/2006/relationships/image" Target="../media/image39.jpe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eg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Relationship Id="rId9" Type="http://schemas.microsoft.com/office/2007/relationships/diagramDrawing" Target="../diagrams/drawing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8" Type="http://schemas.microsoft.com/office/2007/relationships/diagramDrawing" Target="../diagrams/drawing18.xml"/><Relationship Id="rId3" Type="http://schemas.openxmlformats.org/officeDocument/2006/relationships/image" Target="../media/image41.jpeg"/><Relationship Id="rId7" Type="http://schemas.openxmlformats.org/officeDocument/2006/relationships/diagramColors" Target="../diagrams/colors18.xml"/><Relationship Id="rId12" Type="http://schemas.openxmlformats.org/officeDocument/2006/relationships/diagramColors" Target="../diagrams/colors19.xml"/><Relationship Id="rId17" Type="http://schemas.microsoft.com/office/2007/relationships/diagramDrawing" Target="../diagrams/drawing1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8.xml"/><Relationship Id="rId11" Type="http://schemas.openxmlformats.org/officeDocument/2006/relationships/diagramQuickStyle" Target="../diagrams/quickStyle19.xml"/><Relationship Id="rId5" Type="http://schemas.openxmlformats.org/officeDocument/2006/relationships/diagramLayout" Target="../diagrams/layout18.xml"/><Relationship Id="rId10" Type="http://schemas.openxmlformats.org/officeDocument/2006/relationships/diagramLayout" Target="../diagrams/layout19.xml"/><Relationship Id="rId4" Type="http://schemas.openxmlformats.org/officeDocument/2006/relationships/diagramData" Target="../diagrams/data18.xml"/><Relationship Id="rId9" Type="http://schemas.openxmlformats.org/officeDocument/2006/relationships/diagramData" Target="../diagrams/data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1.xml"/><Relationship Id="rId18" Type="http://schemas.microsoft.com/office/2007/relationships/diagramDrawing" Target="../diagrams/drawing21.xml"/><Relationship Id="rId3" Type="http://schemas.openxmlformats.org/officeDocument/2006/relationships/diagramLayout" Target="../diagrams/layout20.xml"/><Relationship Id="rId7" Type="http://schemas.openxmlformats.org/officeDocument/2006/relationships/diagramLayout" Target="../diagrams/layout21.xml"/><Relationship Id="rId17" Type="http://schemas.microsoft.com/office/2007/relationships/diagramDrawing" Target="../diagrams/drawing20.xml"/><Relationship Id="rId2" Type="http://schemas.openxmlformats.org/officeDocument/2006/relationships/diagramData" Target="../diagrams/data20.xml"/><Relationship Id="rId16" Type="http://schemas.microsoft.com/office/2007/relationships/diagramDrawing" Target="../diagrams/drawing19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1.xml"/><Relationship Id="rId11" Type="http://schemas.openxmlformats.org/officeDocument/2006/relationships/image" Target="../media/image46.jpeg"/><Relationship Id="rId5" Type="http://schemas.openxmlformats.org/officeDocument/2006/relationships/diagramColors" Target="../diagrams/colors20.xml"/><Relationship Id="rId10" Type="http://schemas.openxmlformats.org/officeDocument/2006/relationships/image" Target="../media/image45.jpeg"/><Relationship Id="rId4" Type="http://schemas.openxmlformats.org/officeDocument/2006/relationships/diagramQuickStyle" Target="../diagrams/quickStyle20.xml"/><Relationship Id="rId9" Type="http://schemas.openxmlformats.org/officeDocument/2006/relationships/diagramColors" Target="../diagrams/colors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diagramLayout" Target="../diagrams/layout22.xml"/><Relationship Id="rId7" Type="http://schemas.openxmlformats.org/officeDocument/2006/relationships/image" Target="../media/image48.png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Relationship Id="rId9" Type="http://schemas.microsoft.com/office/2007/relationships/diagramDrawing" Target="../diagrams/drawing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emf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3.xml"/><Relationship Id="rId7" Type="http://schemas.microsoft.com/office/2007/relationships/diagramDrawing" Target="../diagrams/drawing28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5.xml"/><Relationship Id="rId3" Type="http://schemas.openxmlformats.org/officeDocument/2006/relationships/diagramLayout" Target="../diagrams/layout24.xml"/><Relationship Id="rId7" Type="http://schemas.openxmlformats.org/officeDocument/2006/relationships/diagramLayout" Target="../diagrams/layout25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5.xml"/><Relationship Id="rId11" Type="http://schemas.openxmlformats.org/officeDocument/2006/relationships/image" Target="../media/image58.png"/><Relationship Id="rId5" Type="http://schemas.openxmlformats.org/officeDocument/2006/relationships/diagramColors" Target="../diagrams/colors24.xml"/><Relationship Id="rId10" Type="http://schemas.openxmlformats.org/officeDocument/2006/relationships/image" Target="../media/image57.jpeg"/><Relationship Id="rId4" Type="http://schemas.openxmlformats.org/officeDocument/2006/relationships/diagramQuickStyle" Target="../diagrams/quickStyle24.xml"/><Relationship Id="rId9" Type="http://schemas.openxmlformats.org/officeDocument/2006/relationships/diagramColors" Target="../diagrams/colors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13" Type="http://schemas.openxmlformats.org/officeDocument/2006/relationships/diagramColors" Target="../diagrams/colors3.xml"/><Relationship Id="rId18" Type="http://schemas.microsoft.com/office/2007/relationships/diagramDrawing" Target="../diagrams/drawing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12" Type="http://schemas.openxmlformats.org/officeDocument/2006/relationships/diagramQuickStyle" Target="../diagrams/quickStyle3.xml"/><Relationship Id="rId1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diagramLayout" Target="../diagrams/layout3.xml"/><Relationship Id="rId5" Type="http://schemas.openxmlformats.org/officeDocument/2006/relationships/diagramColors" Target="../diagrams/colors1.xml"/><Relationship Id="rId10" Type="http://schemas.openxmlformats.org/officeDocument/2006/relationships/diagramData" Target="../diagrams/data3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13" Type="http://schemas.openxmlformats.org/officeDocument/2006/relationships/diagramColors" Target="../diagrams/colors6.xml"/><Relationship Id="rId18" Type="http://schemas.microsoft.com/office/2007/relationships/diagramDrawing" Target="../diagrams/drawing7.xml"/><Relationship Id="rId3" Type="http://schemas.openxmlformats.org/officeDocument/2006/relationships/diagramLayout" Target="../diagrams/layout4.xml"/><Relationship Id="rId7" Type="http://schemas.openxmlformats.org/officeDocument/2006/relationships/diagramLayout" Target="../diagrams/layout5.xml"/><Relationship Id="rId12" Type="http://schemas.openxmlformats.org/officeDocument/2006/relationships/diagramQuickStyle" Target="../diagrams/quickStyle6.xml"/><Relationship Id="rId17" Type="http://schemas.microsoft.com/office/2007/relationships/diagramDrawing" Target="../diagrams/drawing6.xml"/><Relationship Id="rId2" Type="http://schemas.openxmlformats.org/officeDocument/2006/relationships/diagramData" Target="../diagrams/data4.xml"/><Relationship Id="rId16" Type="http://schemas.microsoft.com/office/2007/relationships/diagramDrawing" Target="../diagrams/drawing8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5.xml"/><Relationship Id="rId11" Type="http://schemas.openxmlformats.org/officeDocument/2006/relationships/diagramLayout" Target="../diagrams/layout6.xml"/><Relationship Id="rId5" Type="http://schemas.openxmlformats.org/officeDocument/2006/relationships/diagramColors" Target="../diagrams/colors4.xml"/><Relationship Id="rId10" Type="http://schemas.openxmlformats.org/officeDocument/2006/relationships/diagramData" Target="../diagrams/data6.xml"/><Relationship Id="rId4" Type="http://schemas.openxmlformats.org/officeDocument/2006/relationships/diagramQuickStyle" Target="../diagrams/quickStyle4.xml"/><Relationship Id="rId9" Type="http://schemas.openxmlformats.org/officeDocument/2006/relationships/diagramColors" Target="../diagrams/colors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3" Type="http://schemas.openxmlformats.org/officeDocument/2006/relationships/diagramLayout" Target="../diagrams/layout7.xml"/><Relationship Id="rId7" Type="http://schemas.openxmlformats.org/officeDocument/2006/relationships/diagramLayout" Target="../diagrams/layout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8.xml"/><Relationship Id="rId11" Type="http://schemas.openxmlformats.org/officeDocument/2006/relationships/image" Target="../media/image15.jpeg"/><Relationship Id="rId5" Type="http://schemas.openxmlformats.org/officeDocument/2006/relationships/diagramColors" Target="../diagrams/colors7.xml"/><Relationship Id="rId10" Type="http://schemas.openxmlformats.org/officeDocument/2006/relationships/image" Target="../media/image14.jpeg"/><Relationship Id="rId4" Type="http://schemas.openxmlformats.org/officeDocument/2006/relationships/diagramQuickStyle" Target="../diagrams/quickStyle7.xml"/><Relationship Id="rId9" Type="http://schemas.openxmlformats.org/officeDocument/2006/relationships/diagramColors" Target="../diagrams/colors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3" Type="http://schemas.openxmlformats.org/officeDocument/2006/relationships/image" Target="../media/image17.jpeg"/><Relationship Id="rId7" Type="http://schemas.openxmlformats.org/officeDocument/2006/relationships/diagramQuickStyle" Target="../diagrams/quickStyle9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9.xml"/><Relationship Id="rId5" Type="http://schemas.openxmlformats.org/officeDocument/2006/relationships/diagramData" Target="../diagrams/data9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diagramLayout" Target="../diagrams/layout10.xml"/><Relationship Id="rId7" Type="http://schemas.openxmlformats.org/officeDocument/2006/relationships/image" Target="../media/image20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Relationship Id="rId9" Type="http://schemas.microsoft.com/office/2007/relationships/diagramDrawing" Target="../diagrams/drawing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3" Type="http://schemas.openxmlformats.org/officeDocument/2006/relationships/image" Target="../media/image22.jpeg"/><Relationship Id="rId7" Type="http://schemas.openxmlformats.org/officeDocument/2006/relationships/diagramQuickStyle" Target="../diagrams/quickStyle1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1.xml"/><Relationship Id="rId5" Type="http://schemas.openxmlformats.org/officeDocument/2006/relationships/diagramData" Target="../diagrams/data11.xml"/><Relationship Id="rId4" Type="http://schemas.openxmlformats.org/officeDocument/2006/relationships/image" Target="../media/image23.jpeg"/><Relationship Id="rId9" Type="http://schemas.microsoft.com/office/2007/relationships/diagramDrawing" Target="../diagrams/drawin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540" y="97262"/>
            <a:ext cx="4449870" cy="32197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566" y="3160349"/>
            <a:ext cx="4392488" cy="35853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4718" y="97262"/>
            <a:ext cx="4245598" cy="32197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213" y="3285508"/>
            <a:ext cx="4643366" cy="34665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8003" y="1965659"/>
            <a:ext cx="4845360" cy="2799124"/>
          </a:xfrm>
          <a:prstGeom prst="rect">
            <a:avLst/>
          </a:prstGeom>
          <a:effectLst>
            <a:reflection stA="45000" endPos="31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73797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Win-serv2008r2\обмен\Кобелева\к презентации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568952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487617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4414" y="500042"/>
            <a:ext cx="7277104" cy="1571636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В городе Донецке осуществляют деятельность семь инвесторов ООО «АГРОФИРМА «ДОНЕЦКАЯ ДОЛИНА», ООО «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АльПако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ООО «Плитка-Арти», ООО «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Техмашсервис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ООО «Калина», ООО «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Хэппи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Тех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Компани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и ООО «Юг Декор»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одзаголовок 8"/>
          <p:cNvSpPr txBox="1">
            <a:spLocks/>
          </p:cNvSpPr>
          <p:nvPr/>
        </p:nvSpPr>
        <p:spPr>
          <a:xfrm>
            <a:off x="3428992" y="2071678"/>
            <a:ext cx="5500726" cy="193851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 smtClean="0">
              <a:solidFill>
                <a:srgbClr val="C6E7FC">
                  <a:lumMod val="50000"/>
                </a:srgbClr>
              </a:solidFill>
              <a:cs typeface="Arial" pitchFamily="34" charset="0"/>
            </a:endParaRPr>
          </a:p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43240" y="4214818"/>
            <a:ext cx="55721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9750" algn="just" fontAlgn="base">
              <a:spcBef>
                <a:spcPct val="0"/>
              </a:spcBef>
              <a:spcAft>
                <a:spcPct val="0"/>
              </a:spcAft>
              <a:tabLst>
                <a:tab pos="1620838" algn="l"/>
              </a:tabLst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начала реализации инвестиционных проектов резидентами ТОСЭР «Донецк» создано 388 новых рабочих мест и освоено более 130 млн. рублей инвестиций.</a:t>
            </a:r>
            <a:endParaRPr lang="ru-RU" sz="20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\\Win-serv2008r2\обмен\Кобелева\к презентации\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2143116"/>
            <a:ext cx="2500330" cy="15001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5" descr="https://donetsk-ro.donland.ru/upload/resize_cache/alt/e6b/e6b569097fdadf1555ec1571c512d397_120_12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000240"/>
            <a:ext cx="2428892" cy="1857388"/>
          </a:xfrm>
          <a:prstGeom prst="rect">
            <a:avLst/>
          </a:prstGeom>
          <a:noFill/>
        </p:spPr>
      </p:pic>
      <p:pic>
        <p:nvPicPr>
          <p:cNvPr id="25607" name="Picture 7" descr="https://donetsk-ro.donland.ru/upload/resize_cache/alt/b11/b114f252d222c463c6ba67aae48be6e3_120_12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2214554"/>
            <a:ext cx="2214570" cy="1500198"/>
          </a:xfrm>
          <a:prstGeom prst="rect">
            <a:avLst/>
          </a:prstGeom>
          <a:noFill/>
        </p:spPr>
      </p:pic>
      <p:pic>
        <p:nvPicPr>
          <p:cNvPr id="15" name="Рисунок 14" descr="C:\Users\Tk7_3_1.WIN-SERV2008R2\Desktop\DSC_0451 (1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143380"/>
            <a:ext cx="2656485" cy="1686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628203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967550680"/>
              </p:ext>
            </p:extLst>
          </p:nvPr>
        </p:nvGraphicFramePr>
        <p:xfrm>
          <a:off x="428596" y="214290"/>
          <a:ext cx="8496944" cy="2428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C:\Users\Kab_22_1\Desktop\отчет главы за 2019 год\присланные ответы\фото\образование\дошк обр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71472" y="3071810"/>
            <a:ext cx="3822700" cy="2867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Kab_22_1\Desktop\отчет главы за 2019 год\присланные ответы\фото\образование\дошкол обр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9190" y="3214686"/>
            <a:ext cx="3822700" cy="2650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5957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710883520"/>
              </p:ext>
            </p:extLst>
          </p:nvPr>
        </p:nvGraphicFramePr>
        <p:xfrm>
          <a:off x="4714876" y="3643314"/>
          <a:ext cx="3714776" cy="2714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530135013"/>
              </p:ext>
            </p:extLst>
          </p:nvPr>
        </p:nvGraphicFramePr>
        <p:xfrm>
          <a:off x="102058" y="3573016"/>
          <a:ext cx="4327066" cy="23782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9458" name="Picture 2" descr="https://newtambov.ru/storage/2019/09/i241261-contentImage1_2-original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4348" y="500042"/>
            <a:ext cx="3429024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7" name="Picture 11" descr="Z:\Беленко\школьники\af2f835af5bc0565da88a472469eda5b_1024_671_cropped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643438" y="571480"/>
            <a:ext cx="3929090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8227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00100" y="2571744"/>
            <a:ext cx="6953250" cy="371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/>
                <a:ea typeface="Calibri"/>
              </a:rPr>
              <a:t>Планируется строительство </a:t>
            </a:r>
            <a:br>
              <a:rPr lang="ru-RU" sz="2400" b="1" dirty="0" smtClean="0">
                <a:solidFill>
                  <a:schemeClr val="tx1"/>
                </a:solidFill>
                <a:latin typeface="Arial"/>
                <a:ea typeface="Calibri"/>
              </a:rPr>
            </a:br>
            <a:r>
              <a:rPr lang="ru-RU" sz="2400" b="1" dirty="0" smtClean="0">
                <a:solidFill>
                  <a:schemeClr val="tx1"/>
                </a:solidFill>
                <a:latin typeface="Arial"/>
                <a:ea typeface="Calibri"/>
              </a:rPr>
              <a:t>нового </a:t>
            </a:r>
            <a:r>
              <a:rPr lang="ru-RU" sz="2400" b="1" dirty="0">
                <a:solidFill>
                  <a:schemeClr val="tx1"/>
                </a:solidFill>
                <a:latin typeface="Arial"/>
                <a:ea typeface="Calibri"/>
              </a:rPr>
              <a:t>городского Дворца культуры «Шахтер»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285852" y="4857761"/>
            <a:ext cx="6572296" cy="1285884"/>
            <a:chOff x="-700562" y="3206955"/>
            <a:chExt cx="7896130" cy="1187711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-700562" y="3338923"/>
              <a:ext cx="7896130" cy="98975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-451211" y="3206955"/>
              <a:ext cx="7480544" cy="11877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u="none" kern="1200" dirty="0" smtClean="0">
                  <a:solidFill>
                    <a:schemeClr val="tx1"/>
                  </a:solidFill>
                </a:rPr>
                <a:t>При поддержке Губернатора Ростовской области В.Ю. </a:t>
              </a:r>
              <a:r>
                <a:rPr lang="ru-RU" sz="2000" b="1" u="none" kern="1200" dirty="0" err="1" smtClean="0">
                  <a:solidFill>
                    <a:schemeClr val="tx1"/>
                  </a:solidFill>
                </a:rPr>
                <a:t>Голубева</a:t>
              </a:r>
              <a:r>
                <a:rPr lang="ru-RU" sz="2000" b="1" u="none" kern="1200" dirty="0" smtClean="0">
                  <a:solidFill>
                    <a:schemeClr val="tx1"/>
                  </a:solidFill>
                </a:rPr>
                <a:t> на строительство выделено </a:t>
              </a:r>
            </a:p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u="none" kern="1200" dirty="0" smtClean="0">
                  <a:solidFill>
                    <a:schemeClr val="tx1"/>
                  </a:solidFill>
                </a:rPr>
                <a:t>584,9 млн. рублей</a:t>
              </a:r>
              <a:endParaRPr lang="ru-RU" sz="2400" u="none" kern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7548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3968245785"/>
              </p:ext>
            </p:extLst>
          </p:nvPr>
        </p:nvGraphicFramePr>
        <p:xfrm>
          <a:off x="4714876" y="2285992"/>
          <a:ext cx="3929090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xmlns="" val="3968245785"/>
              </p:ext>
            </p:extLst>
          </p:nvPr>
        </p:nvGraphicFramePr>
        <p:xfrm>
          <a:off x="4143372" y="571480"/>
          <a:ext cx="4786346" cy="1428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46082" name="Picture 2" descr="C:\Users\Kab_22_1\Desktop\отчет главы за 2019 год\присланные ответы\фото\культура\ГТО 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7158" y="571480"/>
            <a:ext cx="3786214" cy="2928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3" name="Picture 3" descr="C:\Users\Kab_22_1\Desktop\отчет главы за 2019 год\присланные ответы\фото\культура\ГТО 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3438" y="3571876"/>
            <a:ext cx="4143372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4" name="Picture 4" descr="C:\Users\Kab_22_1\Desktop\отчет главы за 2019 год\присланные ответы\фото\культура\ГТО 4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85720" y="3786190"/>
            <a:ext cx="4071966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5957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1332541"/>
              </p:ext>
            </p:extLst>
          </p:nvPr>
        </p:nvGraphicFramePr>
        <p:xfrm>
          <a:off x="251520" y="260648"/>
          <a:ext cx="8568952" cy="1077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G:\Гусева\Фото дома 02.11.2018\P_20181102_14063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400799" y="-16078200"/>
            <a:ext cx="1694925" cy="301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58" y="1643050"/>
            <a:ext cx="3744416" cy="392129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6" name="Picture 2" descr="\\Win-serv2008r2\обмен\Беленко\Фото дома микр.2, д.1.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876" y="2571744"/>
            <a:ext cx="3851920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83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357166"/>
            <a:ext cx="4514309" cy="3009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712381253"/>
              </p:ext>
            </p:extLst>
          </p:nvPr>
        </p:nvGraphicFramePr>
        <p:xfrm>
          <a:off x="3571868" y="605763"/>
          <a:ext cx="5392621" cy="1894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5357818" y="3500438"/>
            <a:ext cx="3528392" cy="287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2317118681"/>
              </p:ext>
            </p:extLst>
          </p:nvPr>
        </p:nvGraphicFramePr>
        <p:xfrm>
          <a:off x="285720" y="3411437"/>
          <a:ext cx="4826683" cy="3446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xmlns="" val="2012133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57158" y="285728"/>
            <a:ext cx="8501122" cy="2214578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Arial"/>
                <a:ea typeface="Calibri"/>
              </a:rPr>
              <a:t>Мероприятия по обеспечению устойчивого водоснабжения и водоотведения инвестиционных площадок города Донецка Ростовской области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870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928934"/>
            <a:ext cx="4357718" cy="3106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 descr="В Ростовской области инвестиционные площадки Донецка обеспечат устойчивым водоснабжением и водоотведение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928934"/>
            <a:ext cx="3916359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85710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553382715"/>
              </p:ext>
            </p:extLst>
          </p:nvPr>
        </p:nvGraphicFramePr>
        <p:xfrm>
          <a:off x="841889" y="62368"/>
          <a:ext cx="8128490" cy="10091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4104585973"/>
              </p:ext>
            </p:extLst>
          </p:nvPr>
        </p:nvGraphicFramePr>
        <p:xfrm>
          <a:off x="3143240" y="1500174"/>
          <a:ext cx="5583565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0" name="Скругленный прямоугольник 4"/>
          <p:cNvSpPr/>
          <p:nvPr/>
        </p:nvSpPr>
        <p:spPr>
          <a:xfrm>
            <a:off x="3214678" y="3472727"/>
            <a:ext cx="5432000" cy="4976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lvl="0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oneck_gallery_872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29190" y="4000504"/>
            <a:ext cx="3833767" cy="2714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" descr="C:\Users\Kab_22_1\Desktop\нацпроекты на Дон24\опубликованы\15.11\нацпроект 12 квартал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85720" y="1857364"/>
            <a:ext cx="2714644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0108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5" y="163022"/>
            <a:ext cx="1512767" cy="1588406"/>
          </a:xfrm>
          <a:prstGeom prst="rect">
            <a:avLst/>
          </a:prstGeom>
          <a:effectLst>
            <a:glow rad="1905000">
              <a:schemeClr val="accent1"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63021"/>
            <a:ext cx="1440160" cy="1797014"/>
          </a:xfrm>
          <a:prstGeom prst="rect">
            <a:avLst/>
          </a:prstGeom>
          <a:effectLst>
            <a:glow rad="1333500">
              <a:schemeClr val="accent1">
                <a:alpha val="40000"/>
              </a:schemeClr>
            </a:glow>
          </a:effectLst>
        </p:spPr>
      </p:pic>
      <p:sp>
        <p:nvSpPr>
          <p:cNvPr id="2" name="Прямоугольник 1"/>
          <p:cNvSpPr/>
          <p:nvPr/>
        </p:nvSpPr>
        <p:spPr>
          <a:xfrm>
            <a:off x="179512" y="1268760"/>
            <a:ext cx="88569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результатах деятельности главы Администрации города Донецка, деятельности Администрации города Донецка 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2021  года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5143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4086873978"/>
              </p:ext>
            </p:extLst>
          </p:nvPr>
        </p:nvGraphicFramePr>
        <p:xfrm>
          <a:off x="285720" y="357166"/>
          <a:ext cx="6858048" cy="2214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20" name="Picture 4" descr="В городе выполняются работы по содержанию автомобильных дорог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3571876"/>
            <a:ext cx="3071835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Z:\Беленко\содержание дорог - февраль\4651169a008d06767af0d368e3cfeafe_1024_1441_cropp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86446" y="4429132"/>
            <a:ext cx="3000396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 descr="Z:\Беленко\содержание дорог - февраль\7a16a1f1e9a95534d204d2908f095967_1024_1348_cropped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2714620"/>
            <a:ext cx="264320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84272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14282" y="285728"/>
            <a:ext cx="87154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prstClr val="black">
                    <a:lumMod val="95000"/>
                  </a:prstClr>
                </a:solidFill>
                <a:latin typeface="Cambria"/>
                <a:cs typeface="Arial" pitchFamily="34" charset="0"/>
              </a:rPr>
              <a:t>Формирование комфортной городской среды</a:t>
            </a:r>
            <a:endParaRPr lang="ru-RU" sz="2400" dirty="0">
              <a:solidFill>
                <a:prstClr val="black">
                  <a:lumMod val="95000"/>
                </a:prstClr>
              </a:solidFill>
              <a:latin typeface="Cambria"/>
              <a:cs typeface="Arial" pitchFamily="34" charset="0"/>
            </a:endParaRPr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928670"/>
            <a:ext cx="435771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928670"/>
            <a:ext cx="4357718" cy="2956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421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786190"/>
            <a:ext cx="4373593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Рисунок 11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786190"/>
            <a:ext cx="435771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00192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9592" y="476672"/>
            <a:ext cx="7519987" cy="1081088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 на территории муниципального образования «Город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Донецк»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tretch/>
        </p:blipFill>
        <p:spPr>
          <a:xfrm>
            <a:off x="5214942" y="2571744"/>
            <a:ext cx="3286148" cy="3786214"/>
          </a:xfrm>
          <a:prstGeom prst="rect">
            <a:avLst/>
          </a:prstGeom>
          <a:ln>
            <a:noFill/>
          </a:ln>
        </p:spPr>
      </p:pic>
      <p:pic>
        <p:nvPicPr>
          <p:cNvPr id="12" name="Рисунок 11"/>
          <p:cNvPicPr/>
          <p:nvPr/>
        </p:nvPicPr>
        <p:blipFill>
          <a:blip r:embed="rId3"/>
          <a:stretch/>
        </p:blipFill>
        <p:spPr>
          <a:xfrm rot="21586800">
            <a:off x="928966" y="2578306"/>
            <a:ext cx="3424855" cy="385300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629231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6" y="1789661"/>
            <a:ext cx="8280920" cy="4620697"/>
          </a:xfrm>
          <a:prstGeom prst="rect">
            <a:avLst/>
          </a:prstGeom>
          <a:effectLst>
            <a:glow rad="812800">
              <a:schemeClr val="accent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3891876550"/>
              </p:ext>
            </p:extLst>
          </p:nvPr>
        </p:nvGraphicFramePr>
        <p:xfrm>
          <a:off x="467545" y="260650"/>
          <a:ext cx="8280920" cy="1529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957916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3891876550"/>
              </p:ext>
            </p:extLst>
          </p:nvPr>
        </p:nvGraphicFramePr>
        <p:xfrm>
          <a:off x="3857620" y="857232"/>
          <a:ext cx="4962282" cy="18824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3968245785"/>
              </p:ext>
            </p:extLst>
          </p:nvPr>
        </p:nvGraphicFramePr>
        <p:xfrm>
          <a:off x="357158" y="2928934"/>
          <a:ext cx="4500594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4098" name="Picture 2" descr="https://martvestnik.ru/wp-content/uploads/2021/11/perepis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42844" y="285728"/>
            <a:ext cx="3429024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Перепись населения завершилась в России. Первые итоги | Изображение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143504" y="3214686"/>
            <a:ext cx="3857612" cy="3219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57916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1" y="2780930"/>
            <a:ext cx="818204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b="1" dirty="0">
                <a:solidFill>
                  <a:schemeClr val="bg2">
                    <a:lumMod val="25000"/>
                  </a:schemeClr>
                </a:solidFill>
              </a:rPr>
              <a:t>Спасибо за внимание</a:t>
            </a:r>
            <a:endParaRPr lang="ru-RU" sz="60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3954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540" y="97262"/>
            <a:ext cx="4449870" cy="32197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566" y="3160349"/>
            <a:ext cx="4392488" cy="35853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4718" y="97262"/>
            <a:ext cx="4245598" cy="32197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213" y="3285508"/>
            <a:ext cx="4643366" cy="34665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8003" y="1965659"/>
            <a:ext cx="4845360" cy="2799124"/>
          </a:xfrm>
          <a:prstGeom prst="rect">
            <a:avLst/>
          </a:prstGeom>
          <a:effectLst>
            <a:reflection stA="45000" endPos="31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239072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968245785"/>
              </p:ext>
            </p:extLst>
          </p:nvPr>
        </p:nvGraphicFramePr>
        <p:xfrm>
          <a:off x="1259632" y="404664"/>
          <a:ext cx="6814274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4248031081"/>
              </p:ext>
            </p:extLst>
          </p:nvPr>
        </p:nvGraphicFramePr>
        <p:xfrm>
          <a:off x="755576" y="1484784"/>
          <a:ext cx="7776864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3529857071"/>
              </p:ext>
            </p:extLst>
          </p:nvPr>
        </p:nvGraphicFramePr>
        <p:xfrm>
          <a:off x="755576" y="3068960"/>
          <a:ext cx="8136904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xmlns="" val="1452243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301997934"/>
              </p:ext>
            </p:extLst>
          </p:nvPr>
        </p:nvGraphicFramePr>
        <p:xfrm>
          <a:off x="1259632" y="404664"/>
          <a:ext cx="6814274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4248492759"/>
              </p:ext>
            </p:extLst>
          </p:nvPr>
        </p:nvGraphicFramePr>
        <p:xfrm>
          <a:off x="755576" y="1484784"/>
          <a:ext cx="7776864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2032658041"/>
              </p:ext>
            </p:extLst>
          </p:nvPr>
        </p:nvGraphicFramePr>
        <p:xfrm>
          <a:off x="755576" y="3068960"/>
          <a:ext cx="8136904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xmlns="" val="2658187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4546" y="642918"/>
            <a:ext cx="6200764" cy="1780108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2021 году в бюджете города Донецка                            были запланированы средства на реализацию                         двух национальных проектов:                                       «Жилье и городская среда» и  «Демография»                                                              в размере 200,8 млн. рублей.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2357430"/>
            <a:ext cx="7929618" cy="14732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Освоено 145,33 млн. рублей: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82,55 млн.  рублей – на переселение из аварийного жилого фонда                                                                                        62,48 млн. рублей – предоставление мер социальной поддержки малоимущим семьям. 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174A86-2AEF-420C-BE3E-5119623EEF5E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5</a:t>
            </a:fld>
            <a:endParaRPr lang="ru-RU" dirty="0">
              <a:solidFill>
                <a:srgbClr val="073E87"/>
              </a:solidFill>
            </a:endParaRPr>
          </a:p>
        </p:txBody>
      </p:sp>
      <p:pic>
        <p:nvPicPr>
          <p:cNvPr id="50178" name="Picture 2" descr="https://donetsk-ro.donland.ru/upload/resize_cache/alt/f61/f6167c9d85ad8b38a88531f3356aa49c_120_12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1500190" cy="1143001"/>
          </a:xfrm>
          <a:prstGeom prst="rect">
            <a:avLst/>
          </a:prstGeom>
          <a:noFill/>
        </p:spPr>
      </p:pic>
      <p:pic>
        <p:nvPicPr>
          <p:cNvPr id="50180" name="Picture 4" descr="https://donetsk-ro.donland.ru/upload/resize_cache/alt/d3c/d3c9e969f7672f32c3c62e4569d14c2d_120_12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857628"/>
            <a:ext cx="2000264" cy="1428760"/>
          </a:xfrm>
          <a:prstGeom prst="rect">
            <a:avLst/>
          </a:prstGeom>
          <a:noFill/>
        </p:spPr>
      </p:pic>
      <p:pic>
        <p:nvPicPr>
          <p:cNvPr id="50182" name="Picture 6" descr="https://donetsk-ro.donland.ru/upload/resize_cache/alt/144/144cff99f28d8f4d1609fe6c6e86bc73_120_12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3786190"/>
            <a:ext cx="2143132" cy="1428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700263492"/>
              </p:ext>
            </p:extLst>
          </p:nvPr>
        </p:nvGraphicFramePr>
        <p:xfrm>
          <a:off x="4000496" y="214290"/>
          <a:ext cx="4572032" cy="23762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080664417"/>
              </p:ext>
            </p:extLst>
          </p:nvPr>
        </p:nvGraphicFramePr>
        <p:xfrm>
          <a:off x="214282" y="2643182"/>
          <a:ext cx="5143536" cy="39541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26626" name="Picture 2" descr="https://dp3.ru/wp-content/uploads/2019/08/f69e193b63904e8eb31dcf808220d194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14942" y="2928934"/>
            <a:ext cx="3500462" cy="3067052"/>
          </a:xfrm>
          <a:prstGeom prst="rect">
            <a:avLst/>
          </a:prstGeom>
          <a:noFill/>
        </p:spPr>
      </p:pic>
      <p:pic>
        <p:nvPicPr>
          <p:cNvPr id="26630" name="Picture 6" descr="https://pbs.twimg.com/media/Du77n8oWwAANspp.jpg:large"/>
          <p:cNvPicPr>
            <a:picLocks noGrp="1" noChangeAspect="1" noChangeArrowheads="1"/>
          </p:cNvPicPr>
          <p:nvPr>
            <p:ph idx="1"/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0034" y="571480"/>
            <a:ext cx="3286148" cy="2000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65283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348" y="500042"/>
            <a:ext cx="771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atin typeface="Cambria"/>
                <a:cs typeface="Arial" pitchFamily="34" charset="0"/>
              </a:rPr>
              <a:t>Развитие здравоохранения </a:t>
            </a:r>
            <a:endParaRPr lang="ru-RU" sz="2800" dirty="0">
              <a:latin typeface="Cambria"/>
              <a:cs typeface="Arial" pitchFamily="34" charset="0"/>
            </a:endParaRPr>
          </a:p>
        </p:txBody>
      </p:sp>
      <p:pic>
        <p:nvPicPr>
          <p:cNvPr id="89090" name="Picture 2" descr="D:\Мои документы\документы\Бюджет 2018-2020\Разное\Фото\Поликлини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771119"/>
            <a:ext cx="4214842" cy="2782824"/>
          </a:xfrm>
          <a:prstGeom prst="rect">
            <a:avLst/>
          </a:prstGeom>
          <a:noFill/>
        </p:spPr>
      </p:pic>
      <p:pic>
        <p:nvPicPr>
          <p:cNvPr id="8" name="Рисунок 7" descr="http://neinvalid.ru/wp-content/uploads/2014/12/72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1142984"/>
            <a:ext cx="2808312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poliklinikin.ru/wp-content/uploads/2018/11/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703" y="3771119"/>
            <a:ext cx="4322297" cy="278282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xmlns="" val="3301997934"/>
              </p:ext>
            </p:extLst>
          </p:nvPr>
        </p:nvGraphicFramePr>
        <p:xfrm>
          <a:off x="3571868" y="1357298"/>
          <a:ext cx="4786346" cy="1428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1986529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922055971"/>
              </p:ext>
            </p:extLst>
          </p:nvPr>
        </p:nvGraphicFramePr>
        <p:xfrm>
          <a:off x="215517" y="171542"/>
          <a:ext cx="8532948" cy="2544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1506" name="Picture 2" descr="https://todaykhv.ru/upload/iblock/185/nepoytivshkolu1sentyabryanelzyakhabarovskiypedagog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1670" y="4333906"/>
            <a:ext cx="4429156" cy="25240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6446" y="2928934"/>
            <a:ext cx="2541637" cy="2309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2928934"/>
            <a:ext cx="4409611" cy="1584176"/>
          </a:xfrm>
          <a:prstGeom prst="rect">
            <a:avLst/>
          </a:prstGeom>
          <a:effectLst>
            <a:glow rad="127000">
              <a:schemeClr val="accent1">
                <a:alpha val="46000"/>
              </a:schemeClr>
            </a:glow>
            <a:outerShdw blurRad="127000" dist="50800" dir="5400000" algn="ctr" rotWithShape="0">
              <a:srgbClr val="000000">
                <a:alpha val="65000"/>
              </a:srgbClr>
            </a:outerShdw>
            <a:reflection stA="0" endPos="650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  <p:extLst>
      <p:ext uri="{BB962C8B-B14F-4D97-AF65-F5344CB8AC3E}">
        <p14:creationId xmlns:p14="http://schemas.microsoft.com/office/powerpoint/2010/main" xmlns="" val="932604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410123"/>
            <a:ext cx="3314700" cy="2486025"/>
          </a:xfrm>
          <a:prstGeom prst="rect">
            <a:avLst/>
          </a:prstGeom>
          <a:effectLst>
            <a:glow rad="850900">
              <a:schemeClr val="accent1"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764704"/>
            <a:ext cx="3276364" cy="2376264"/>
          </a:xfrm>
          <a:prstGeom prst="rect">
            <a:avLst/>
          </a:prstGeom>
          <a:effectLst>
            <a:glow rad="1562100">
              <a:schemeClr val="accent1">
                <a:alpha val="40000"/>
              </a:schemeClr>
            </a:glow>
          </a:effec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662680622"/>
              </p:ext>
            </p:extLst>
          </p:nvPr>
        </p:nvGraphicFramePr>
        <p:xfrm>
          <a:off x="3275856" y="620688"/>
          <a:ext cx="5688632" cy="5275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9193037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4049</TotalTime>
  <Words>628</Words>
  <Application>Microsoft Office PowerPoint</Application>
  <PresentationFormat>Экран (4:3)</PresentationFormat>
  <Paragraphs>67</Paragraphs>
  <Slides>26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Волна</vt:lpstr>
      <vt:lpstr>Слайд 1</vt:lpstr>
      <vt:lpstr>Слайд 2</vt:lpstr>
      <vt:lpstr>Слайд 3</vt:lpstr>
      <vt:lpstr>Слайд 4</vt:lpstr>
      <vt:lpstr>В 2021 году в бюджете города Донецка                            были запланированы средства на реализацию                         двух национальных проектов:                                       «Жилье и городская среда» и  «Демография»                                                              в размере 200,8 млн. рублей.  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Планируется строительство  нового городского Дворца культуры «Шахтер»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Формирование современной городской среды на территории муниципального образования «Город Донецк»</vt:lpstr>
      <vt:lpstr>Слайд 23</vt:lpstr>
      <vt:lpstr>Слайд 24</vt:lpstr>
      <vt:lpstr>Слайд 25</vt:lpstr>
      <vt:lpstr>Слайд 26</vt:lpstr>
    </vt:vector>
  </TitlesOfParts>
  <Company>totl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главы Администрации города Донецка о результатах деятельности за 2016 год</dc:title>
  <dc:creator>Юлия</dc:creator>
  <cp:lastModifiedBy>Kab-22-1</cp:lastModifiedBy>
  <cp:revision>454</cp:revision>
  <dcterms:created xsi:type="dcterms:W3CDTF">2016-11-13T07:15:30Z</dcterms:created>
  <dcterms:modified xsi:type="dcterms:W3CDTF">2022-03-14T12:13:26Z</dcterms:modified>
</cp:coreProperties>
</file>