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diagrams/drawing18.xml" ContentType="application/vnd.ms-office.drawingml.diagramDrawing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layout24.xml" ContentType="application/vnd.openxmlformats-officedocument.drawingml.diagramLayout+xml"/>
  <Override PartName="/ppt/diagrams/drawing7.xml" ContentType="application/vnd.ms-office.drawingml.diagramDrawing+xml"/>
  <Override PartName="/ppt/diagrams/drawing21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1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diagrams/drawing19.xml" ContentType="application/vnd.ms-office.drawingml.diagramDrawing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25.xml" ContentType="application/vnd.openxmlformats-officedocument.drawingml.diagramLayout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9.xml" ContentType="application/vnd.ms-office.drawingml.diagramDrawing+xml"/>
  <Override PartName="/ppt/diagrams/drawing23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drawing1.xml" ContentType="application/vnd.ms-office.drawingml.diagramDrawing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rawing13.xml" ContentType="application/vnd.ms-office.drawingml.diagramDrawing+xml"/>
  <Override PartName="/ppt/diagrams/layout23.xml" ContentType="application/vnd.openxmlformats-officedocument.drawingml.diagramLayout+xml"/>
  <Override PartName="/ppt/diagrams/drawing20.xml" ContentType="application/vnd.ms-office.drawingml.diagramDrawing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30"/>
  </p:notesMasterIdLst>
  <p:handoutMasterIdLst>
    <p:handoutMasterId r:id="rId31"/>
  </p:handoutMasterIdLst>
  <p:sldIdLst>
    <p:sldId id="308" r:id="rId2"/>
    <p:sldId id="256" r:id="rId3"/>
    <p:sldId id="258" r:id="rId4"/>
    <p:sldId id="358" r:id="rId5"/>
    <p:sldId id="376" r:id="rId6"/>
    <p:sldId id="388" r:id="rId7"/>
    <p:sldId id="328" r:id="rId8"/>
    <p:sldId id="389" r:id="rId9"/>
    <p:sldId id="378" r:id="rId10"/>
    <p:sldId id="379" r:id="rId11"/>
    <p:sldId id="377" r:id="rId12"/>
    <p:sldId id="380" r:id="rId13"/>
    <p:sldId id="381" r:id="rId14"/>
    <p:sldId id="390" r:id="rId15"/>
    <p:sldId id="384" r:id="rId16"/>
    <p:sldId id="367" r:id="rId17"/>
    <p:sldId id="368" r:id="rId18"/>
    <p:sldId id="391" r:id="rId19"/>
    <p:sldId id="330" r:id="rId20"/>
    <p:sldId id="342" r:id="rId21"/>
    <p:sldId id="331" r:id="rId22"/>
    <p:sldId id="350" r:id="rId23"/>
    <p:sldId id="385" r:id="rId24"/>
    <p:sldId id="386" r:id="rId25"/>
    <p:sldId id="392" r:id="rId26"/>
    <p:sldId id="307" r:id="rId27"/>
    <p:sldId id="309" r:id="rId28"/>
    <p:sldId id="28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66"/>
    <a:srgbClr val="761808"/>
    <a:srgbClr val="F9494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537" autoAdjust="0"/>
    <p:restoredTop sz="97536" autoAdjust="0"/>
  </p:normalViewPr>
  <p:slideViewPr>
    <p:cSldViewPr>
      <p:cViewPr>
        <p:scale>
          <a:sx n="90" d="100"/>
          <a:sy n="90" d="100"/>
        </p:scale>
        <p:origin x="-13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1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algn="ctr"/>
          <a:r>
            <a:rPr lang="ru-RU" sz="4400" b="1" u="none" dirty="0">
              <a:solidFill>
                <a:schemeClr val="tx1"/>
              </a:solidFill>
            </a:rPr>
            <a:t>Бюджет </a:t>
          </a:r>
          <a:r>
            <a:rPr lang="ru-RU" sz="4400" b="1" u="none" dirty="0" smtClean="0">
              <a:solidFill>
                <a:schemeClr val="tx1"/>
              </a:solidFill>
            </a:rPr>
            <a:t>города</a:t>
          </a:r>
          <a:endParaRPr lang="ru-RU" sz="4400" u="none" dirty="0">
            <a:solidFill>
              <a:schemeClr val="tx1"/>
            </a:solidFill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D69DDC0A-DB14-46C9-8723-7B920C2B0CFF}" type="presOf" srcId="{75124B93-A237-4FDE-96B1-901E5D8A6234}" destId="{0E4EEA22-C4A3-4D18-874C-026FC103AE7B}" srcOrd="0" destOrd="0" presId="urn:microsoft.com/office/officeart/2005/8/layout/vList2"/>
    <dgm:cxn modelId="{E349A819-731D-4CE3-BEB7-F499503F59B3}" type="presOf" srcId="{F9093569-BC3F-465E-A5E2-0F33C0454781}" destId="{9ECC31F9-44CA-44B2-954B-D96E54508D37}" srcOrd="0" destOrd="0" presId="urn:microsoft.com/office/officeart/2005/8/layout/vList2"/>
    <dgm:cxn modelId="{8C0178DC-4398-4FBE-AFC0-D34DDF793BF0}" type="presParOf" srcId="{9ECC31F9-44CA-44B2-954B-D96E54508D37}" destId="{0E4EEA22-C4A3-4D18-874C-026FC103AE7B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BD4EDE3-0B06-4E3D-A637-310432D5C8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CD7E45-0BC3-4FA1-A51D-D2A1A0FA1F7F}">
      <dgm:prSet custT="1"/>
      <dgm:spPr/>
      <dgm:t>
        <a:bodyPr/>
        <a:lstStyle/>
        <a:p>
          <a:pPr algn="ctr"/>
          <a:r>
            <a:rPr lang="ru-RU" sz="24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Оздоровительной кампанией                 </a:t>
          </a:r>
          <a:r>
            <a:rPr lang="ru-RU" sz="22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 счет средств субвенций областного бюджета охвачено 266 детей,                             в объеме 8,4 млн. рублей </a:t>
          </a:r>
          <a:endParaRPr lang="ru-RU" sz="2200" b="1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38CB16E-3341-4A61-B6C3-5D173B6E68B9}" type="parTrans" cxnId="{A1F1FDFD-4B77-4792-A776-0A988AC38F51}">
      <dgm:prSet/>
      <dgm:spPr/>
      <dgm:t>
        <a:bodyPr/>
        <a:lstStyle/>
        <a:p>
          <a:endParaRPr lang="ru-RU"/>
        </a:p>
      </dgm:t>
    </dgm:pt>
    <dgm:pt modelId="{0DDB7C69-E116-45BA-B015-17B53B2CCD06}" type="sibTrans" cxnId="{A1F1FDFD-4B77-4792-A776-0A988AC38F51}">
      <dgm:prSet/>
      <dgm:spPr/>
      <dgm:t>
        <a:bodyPr/>
        <a:lstStyle/>
        <a:p>
          <a:endParaRPr lang="ru-RU"/>
        </a:p>
      </dgm:t>
    </dgm:pt>
    <dgm:pt modelId="{8119D4AE-A840-4689-9CD9-A9D75D8AB8FD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заключено 36 социальных контрактов на общую сумму 7 млн. рублей на развитие личного подсобного хозяйства, предпринимательства, поиск работы</a:t>
          </a:r>
          <a:endParaRPr lang="ru-RU" sz="2200" b="1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</dgm:t>
    </dgm:pt>
    <dgm:pt modelId="{C71C1A64-7A70-4431-8A51-A6B08AC93747}" type="sibTrans" cxnId="{1C5E860F-AC39-419E-B90A-F5DFFBFD7016}">
      <dgm:prSet/>
      <dgm:spPr/>
      <dgm:t>
        <a:bodyPr/>
        <a:lstStyle/>
        <a:p>
          <a:endParaRPr lang="ru-RU"/>
        </a:p>
      </dgm:t>
    </dgm:pt>
    <dgm:pt modelId="{B521FC58-B115-419D-8745-A21C12DF1D44}" type="parTrans" cxnId="{1C5E860F-AC39-419E-B90A-F5DFFBFD7016}">
      <dgm:prSet/>
      <dgm:spPr/>
      <dgm:t>
        <a:bodyPr/>
        <a:lstStyle/>
        <a:p>
          <a:endParaRPr lang="ru-RU"/>
        </a:p>
      </dgm:t>
    </dgm:pt>
    <dgm:pt modelId="{A0C36544-026C-4231-8A90-AAD81FE0AB95}" type="pres">
      <dgm:prSet presAssocID="{7BD4EDE3-0B06-4E3D-A637-310432D5C8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78EAEE-EAD3-42DE-983B-F1347F60433D}" type="pres">
      <dgm:prSet presAssocID="{6BCD7E45-0BC3-4FA1-A51D-D2A1A0FA1F7F}" presName="parentText" presStyleLbl="node1" presStyleIdx="0" presStyleCnt="2" custScaleX="106329" custScaleY="142224" custLinFactY="-27698" custLinFactNeighborX="-4382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690F5-7E66-440F-89C3-ECC7929C16E0}" type="pres">
      <dgm:prSet presAssocID="{0DDB7C69-E116-45BA-B015-17B53B2CCD06}" presName="spacer" presStyleCnt="0"/>
      <dgm:spPr/>
    </dgm:pt>
    <dgm:pt modelId="{70254755-B5E6-4738-84A3-E064488CAE7A}" type="pres">
      <dgm:prSet presAssocID="{8119D4AE-A840-4689-9CD9-A9D75D8AB8FD}" presName="parentText" presStyleLbl="node1" presStyleIdx="1" presStyleCnt="2" custScaleY="111432" custLinFactY="74010" custLinFactNeighborX="-107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F1FDFD-4B77-4792-A776-0A988AC38F51}" srcId="{7BD4EDE3-0B06-4E3D-A637-310432D5C88D}" destId="{6BCD7E45-0BC3-4FA1-A51D-D2A1A0FA1F7F}" srcOrd="0" destOrd="0" parTransId="{338CB16E-3341-4A61-B6C3-5D173B6E68B9}" sibTransId="{0DDB7C69-E116-45BA-B015-17B53B2CCD06}"/>
    <dgm:cxn modelId="{96A28FEE-1EE0-4071-8454-45EF5798FE08}" type="presOf" srcId="{8119D4AE-A840-4689-9CD9-A9D75D8AB8FD}" destId="{70254755-B5E6-4738-84A3-E064488CAE7A}" srcOrd="0" destOrd="0" presId="urn:microsoft.com/office/officeart/2005/8/layout/vList2"/>
    <dgm:cxn modelId="{91BBA3A2-04DF-4C23-ABCC-8755F284BB93}" type="presOf" srcId="{7BD4EDE3-0B06-4E3D-A637-310432D5C88D}" destId="{A0C36544-026C-4231-8A90-AAD81FE0AB95}" srcOrd="0" destOrd="0" presId="urn:microsoft.com/office/officeart/2005/8/layout/vList2"/>
    <dgm:cxn modelId="{1C5E860F-AC39-419E-B90A-F5DFFBFD7016}" srcId="{7BD4EDE3-0B06-4E3D-A637-310432D5C88D}" destId="{8119D4AE-A840-4689-9CD9-A9D75D8AB8FD}" srcOrd="1" destOrd="0" parTransId="{B521FC58-B115-419D-8745-A21C12DF1D44}" sibTransId="{C71C1A64-7A70-4431-8A51-A6B08AC93747}"/>
    <dgm:cxn modelId="{79A46638-F72B-47D0-8BDB-5F2FFFE29F38}" type="presOf" srcId="{6BCD7E45-0BC3-4FA1-A51D-D2A1A0FA1F7F}" destId="{0E78EAEE-EAD3-42DE-983B-F1347F60433D}" srcOrd="0" destOrd="0" presId="urn:microsoft.com/office/officeart/2005/8/layout/vList2"/>
    <dgm:cxn modelId="{F7AE3B6C-C460-4A4D-90B8-425C607AF395}" type="presParOf" srcId="{A0C36544-026C-4231-8A90-AAD81FE0AB95}" destId="{0E78EAEE-EAD3-42DE-983B-F1347F60433D}" srcOrd="0" destOrd="0" presId="urn:microsoft.com/office/officeart/2005/8/layout/vList2"/>
    <dgm:cxn modelId="{D7E83E90-AEC8-4A68-8319-F85D5D71DEA3}" type="presParOf" srcId="{A0C36544-026C-4231-8A90-AAD81FE0AB95}" destId="{A55690F5-7E66-440F-89C3-ECC7929C16E0}" srcOrd="1" destOrd="0" presId="urn:microsoft.com/office/officeart/2005/8/layout/vList2"/>
    <dgm:cxn modelId="{98A36A5D-307E-4925-92EF-974EA0A568F6}" type="presParOf" srcId="{A0C36544-026C-4231-8A90-AAD81FE0AB95}" destId="{70254755-B5E6-4738-84A3-E064488CAE7A}" srcOrd="2" destOrd="0" presId="urn:microsoft.com/office/officeart/2005/8/layout/vList2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6D91F0-336F-4590-938F-1037BADCAA23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</a:rPr>
            <a:t>Трудоустроено 7 врачей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624DBAA-E2EA-4225-B10E-21A14FF51952}" type="parTrans" cxnId="{46F4752A-B4EB-45C5-852B-4E6E76939129}">
      <dgm:prSet/>
      <dgm:spPr/>
      <dgm:t>
        <a:bodyPr/>
        <a:lstStyle/>
        <a:p>
          <a:endParaRPr lang="ru-RU"/>
        </a:p>
      </dgm:t>
    </dgm:pt>
    <dgm:pt modelId="{9425FC51-13BC-4C8A-96A1-B5DBF96EA67F}" type="sibTrans" cxnId="{46F4752A-B4EB-45C5-852B-4E6E76939129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F1B7B1-CE56-4A71-AEDC-26F9D21C9BCA}" type="pres">
      <dgm:prSet presAssocID="{AC6D91F0-336F-4590-938F-1037BADCAA23}" presName="parentText" presStyleLbl="node1" presStyleIdx="0" presStyleCnt="1" custScaleY="23484" custLinFactNeighborX="1818" custLinFactNeighborY="-210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08A333-7BA0-4CFB-A927-836FE95A35F1}" type="presOf" srcId="{F9093569-BC3F-465E-A5E2-0F33C0454781}" destId="{9ECC31F9-44CA-44B2-954B-D96E54508D37}" srcOrd="0" destOrd="0" presId="urn:microsoft.com/office/officeart/2005/8/layout/vList2"/>
    <dgm:cxn modelId="{46F4752A-B4EB-45C5-852B-4E6E76939129}" srcId="{F9093569-BC3F-465E-A5E2-0F33C0454781}" destId="{AC6D91F0-336F-4590-938F-1037BADCAA23}" srcOrd="0" destOrd="0" parTransId="{D624DBAA-E2EA-4225-B10E-21A14FF51952}" sibTransId="{9425FC51-13BC-4C8A-96A1-B5DBF96EA67F}"/>
    <dgm:cxn modelId="{EF9423DC-E4DE-4099-8247-1D9A6EEC69B9}" type="presOf" srcId="{AC6D91F0-336F-4590-938F-1037BADCAA23}" destId="{32F1B7B1-CE56-4A71-AEDC-26F9D21C9BCA}" srcOrd="0" destOrd="0" presId="urn:microsoft.com/office/officeart/2005/8/layout/vList2"/>
    <dgm:cxn modelId="{F86CCF17-C169-425B-BD39-4CBF0A232C61}" type="presParOf" srcId="{9ECC31F9-44CA-44B2-954B-D96E54508D37}" destId="{32F1B7B1-CE56-4A71-AEDC-26F9D21C9BCA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516D2D2-564E-467E-93C2-91A7DCB41A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C31FEB-BEE6-4772-BAA5-A873B821EE3C}">
      <dgm:prSet custT="1"/>
      <dgm:spPr/>
      <dgm:t>
        <a:bodyPr/>
        <a:lstStyle/>
        <a:p>
          <a:pPr algn="ctr"/>
          <a:r>
            <a:rPr lang="ru-RU" sz="21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На  мероприятия по созданию условий для оказания медицинской помощи населению, профилактике заболеваний и формированию здорового образа жизни,  созданию благоприятных условий по привлечению медицинских работников</a:t>
          </a:r>
        </a:p>
        <a:p>
          <a:pPr algn="ctr"/>
          <a:r>
            <a:rPr lang="ru-RU" sz="21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выделены средства местного бюджета</a:t>
          </a:r>
        </a:p>
        <a:p>
          <a:pPr algn="ctr"/>
          <a:r>
            <a: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1,62 млн. рублей</a:t>
          </a:r>
          <a:endParaRPr lang="ru-RU" sz="24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98098DC-8B71-4B1E-9262-7FBE4B8C255E}" type="parTrans" cxnId="{F3AF6458-213D-4F40-A94B-B4E07F9ABCCD}">
      <dgm:prSet/>
      <dgm:spPr/>
      <dgm:t>
        <a:bodyPr/>
        <a:lstStyle/>
        <a:p>
          <a:endParaRPr lang="ru-RU"/>
        </a:p>
      </dgm:t>
    </dgm:pt>
    <dgm:pt modelId="{060AB3F6-6426-4D70-A5F9-04680CC1B03E}" type="sibTrans" cxnId="{F3AF6458-213D-4F40-A94B-B4E07F9ABCCD}">
      <dgm:prSet/>
      <dgm:spPr/>
      <dgm:t>
        <a:bodyPr/>
        <a:lstStyle/>
        <a:p>
          <a:endParaRPr lang="ru-RU"/>
        </a:p>
      </dgm:t>
    </dgm:pt>
    <dgm:pt modelId="{AC5B8CD6-3C04-48FD-9A46-8FF83C8B22A5}" type="pres">
      <dgm:prSet presAssocID="{6516D2D2-564E-467E-93C2-91A7DCB41A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D41E97-90A3-42A4-B37F-E2843BE61C2C}" type="pres">
      <dgm:prSet presAssocID="{47C31FEB-BEE6-4772-BAA5-A873B821EE3C}" presName="parentText" presStyleLbl="node1" presStyleIdx="0" presStyleCnt="1" custLinFactNeighborY="-65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5DAD61-D01F-4D66-9753-749AD6328F9C}" type="presOf" srcId="{6516D2D2-564E-467E-93C2-91A7DCB41AD4}" destId="{AC5B8CD6-3C04-48FD-9A46-8FF83C8B22A5}" srcOrd="0" destOrd="0" presId="urn:microsoft.com/office/officeart/2005/8/layout/vList2"/>
    <dgm:cxn modelId="{F3AF6458-213D-4F40-A94B-B4E07F9ABCCD}" srcId="{6516D2D2-564E-467E-93C2-91A7DCB41AD4}" destId="{47C31FEB-BEE6-4772-BAA5-A873B821EE3C}" srcOrd="0" destOrd="0" parTransId="{B98098DC-8B71-4B1E-9262-7FBE4B8C255E}" sibTransId="{060AB3F6-6426-4D70-A5F9-04680CC1B03E}"/>
    <dgm:cxn modelId="{8205F97B-DFF6-4F37-9EB4-EC460761857E}" type="presOf" srcId="{47C31FEB-BEE6-4772-BAA5-A873B821EE3C}" destId="{9CD41E97-90A3-42A4-B37F-E2843BE61C2C}" srcOrd="0" destOrd="0" presId="urn:microsoft.com/office/officeart/2005/8/layout/vList2"/>
    <dgm:cxn modelId="{762DEB14-C193-47E6-A496-99692D6E2EFA}" type="presParOf" srcId="{AC5B8CD6-3C04-48FD-9A46-8FF83C8B22A5}" destId="{9CD41E97-90A3-42A4-B37F-E2843BE61C2C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CF7A24D-7F42-4EC0-8211-DA77404E687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0F332A-0187-4F5E-B4ED-A4E7EDF75A17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Cambria"/>
              <a:cs typeface="Arial" pitchFamily="34" charset="0"/>
            </a:rPr>
            <a:t>Развитие образования </a:t>
          </a:r>
          <a:endParaRPr lang="ru-RU" b="1" dirty="0">
            <a:solidFill>
              <a:schemeClr val="tx1"/>
            </a:solidFill>
          </a:endParaRPr>
        </a:p>
      </dgm:t>
    </dgm:pt>
    <dgm:pt modelId="{2B723194-0A4B-485B-8678-ED95F2F5FAAA}" type="parTrans" cxnId="{84316469-AA34-44A1-B6BB-D39154E52BBA}">
      <dgm:prSet/>
      <dgm:spPr/>
      <dgm:t>
        <a:bodyPr/>
        <a:lstStyle/>
        <a:p>
          <a:pPr algn="ctr"/>
          <a:endParaRPr lang="ru-RU" b="1"/>
        </a:p>
      </dgm:t>
    </dgm:pt>
    <dgm:pt modelId="{42DC0FE4-B303-4E96-A3D5-7AF11134B335}" type="sibTrans" cxnId="{84316469-AA34-44A1-B6BB-D39154E52BBA}">
      <dgm:prSet/>
      <dgm:spPr/>
      <dgm:t>
        <a:bodyPr/>
        <a:lstStyle/>
        <a:p>
          <a:pPr algn="ctr"/>
          <a:endParaRPr lang="ru-RU" b="1"/>
        </a:p>
      </dgm:t>
    </dgm:pt>
    <dgm:pt modelId="{36579BBB-9649-4995-92D9-BBE776FCE07D}" type="pres">
      <dgm:prSet presAssocID="{5CF7A24D-7F42-4EC0-8211-DA77404E68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7493BA-B962-4C3F-B5D2-994E4B43750B}" type="pres">
      <dgm:prSet presAssocID="{820F332A-0187-4F5E-B4ED-A4E7EDF75A17}" presName="parentText" presStyleLbl="node1" presStyleIdx="0" presStyleCnt="1" custScaleY="117953" custLinFactNeighborY="-80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316469-AA34-44A1-B6BB-D39154E52BBA}" srcId="{5CF7A24D-7F42-4EC0-8211-DA77404E687C}" destId="{820F332A-0187-4F5E-B4ED-A4E7EDF75A17}" srcOrd="0" destOrd="0" parTransId="{2B723194-0A4B-485B-8678-ED95F2F5FAAA}" sibTransId="{42DC0FE4-B303-4E96-A3D5-7AF11134B335}"/>
    <dgm:cxn modelId="{4336451A-4407-4811-B444-9AF075CBC7E6}" type="presOf" srcId="{5CF7A24D-7F42-4EC0-8211-DA77404E687C}" destId="{36579BBB-9649-4995-92D9-BBE776FCE07D}" srcOrd="0" destOrd="0" presId="urn:microsoft.com/office/officeart/2005/8/layout/vList2"/>
    <dgm:cxn modelId="{4AA8D8BC-4B60-4D3D-9406-63C13E985E94}" type="presOf" srcId="{820F332A-0187-4F5E-B4ED-A4E7EDF75A17}" destId="{337493BA-B962-4C3F-B5D2-994E4B43750B}" srcOrd="0" destOrd="0" presId="urn:microsoft.com/office/officeart/2005/8/layout/vList2"/>
    <dgm:cxn modelId="{F865978E-C05E-4BF0-AFE8-E681E2744D27}" type="presParOf" srcId="{36579BBB-9649-4995-92D9-BBE776FCE07D}" destId="{337493BA-B962-4C3F-B5D2-994E4B43750B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710C154-988C-43D8-B2D7-547120E01BD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D18919-7D04-4AE6-B207-F58382E0C52D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3,74 млн. рублей - текущий ремонт  муниципальных образовательных организаций к новому учебному году</a:t>
          </a:r>
        </a:p>
      </dgm:t>
    </dgm:pt>
    <dgm:pt modelId="{5084CC96-05F8-4ADB-A0B6-514909747298}" type="parTrans" cxnId="{D5333673-8525-47C4-8E9D-137FD3B40906}">
      <dgm:prSet/>
      <dgm:spPr/>
      <dgm:t>
        <a:bodyPr/>
        <a:lstStyle/>
        <a:p>
          <a:endParaRPr lang="ru-RU"/>
        </a:p>
      </dgm:t>
    </dgm:pt>
    <dgm:pt modelId="{CBC0998F-757F-4B4E-A23D-71B2A22CD128}" type="sibTrans" cxnId="{D5333673-8525-47C4-8E9D-137FD3B40906}">
      <dgm:prSet/>
      <dgm:spPr/>
      <dgm:t>
        <a:bodyPr/>
        <a:lstStyle/>
        <a:p>
          <a:endParaRPr lang="ru-RU"/>
        </a:p>
      </dgm:t>
    </dgm:pt>
    <dgm:pt modelId="{DF98620C-BBA4-47DF-9776-0A21F6A3B779}" type="pres">
      <dgm:prSet presAssocID="{6710C154-988C-43D8-B2D7-547120E01BD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78C908-658C-4843-9805-ED6E273F4397}" type="pres">
      <dgm:prSet presAssocID="{F1D18919-7D04-4AE6-B207-F58382E0C52D}" presName="parentText" presStyleLbl="node1" presStyleIdx="0" presStyleCnt="1" custLinFactNeighborX="-3302" custLinFactNeighborY="-393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333673-8525-47C4-8E9D-137FD3B40906}" srcId="{6710C154-988C-43D8-B2D7-547120E01BD2}" destId="{F1D18919-7D04-4AE6-B207-F58382E0C52D}" srcOrd="0" destOrd="0" parTransId="{5084CC96-05F8-4ADB-A0B6-514909747298}" sibTransId="{CBC0998F-757F-4B4E-A23D-71B2A22CD128}"/>
    <dgm:cxn modelId="{65F03A6D-F0D2-44C6-9700-A5C862958D83}" type="presOf" srcId="{F1D18919-7D04-4AE6-B207-F58382E0C52D}" destId="{BF78C908-658C-4843-9805-ED6E273F4397}" srcOrd="0" destOrd="0" presId="urn:microsoft.com/office/officeart/2005/8/layout/vList2"/>
    <dgm:cxn modelId="{04515A89-0293-45FB-8B7B-09F798457F5B}" type="presOf" srcId="{6710C154-988C-43D8-B2D7-547120E01BD2}" destId="{DF98620C-BBA4-47DF-9776-0A21F6A3B779}" srcOrd="0" destOrd="0" presId="urn:microsoft.com/office/officeart/2005/8/layout/vList2"/>
    <dgm:cxn modelId="{45E3BB08-A835-477E-BBD7-8BB69698B69C}" type="presParOf" srcId="{DF98620C-BBA4-47DF-9776-0A21F6A3B779}" destId="{BF78C908-658C-4843-9805-ED6E273F4397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CF7A24D-7F42-4EC0-8211-DA77404E687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0F332A-0187-4F5E-B4ED-A4E7EDF75A17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Cambria"/>
              <a:cs typeface="Arial" pitchFamily="34" charset="0"/>
            </a:rPr>
            <a:t>Развитие культуры и спорта </a:t>
          </a:r>
          <a:endParaRPr lang="ru-RU" b="1" dirty="0">
            <a:solidFill>
              <a:schemeClr val="tx1"/>
            </a:solidFill>
          </a:endParaRPr>
        </a:p>
      </dgm:t>
    </dgm:pt>
    <dgm:pt modelId="{2B723194-0A4B-485B-8678-ED95F2F5FAAA}" type="parTrans" cxnId="{84316469-AA34-44A1-B6BB-D39154E52BBA}">
      <dgm:prSet/>
      <dgm:spPr/>
      <dgm:t>
        <a:bodyPr/>
        <a:lstStyle/>
        <a:p>
          <a:pPr algn="ctr"/>
          <a:endParaRPr lang="ru-RU" b="1"/>
        </a:p>
      </dgm:t>
    </dgm:pt>
    <dgm:pt modelId="{42DC0FE4-B303-4E96-A3D5-7AF11134B335}" type="sibTrans" cxnId="{84316469-AA34-44A1-B6BB-D39154E52BBA}">
      <dgm:prSet/>
      <dgm:spPr/>
      <dgm:t>
        <a:bodyPr/>
        <a:lstStyle/>
        <a:p>
          <a:pPr algn="ctr"/>
          <a:endParaRPr lang="ru-RU" b="1"/>
        </a:p>
      </dgm:t>
    </dgm:pt>
    <dgm:pt modelId="{36579BBB-9649-4995-92D9-BBE776FCE07D}" type="pres">
      <dgm:prSet presAssocID="{5CF7A24D-7F42-4EC0-8211-DA77404E68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7493BA-B962-4C3F-B5D2-994E4B43750B}" type="pres">
      <dgm:prSet presAssocID="{820F332A-0187-4F5E-B4ED-A4E7EDF75A17}" presName="parentText" presStyleLbl="node1" presStyleIdx="0" presStyleCnt="1" custScaleY="117953" custLinFactNeighborY="-80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316469-AA34-44A1-B6BB-D39154E52BBA}" srcId="{5CF7A24D-7F42-4EC0-8211-DA77404E687C}" destId="{820F332A-0187-4F5E-B4ED-A4E7EDF75A17}" srcOrd="0" destOrd="0" parTransId="{2B723194-0A4B-485B-8678-ED95F2F5FAAA}" sibTransId="{42DC0FE4-B303-4E96-A3D5-7AF11134B335}"/>
    <dgm:cxn modelId="{B28B30CF-F02F-4D8C-AFB4-CFA18CA94030}" type="presOf" srcId="{820F332A-0187-4F5E-B4ED-A4E7EDF75A17}" destId="{337493BA-B962-4C3F-B5D2-994E4B43750B}" srcOrd="0" destOrd="0" presId="urn:microsoft.com/office/officeart/2005/8/layout/vList2"/>
    <dgm:cxn modelId="{FC94269C-95D9-4AF9-9FD7-C7A5F5D29C4F}" type="presOf" srcId="{5CF7A24D-7F42-4EC0-8211-DA77404E687C}" destId="{36579BBB-9649-4995-92D9-BBE776FCE07D}" srcOrd="0" destOrd="0" presId="urn:microsoft.com/office/officeart/2005/8/layout/vList2"/>
    <dgm:cxn modelId="{ADF8249E-A924-44BC-9D34-20DF4BE0A286}" type="presParOf" srcId="{36579BBB-9649-4995-92D9-BBE776FCE07D}" destId="{337493BA-B962-4C3F-B5D2-994E4B43750B}" srcOrd="0" destOrd="0" presId="urn:microsoft.com/office/officeart/2005/8/layout/vList2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0F1B48-E27E-467E-BB70-C625E2375103}">
      <dgm:prSet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Проведено более 200 спортивных мероприятий, в которых принимали участие более 20 тысяч человек</a:t>
          </a:r>
          <a:endParaRPr lang="ru-RU" sz="1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B148BE3-7786-4419-BE89-6570ACDF8654}" type="parTrans" cxnId="{5FEE8C9E-6E34-4A82-A9A9-621C25378326}">
      <dgm:prSet/>
      <dgm:spPr/>
      <dgm:t>
        <a:bodyPr/>
        <a:lstStyle/>
        <a:p>
          <a:endParaRPr lang="ru-RU"/>
        </a:p>
      </dgm:t>
    </dgm:pt>
    <dgm:pt modelId="{4D8347C2-0802-4778-872C-4AD28EE504BA}" type="sibTrans" cxnId="{5FEE8C9E-6E34-4A82-A9A9-621C25378326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BED82F-1D6F-4D73-8839-D9186A066C3B}" type="pres">
      <dgm:prSet presAssocID="{810F1B48-E27E-467E-BB70-C625E2375103}" presName="parentText" presStyleLbl="node1" presStyleIdx="0" presStyleCnt="1" custScaleY="689534" custLinFactY="5652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1B9AD0-7CF6-487F-9E9F-87490CDA962D}" type="presOf" srcId="{F9093569-BC3F-465E-A5E2-0F33C0454781}" destId="{9ECC31F9-44CA-44B2-954B-D96E54508D37}" srcOrd="0" destOrd="0" presId="urn:microsoft.com/office/officeart/2005/8/layout/vList2"/>
    <dgm:cxn modelId="{5FEE8C9E-6E34-4A82-A9A9-621C25378326}" srcId="{F9093569-BC3F-465E-A5E2-0F33C0454781}" destId="{810F1B48-E27E-467E-BB70-C625E2375103}" srcOrd="0" destOrd="0" parTransId="{7B148BE3-7786-4419-BE89-6570ACDF8654}" sibTransId="{4D8347C2-0802-4778-872C-4AD28EE504BA}"/>
    <dgm:cxn modelId="{5CF70498-E507-42A5-A81A-B5A3EE28159D}" type="presOf" srcId="{810F1B48-E27E-467E-BB70-C625E2375103}" destId="{E2BED82F-1D6F-4D73-8839-D9186A066C3B}" srcOrd="0" destOrd="0" presId="urn:microsoft.com/office/officeart/2005/8/layout/vList2"/>
    <dgm:cxn modelId="{F0098C3A-3138-42EB-A2C4-5A7504DCC052}" type="presParOf" srcId="{9ECC31F9-44CA-44B2-954B-D96E54508D37}" destId="{E2BED82F-1D6F-4D73-8839-D9186A066C3B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FF646C-9EAD-4F9B-B9E7-C1F7F4D44E7B}">
      <dgm:prSet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 2023 году на реализацию физкультурно-оздоровительных  и спортивных мероприятий выделено 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1,34 млн. рублей</a:t>
          </a:r>
          <a:endParaRPr lang="ru-RU" sz="1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52FCD07-EB62-4486-8E9C-93F7ED57426E}" type="parTrans" cxnId="{02EF5DC6-8111-4516-BEC8-9A13CFF93606}">
      <dgm:prSet/>
      <dgm:spPr/>
      <dgm:t>
        <a:bodyPr/>
        <a:lstStyle/>
        <a:p>
          <a:endParaRPr lang="ru-RU"/>
        </a:p>
      </dgm:t>
    </dgm:pt>
    <dgm:pt modelId="{467B15CD-1F80-4994-BAD0-954DD6424AEC}" type="sibTrans" cxnId="{02EF5DC6-8111-4516-BEC8-9A13CFF93606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878401-03AE-4FAD-A795-5E9C101AE053}" type="pres">
      <dgm:prSet presAssocID="{3EFF646C-9EAD-4F9B-B9E7-C1F7F4D44E7B}" presName="parentText" presStyleLbl="node1" presStyleIdx="0" presStyleCnt="1" custScaleY="582074" custLinFactNeighborX="20000" custLinFactNeighborY="-659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EF5DC6-8111-4516-BEC8-9A13CFF93606}" srcId="{F9093569-BC3F-465E-A5E2-0F33C0454781}" destId="{3EFF646C-9EAD-4F9B-B9E7-C1F7F4D44E7B}" srcOrd="0" destOrd="0" parTransId="{552FCD07-EB62-4486-8E9C-93F7ED57426E}" sibTransId="{467B15CD-1F80-4994-BAD0-954DD6424AEC}"/>
    <dgm:cxn modelId="{DE413424-9519-48B2-958D-A042CD7A3C82}" type="presOf" srcId="{3EFF646C-9EAD-4F9B-B9E7-C1F7F4D44E7B}" destId="{6A878401-03AE-4FAD-A795-5E9C101AE053}" srcOrd="0" destOrd="0" presId="urn:microsoft.com/office/officeart/2005/8/layout/vList2"/>
    <dgm:cxn modelId="{2146B59C-137B-4C40-BBB0-F4CF95CE35B2}" type="presOf" srcId="{F9093569-BC3F-465E-A5E2-0F33C0454781}" destId="{9ECC31F9-44CA-44B2-954B-D96E54508D37}" srcOrd="0" destOrd="0" presId="urn:microsoft.com/office/officeart/2005/8/layout/vList2"/>
    <dgm:cxn modelId="{EE316F02-00C1-40FD-928D-D1E74A8EB02B}" type="presParOf" srcId="{9ECC31F9-44CA-44B2-954B-D96E54508D37}" destId="{6A878401-03AE-4FAD-A795-5E9C101AE053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B2667C2-8AA9-4120-8A4E-DF8D92CFAC1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F322B4-A47A-46FB-97F5-0606DA6BF286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жилищно-коммунальной сферы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612D60-8B1A-4EE7-BFD1-91DA643AFE2F}" type="parTrans" cxnId="{F5738D95-BCA0-4A5E-BC47-200CB56A5BFB}">
      <dgm:prSet/>
      <dgm:spPr/>
      <dgm:t>
        <a:bodyPr/>
        <a:lstStyle/>
        <a:p>
          <a:endParaRPr lang="ru-RU"/>
        </a:p>
      </dgm:t>
    </dgm:pt>
    <dgm:pt modelId="{6675AFFF-214E-44EF-9E1F-E4EA4CDF8BBF}" type="sibTrans" cxnId="{F5738D95-BCA0-4A5E-BC47-200CB56A5BFB}">
      <dgm:prSet/>
      <dgm:spPr/>
      <dgm:t>
        <a:bodyPr/>
        <a:lstStyle/>
        <a:p>
          <a:endParaRPr lang="ru-RU"/>
        </a:p>
      </dgm:t>
    </dgm:pt>
    <dgm:pt modelId="{A29BDD89-F301-4B81-9D77-01B23C6B81E3}" type="pres">
      <dgm:prSet presAssocID="{2B2667C2-8AA9-4120-8A4E-DF8D92CFAC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48DF47-F5E9-486D-8690-915B4298613A}" type="pres">
      <dgm:prSet presAssocID="{B7F322B4-A47A-46FB-97F5-0606DA6BF286}" presName="parentText" presStyleLbl="node1" presStyleIdx="0" presStyleCnt="1" custLinFactNeighborX="-50340" custLinFactNeighborY="-365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F98ABD-6761-493A-9300-CD0E2B370F5E}" type="presOf" srcId="{B7F322B4-A47A-46FB-97F5-0606DA6BF286}" destId="{9848DF47-F5E9-486D-8690-915B4298613A}" srcOrd="0" destOrd="0" presId="urn:microsoft.com/office/officeart/2005/8/layout/vList2"/>
    <dgm:cxn modelId="{22A1EE1E-40B7-4CB9-817F-D9146A4EE625}" type="presOf" srcId="{2B2667C2-8AA9-4120-8A4E-DF8D92CFAC18}" destId="{A29BDD89-F301-4B81-9D77-01B23C6B81E3}" srcOrd="0" destOrd="0" presId="urn:microsoft.com/office/officeart/2005/8/layout/vList2"/>
    <dgm:cxn modelId="{F5738D95-BCA0-4A5E-BC47-200CB56A5BFB}" srcId="{2B2667C2-8AA9-4120-8A4E-DF8D92CFAC18}" destId="{B7F322B4-A47A-46FB-97F5-0606DA6BF286}" srcOrd="0" destOrd="0" parTransId="{67612D60-8B1A-4EE7-BFD1-91DA643AFE2F}" sibTransId="{6675AFFF-214E-44EF-9E1F-E4EA4CDF8BBF}"/>
    <dgm:cxn modelId="{7A346199-3AB5-42CF-9CF2-371ECDEA0B21}" type="presParOf" srcId="{A29BDD89-F301-4B81-9D77-01B23C6B81E3}" destId="{9848DF47-F5E9-486D-8690-915B4298613A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BB3FE19-15D1-40C1-BFA8-74983965A80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71A02C-A67D-417F-B271-6B3169E442D6}">
      <dgm:prSet custT="1"/>
      <dgm:spPr/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По итогам года газифицировано 61 домовладение и 3   коммунально-бытовых предприятия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10FAA3D-DE6B-4847-BBA3-F51198957184}" type="parTrans" cxnId="{BAAD5781-21CD-45C7-8F29-E2AA9CFFBCBD}">
      <dgm:prSet/>
      <dgm:spPr/>
      <dgm:t>
        <a:bodyPr/>
        <a:lstStyle/>
        <a:p>
          <a:endParaRPr lang="ru-RU"/>
        </a:p>
      </dgm:t>
    </dgm:pt>
    <dgm:pt modelId="{C2AA1BC2-6A57-4C94-8823-49C964F2C2B9}" type="sibTrans" cxnId="{BAAD5781-21CD-45C7-8F29-E2AA9CFFBCBD}">
      <dgm:prSet/>
      <dgm:spPr/>
      <dgm:t>
        <a:bodyPr/>
        <a:lstStyle/>
        <a:p>
          <a:endParaRPr lang="ru-RU"/>
        </a:p>
      </dgm:t>
    </dgm:pt>
    <dgm:pt modelId="{4B1929DA-BBB9-4F66-9B9F-711C4E8FA2C7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МУП «Исток» заменены </a:t>
          </a:r>
          <a:r>
            <a:rPr lang="ru-RU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8,5 </a:t>
          </a: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км. водопроводных сетей 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на сумму </a:t>
          </a:r>
          <a:r>
            <a:rPr lang="ru-RU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15,4</a:t>
          </a: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млн. рублей.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Отремонтирован </a:t>
          </a: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и </a:t>
          </a: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заменен </a:t>
          </a:r>
          <a:r>
            <a:rPr lang="ru-RU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151</a:t>
          </a: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метр системы водоотведения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на сумму </a:t>
          </a:r>
          <a:r>
            <a:rPr lang="ru-RU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570</a:t>
          </a: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тыс. рублей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42D2C2A-1AB3-486E-A741-BC3BD8C8205E}" type="parTrans" cxnId="{C2672B98-52DA-47A4-8E60-5FE80DFC159B}">
      <dgm:prSet/>
      <dgm:spPr/>
      <dgm:t>
        <a:bodyPr/>
        <a:lstStyle/>
        <a:p>
          <a:endParaRPr lang="ru-RU"/>
        </a:p>
      </dgm:t>
    </dgm:pt>
    <dgm:pt modelId="{FD1D81C2-FCE8-4F24-947F-A1A563FC9D21}" type="sibTrans" cxnId="{C2672B98-52DA-47A4-8E60-5FE80DFC159B}">
      <dgm:prSet/>
      <dgm:spPr/>
      <dgm:t>
        <a:bodyPr/>
        <a:lstStyle/>
        <a:p>
          <a:endParaRPr lang="ru-RU"/>
        </a:p>
      </dgm:t>
    </dgm:pt>
    <dgm:pt modelId="{75DD508A-F4D0-473A-A943-CC8013E5D59C}">
      <dgm:prSet custT="1"/>
      <dgm:spPr/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Построено более 1 км. газопроводов-вводов к жилым домам и </a:t>
          </a:r>
          <a:r>
            <a:rPr lang="ru-RU" sz="16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коммунально</a:t>
          </a: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- бытовым предприятиям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E832DAE2-9718-4A14-BFE6-1220A723E35D}" type="parTrans" cxnId="{A6680466-856C-4A33-874B-9A83D65F5CC8}">
      <dgm:prSet/>
      <dgm:spPr/>
      <dgm:t>
        <a:bodyPr/>
        <a:lstStyle/>
        <a:p>
          <a:endParaRPr lang="ru-RU"/>
        </a:p>
      </dgm:t>
    </dgm:pt>
    <dgm:pt modelId="{316DC969-C1EB-44A9-87B2-F7020D488EA0}" type="sibTrans" cxnId="{A6680466-856C-4A33-874B-9A83D65F5CC8}">
      <dgm:prSet/>
      <dgm:spPr/>
      <dgm:t>
        <a:bodyPr/>
        <a:lstStyle/>
        <a:p>
          <a:endParaRPr lang="ru-RU"/>
        </a:p>
      </dgm:t>
    </dgm:pt>
    <dgm:pt modelId="{2E66B0B1-62C3-4454-80C7-E29781E38ECF}" type="pres">
      <dgm:prSet presAssocID="{4BB3FE19-15D1-40C1-BFA8-74983965A8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D650F6-427F-4352-831F-4E37A3FD68AD}" type="pres">
      <dgm:prSet presAssocID="{75DD508A-F4D0-473A-A943-CC8013E5D59C}" presName="parentText" presStyleLbl="node1" presStyleIdx="0" presStyleCnt="3" custScaleY="44064" custLinFactY="-100199" custLinFactNeighborX="66603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5ACC30-A912-4A88-B2EE-149B98F710DE}" type="pres">
      <dgm:prSet presAssocID="{316DC969-C1EB-44A9-87B2-F7020D488EA0}" presName="spacer" presStyleCnt="0"/>
      <dgm:spPr/>
    </dgm:pt>
    <dgm:pt modelId="{A689240C-4AA5-4CEF-A72F-A527BD330EB5}" type="pres">
      <dgm:prSet presAssocID="{CC71A02C-A67D-417F-B271-6B3169E442D6}" presName="parentText" presStyleLbl="node1" presStyleIdx="1" presStyleCnt="3" custScaleY="60352" custLinFactNeighborY="-985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2631AD-E457-4024-9250-D5F5A57744B3}" type="pres">
      <dgm:prSet presAssocID="{C2AA1BC2-6A57-4C94-8823-49C964F2C2B9}" presName="spacer" presStyleCnt="0"/>
      <dgm:spPr/>
    </dgm:pt>
    <dgm:pt modelId="{A5710292-BD6C-472A-A19F-6402642A1AF3}" type="pres">
      <dgm:prSet presAssocID="{4B1929DA-BBB9-4F66-9B9F-711C4E8FA2C7}" presName="parentText" presStyleLbl="node1" presStyleIdx="2" presStyleCnt="3" custLinFactNeighborX="-2959" custLinFactNeighborY="-449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AD5781-21CD-45C7-8F29-E2AA9CFFBCBD}" srcId="{4BB3FE19-15D1-40C1-BFA8-74983965A809}" destId="{CC71A02C-A67D-417F-B271-6B3169E442D6}" srcOrd="1" destOrd="0" parTransId="{D10FAA3D-DE6B-4847-BBA3-F51198957184}" sibTransId="{C2AA1BC2-6A57-4C94-8823-49C964F2C2B9}"/>
    <dgm:cxn modelId="{C2672B98-52DA-47A4-8E60-5FE80DFC159B}" srcId="{4BB3FE19-15D1-40C1-BFA8-74983965A809}" destId="{4B1929DA-BBB9-4F66-9B9F-711C4E8FA2C7}" srcOrd="2" destOrd="0" parTransId="{642D2C2A-1AB3-486E-A741-BC3BD8C8205E}" sibTransId="{FD1D81C2-FCE8-4F24-947F-A1A563FC9D21}"/>
    <dgm:cxn modelId="{A6680466-856C-4A33-874B-9A83D65F5CC8}" srcId="{4BB3FE19-15D1-40C1-BFA8-74983965A809}" destId="{75DD508A-F4D0-473A-A943-CC8013E5D59C}" srcOrd="0" destOrd="0" parTransId="{E832DAE2-9718-4A14-BFE6-1220A723E35D}" sibTransId="{316DC969-C1EB-44A9-87B2-F7020D488EA0}"/>
    <dgm:cxn modelId="{BADFD929-3B57-4C20-9F21-0D8AECDBC9EB}" type="presOf" srcId="{4BB3FE19-15D1-40C1-BFA8-74983965A809}" destId="{2E66B0B1-62C3-4454-80C7-E29781E38ECF}" srcOrd="0" destOrd="0" presId="urn:microsoft.com/office/officeart/2005/8/layout/vList2"/>
    <dgm:cxn modelId="{0B8A216A-69F5-4F70-9807-833A18823FC6}" type="presOf" srcId="{CC71A02C-A67D-417F-B271-6B3169E442D6}" destId="{A689240C-4AA5-4CEF-A72F-A527BD330EB5}" srcOrd="0" destOrd="0" presId="urn:microsoft.com/office/officeart/2005/8/layout/vList2"/>
    <dgm:cxn modelId="{F7567BEA-F18B-44BE-B06F-7CDEEBDF7CB0}" type="presOf" srcId="{4B1929DA-BBB9-4F66-9B9F-711C4E8FA2C7}" destId="{A5710292-BD6C-472A-A19F-6402642A1AF3}" srcOrd="0" destOrd="0" presId="urn:microsoft.com/office/officeart/2005/8/layout/vList2"/>
    <dgm:cxn modelId="{E236540D-6431-47ED-9D43-BEE9734C7336}" type="presOf" srcId="{75DD508A-F4D0-473A-A943-CC8013E5D59C}" destId="{97D650F6-427F-4352-831F-4E37A3FD68AD}" srcOrd="0" destOrd="0" presId="urn:microsoft.com/office/officeart/2005/8/layout/vList2"/>
    <dgm:cxn modelId="{C59D1B88-2891-4176-B2FB-72CB6BA33D16}" type="presParOf" srcId="{2E66B0B1-62C3-4454-80C7-E29781E38ECF}" destId="{97D650F6-427F-4352-831F-4E37A3FD68AD}" srcOrd="0" destOrd="0" presId="urn:microsoft.com/office/officeart/2005/8/layout/vList2"/>
    <dgm:cxn modelId="{0E70C8C2-1FDE-4345-8692-641E040458DB}" type="presParOf" srcId="{2E66B0B1-62C3-4454-80C7-E29781E38ECF}" destId="{AE5ACC30-A912-4A88-B2EE-149B98F710DE}" srcOrd="1" destOrd="0" presId="urn:microsoft.com/office/officeart/2005/8/layout/vList2"/>
    <dgm:cxn modelId="{A4C1072B-34EE-40A1-9BD4-206E8AA067AC}" type="presParOf" srcId="{2E66B0B1-62C3-4454-80C7-E29781E38ECF}" destId="{A689240C-4AA5-4CEF-A72F-A527BD330EB5}" srcOrd="2" destOrd="0" presId="urn:microsoft.com/office/officeart/2005/8/layout/vList2"/>
    <dgm:cxn modelId="{C1C1B74E-3C14-4083-94E9-4CEB16E007E4}" type="presParOf" srcId="{2E66B0B1-62C3-4454-80C7-E29781E38ECF}" destId="{A02631AD-E457-4024-9250-D5F5A57744B3}" srcOrd="3" destOrd="0" presId="urn:microsoft.com/office/officeart/2005/8/layout/vList2"/>
    <dgm:cxn modelId="{2997D3A6-8278-43E4-A1AF-BE6F57AEA6F8}" type="presParOf" srcId="{2E66B0B1-62C3-4454-80C7-E29781E38ECF}" destId="{A5710292-BD6C-472A-A19F-6402642A1AF3}" srcOrd="4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A0BEFE-75AF-4AA0-A34A-C17D31A93A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466E3-4EF3-4603-A9F0-D2CBEC04F778}">
      <dgm:prSet custT="1"/>
      <dgm:spPr/>
      <dgm:t>
        <a:bodyPr/>
        <a:lstStyle/>
        <a:p>
          <a:pPr algn="ctr"/>
          <a:r>
            <a:rPr lang="ru-RU" sz="4800" b="1" dirty="0">
              <a:solidFill>
                <a:schemeClr val="tx1"/>
              </a:solidFill>
            </a:rPr>
            <a:t>Доходы</a:t>
          </a:r>
        </a:p>
      </dgm:t>
    </dgm:pt>
    <dgm:pt modelId="{E9F31BCC-52F9-4AA3-A864-E85BC4374F24}" type="parTrans" cxnId="{A40E4CE1-8211-4EC4-833A-021F0042C32C}">
      <dgm:prSet/>
      <dgm:spPr/>
      <dgm:t>
        <a:bodyPr/>
        <a:lstStyle/>
        <a:p>
          <a:endParaRPr lang="ru-RU"/>
        </a:p>
      </dgm:t>
    </dgm:pt>
    <dgm:pt modelId="{1AD88391-3CF0-48EB-A73C-B76548EFD582}" type="sibTrans" cxnId="{A40E4CE1-8211-4EC4-833A-021F0042C32C}">
      <dgm:prSet/>
      <dgm:spPr/>
      <dgm:t>
        <a:bodyPr/>
        <a:lstStyle/>
        <a:p>
          <a:endParaRPr lang="ru-RU"/>
        </a:p>
      </dgm:t>
    </dgm:pt>
    <dgm:pt modelId="{961D5473-4DAB-4C0D-A765-E9E0C756C48E}">
      <dgm:prSet custT="1"/>
      <dgm:spPr/>
      <dgm:t>
        <a:bodyPr/>
        <a:lstStyle/>
        <a:p>
          <a:pPr algn="ctr"/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1 778 млн</a:t>
          </a:r>
          <a:r>
            <a: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C55085-4E14-45F8-8C8B-F4E2A14050A0}" type="parTrans" cxnId="{10D7662E-CCA6-4D27-BEF4-C262359177ED}">
      <dgm:prSet/>
      <dgm:spPr/>
      <dgm:t>
        <a:bodyPr/>
        <a:lstStyle/>
        <a:p>
          <a:endParaRPr lang="ru-RU"/>
        </a:p>
      </dgm:t>
    </dgm:pt>
    <dgm:pt modelId="{A769A142-AA35-427E-A310-6EBE129BF761}" type="sibTrans" cxnId="{10D7662E-CCA6-4D27-BEF4-C262359177ED}">
      <dgm:prSet/>
      <dgm:spPr/>
      <dgm:t>
        <a:bodyPr/>
        <a:lstStyle/>
        <a:p>
          <a:endParaRPr lang="ru-RU"/>
        </a:p>
      </dgm:t>
    </dgm:pt>
    <dgm:pt modelId="{8091BD4F-813E-40A1-9ED5-73D6FA98DC8D}" type="pres">
      <dgm:prSet presAssocID="{72A0BEFE-75AF-4AA0-A34A-C17D31A93A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0E1ADA-17B3-44D9-9AE3-1A661D84AED1}" type="pres">
      <dgm:prSet presAssocID="{458466E3-4EF3-4603-A9F0-D2CBEC04F778}" presName="parentText" presStyleLbl="node1" presStyleIdx="0" presStyleCnt="2" custScaleX="101887" custLinFactY="-2725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23A4-978D-4867-B1BC-E5AA118A86E3}" type="pres">
      <dgm:prSet presAssocID="{1AD88391-3CF0-48EB-A73C-B76548EFD582}" presName="spacer" presStyleCnt="0"/>
      <dgm:spPr/>
    </dgm:pt>
    <dgm:pt modelId="{3553C67B-1BC9-4E94-A7A7-51F8220A982C}" type="pres">
      <dgm:prSet presAssocID="{961D5473-4DAB-4C0D-A765-E9E0C756C48E}" presName="parentText" presStyleLbl="node1" presStyleIdx="1" presStyleCnt="2" custScaleX="99478" custLinFactY="31849" custLinFactNeighborX="133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B5373E-54AF-481B-A460-7C0497BEAF1D}" type="presOf" srcId="{458466E3-4EF3-4603-A9F0-D2CBEC04F778}" destId="{160E1ADA-17B3-44D9-9AE3-1A661D84AED1}" srcOrd="0" destOrd="0" presId="urn:microsoft.com/office/officeart/2005/8/layout/vList2"/>
    <dgm:cxn modelId="{10D7662E-CCA6-4D27-BEF4-C262359177ED}" srcId="{72A0BEFE-75AF-4AA0-A34A-C17D31A93A6B}" destId="{961D5473-4DAB-4C0D-A765-E9E0C756C48E}" srcOrd="1" destOrd="0" parTransId="{B8C55085-4E14-45F8-8C8B-F4E2A14050A0}" sibTransId="{A769A142-AA35-427E-A310-6EBE129BF761}"/>
    <dgm:cxn modelId="{670F0545-C689-426E-85C5-7F4956B9E7C1}" type="presOf" srcId="{961D5473-4DAB-4C0D-A765-E9E0C756C48E}" destId="{3553C67B-1BC9-4E94-A7A7-51F8220A982C}" srcOrd="0" destOrd="0" presId="urn:microsoft.com/office/officeart/2005/8/layout/vList2"/>
    <dgm:cxn modelId="{A40E4CE1-8211-4EC4-833A-021F0042C32C}" srcId="{72A0BEFE-75AF-4AA0-A34A-C17D31A93A6B}" destId="{458466E3-4EF3-4603-A9F0-D2CBEC04F778}" srcOrd="0" destOrd="0" parTransId="{E9F31BCC-52F9-4AA3-A864-E85BC4374F24}" sibTransId="{1AD88391-3CF0-48EB-A73C-B76548EFD582}"/>
    <dgm:cxn modelId="{C119A45D-ED7E-41BD-87C4-CE0C8699C2ED}" type="presOf" srcId="{72A0BEFE-75AF-4AA0-A34A-C17D31A93A6B}" destId="{8091BD4F-813E-40A1-9ED5-73D6FA98DC8D}" srcOrd="0" destOrd="0" presId="urn:microsoft.com/office/officeart/2005/8/layout/vList2"/>
    <dgm:cxn modelId="{CAED943C-1289-4162-9B97-7729E816271F}" type="presParOf" srcId="{8091BD4F-813E-40A1-9ED5-73D6FA98DC8D}" destId="{160E1ADA-17B3-44D9-9AE3-1A661D84AED1}" srcOrd="0" destOrd="0" presId="urn:microsoft.com/office/officeart/2005/8/layout/vList2"/>
    <dgm:cxn modelId="{164FF370-572B-4CFB-A660-59D288031470}" type="presParOf" srcId="{8091BD4F-813E-40A1-9ED5-73D6FA98DC8D}" destId="{241623A4-978D-4867-B1BC-E5AA118A86E3}" srcOrd="1" destOrd="0" presId="urn:microsoft.com/office/officeart/2005/8/layout/vList2"/>
    <dgm:cxn modelId="{DC781B4D-A147-4917-B712-91E9518CA8EA}" type="presParOf" srcId="{8091BD4F-813E-40A1-9ED5-73D6FA98DC8D}" destId="{3553C67B-1BC9-4E94-A7A7-51F8220A982C}" srcOrd="2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B8041EA8-B0C2-4C2A-9926-36AAA848A56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7CCBBEC-50E7-4763-A647-AB55371A5396}">
      <dgm:prSet/>
      <dgm:spPr/>
      <dgm:t>
        <a:bodyPr/>
        <a:lstStyle/>
        <a:p>
          <a:pPr algn="ctr"/>
          <a:r>
            <a:rPr lang="ru-RU" b="1" dirty="0">
              <a:solidFill>
                <a:schemeClr val="tx1"/>
              </a:solidFill>
            </a:rPr>
            <a:t>Безопасность дорожного движения </a:t>
          </a:r>
          <a:endParaRPr lang="ru-RU" dirty="0">
            <a:solidFill>
              <a:schemeClr val="tx1"/>
            </a:solidFill>
          </a:endParaRPr>
        </a:p>
      </dgm:t>
    </dgm:pt>
    <dgm:pt modelId="{629E3417-2727-4033-BBDC-A91670C72B89}" type="parTrans" cxnId="{BCF9CECD-7F4D-4CD9-BF0B-287AA2897099}">
      <dgm:prSet/>
      <dgm:spPr/>
      <dgm:t>
        <a:bodyPr/>
        <a:lstStyle/>
        <a:p>
          <a:endParaRPr lang="ru-RU"/>
        </a:p>
      </dgm:t>
    </dgm:pt>
    <dgm:pt modelId="{2A5DE5BA-0A37-4048-888F-8F1EE843841E}" type="sibTrans" cxnId="{BCF9CECD-7F4D-4CD9-BF0B-287AA2897099}">
      <dgm:prSet/>
      <dgm:spPr/>
      <dgm:t>
        <a:bodyPr/>
        <a:lstStyle/>
        <a:p>
          <a:endParaRPr lang="ru-RU"/>
        </a:p>
      </dgm:t>
    </dgm:pt>
    <dgm:pt modelId="{D7C50B2F-A47B-421D-AB23-F463A1EBDAA0}" type="pres">
      <dgm:prSet presAssocID="{B8041EA8-B0C2-4C2A-9926-36AAA848A5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BB9F6A-4C6F-46EB-BEE4-85BC1C0D7C4B}" type="pres">
      <dgm:prSet presAssocID="{57CCBBEC-50E7-4763-A647-AB55371A5396}" presName="parentText" presStyleLbl="node1" presStyleIdx="0" presStyleCnt="1" custLinFactNeighborX="-2448" custLinFactNeighborY="658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F9CECD-7F4D-4CD9-BF0B-287AA2897099}" srcId="{B8041EA8-B0C2-4C2A-9926-36AAA848A566}" destId="{57CCBBEC-50E7-4763-A647-AB55371A5396}" srcOrd="0" destOrd="0" parTransId="{629E3417-2727-4033-BBDC-A91670C72B89}" sibTransId="{2A5DE5BA-0A37-4048-888F-8F1EE843841E}"/>
    <dgm:cxn modelId="{A0C36218-F6D3-4D5E-93E0-95A179139B4D}" type="presOf" srcId="{B8041EA8-B0C2-4C2A-9926-36AAA848A566}" destId="{D7C50B2F-A47B-421D-AB23-F463A1EBDAA0}" srcOrd="0" destOrd="0" presId="urn:microsoft.com/office/officeart/2005/8/layout/vList2"/>
    <dgm:cxn modelId="{DB81FFC1-F4EB-4777-BA0D-4AAFC45B2E07}" type="presOf" srcId="{57CCBBEC-50E7-4763-A647-AB55371A5396}" destId="{8ABB9F6A-4C6F-46EB-BEE4-85BC1C0D7C4B}" srcOrd="0" destOrd="0" presId="urn:microsoft.com/office/officeart/2005/8/layout/vList2"/>
    <dgm:cxn modelId="{2DACEEB7-AAAF-47ED-B82D-733254FBD68F}" type="presParOf" srcId="{D7C50B2F-A47B-421D-AB23-F463A1EBDAA0}" destId="{8ABB9F6A-4C6F-46EB-BEE4-85BC1C0D7C4B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4FE0BE0-DFB5-4AD6-AEE6-80C994C357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CA38C9-9CEF-40B9-9D62-166D59B662BE}">
      <dgm:prSet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поямочный</a:t>
          </a:r>
          <a:r>
            <a:rPr lang="ru-RU" sz="1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ремонт дорог на сумму 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14,754</a:t>
          </a:r>
          <a:r>
            <a:rPr lang="ru-RU" sz="1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млн. рублей</a:t>
          </a:r>
          <a:endParaRPr lang="ru-RU" sz="14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796A123-04F8-4118-9110-5436400AD9C7}" type="parTrans" cxnId="{AA5EA304-C69F-4295-854C-AD383D87C0EB}">
      <dgm:prSet/>
      <dgm:spPr/>
      <dgm:t>
        <a:bodyPr/>
        <a:lstStyle/>
        <a:p>
          <a:endParaRPr lang="ru-RU"/>
        </a:p>
      </dgm:t>
    </dgm:pt>
    <dgm:pt modelId="{A83E477F-0676-4E6D-8401-D1D0429F147F}" type="sibTrans" cxnId="{AA5EA304-C69F-4295-854C-AD383D87C0EB}">
      <dgm:prSet/>
      <dgm:spPr/>
      <dgm:t>
        <a:bodyPr/>
        <a:lstStyle/>
        <a:p>
          <a:endParaRPr lang="ru-RU"/>
        </a:p>
      </dgm:t>
    </dgm:pt>
    <dgm:pt modelId="{9A746A67-79EE-43EF-AD42-FF62C2860343}">
      <dgm:prSet custT="1"/>
      <dgm:spPr/>
      <dgm:t>
        <a:bodyPr/>
        <a:lstStyle/>
        <a:p>
          <a:pPr algn="ctr"/>
          <a:r>
            <a:rPr lang="ru-RU" sz="13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ремонт тротуаров на сумму 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1,8 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 рублей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FF8095-B15B-4A13-BF91-9F0CF1815629}" type="parTrans" cxnId="{C61CBB90-E948-4678-93B0-8F103EBFBC3C}">
      <dgm:prSet/>
      <dgm:spPr/>
      <dgm:t>
        <a:bodyPr/>
        <a:lstStyle/>
        <a:p>
          <a:endParaRPr lang="ru-RU"/>
        </a:p>
      </dgm:t>
    </dgm:pt>
    <dgm:pt modelId="{89CD9A1B-0FFD-47B3-B115-84B33110C22C}" type="sibTrans" cxnId="{C61CBB90-E948-4678-93B0-8F103EBFBC3C}">
      <dgm:prSet/>
      <dgm:spPr/>
      <dgm:t>
        <a:bodyPr/>
        <a:lstStyle/>
        <a:p>
          <a:endParaRPr lang="ru-RU"/>
        </a:p>
      </dgm:t>
    </dgm:pt>
    <dgm:pt modelId="{B5B6FC3D-297A-4EE9-95D6-656A661E89A2}">
      <dgm:prSet custT="1"/>
      <dgm:spPr/>
      <dgm:t>
        <a:bodyPr/>
        <a:lstStyle/>
        <a:p>
          <a:pPr algn="ctr"/>
          <a:r>
            <a:rPr lang="ru-RU" sz="14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грейдирование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частичной отсыпкой                                                                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51 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дороги на сумму 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2,3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млн. рублей 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D052AB-0AF1-4A4A-A697-2ECAB5B9679B}" type="parTrans" cxnId="{95933239-48F9-4658-93FB-1DB88F2BC7BE}">
      <dgm:prSet/>
      <dgm:spPr/>
      <dgm:t>
        <a:bodyPr/>
        <a:lstStyle/>
        <a:p>
          <a:endParaRPr lang="ru-RU"/>
        </a:p>
      </dgm:t>
    </dgm:pt>
    <dgm:pt modelId="{D8593398-7377-45FC-AAAF-1DAB3DE6642F}" type="sibTrans" cxnId="{95933239-48F9-4658-93FB-1DB88F2BC7BE}">
      <dgm:prSet/>
      <dgm:spPr/>
      <dgm:t>
        <a:bodyPr/>
        <a:lstStyle/>
        <a:p>
          <a:endParaRPr lang="ru-RU"/>
        </a:p>
      </dgm:t>
    </dgm:pt>
    <dgm:pt modelId="{7B6B9AB3-AB68-4FE0-8C24-1B4A81C8D6E0}" type="pres">
      <dgm:prSet presAssocID="{24FE0BE0-DFB5-4AD6-AEE6-80C994C357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C09B7B-296E-4963-9AA0-739AF2F4D2A1}" type="pres">
      <dgm:prSet presAssocID="{9ECA38C9-9CEF-40B9-9D62-166D59B662BE}" presName="parentText" presStyleLbl="node1" presStyleIdx="0" presStyleCnt="3" custScaleY="73901" custLinFactY="-3829" custLinFactNeighborX="249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F6126-F0FD-4AA7-9D47-114BB98C22D3}" type="pres">
      <dgm:prSet presAssocID="{A83E477F-0676-4E6D-8401-D1D0429F147F}" presName="spacer" presStyleCnt="0"/>
      <dgm:spPr/>
    </dgm:pt>
    <dgm:pt modelId="{2F6B2D7F-19D8-4183-BB21-84E275AB1C4D}" type="pres">
      <dgm:prSet presAssocID="{9A746A67-79EE-43EF-AD42-FF62C2860343}" presName="parentText" presStyleLbl="node1" presStyleIdx="1" presStyleCnt="3" custScaleY="467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3A3816-190D-4C4C-8F46-70EC02B12335}" type="pres">
      <dgm:prSet presAssocID="{89CD9A1B-0FFD-47B3-B115-84B33110C22C}" presName="spacer" presStyleCnt="0"/>
      <dgm:spPr/>
    </dgm:pt>
    <dgm:pt modelId="{A3CB8DC3-FC24-4E13-9849-3261381CDD97}" type="pres">
      <dgm:prSet presAssocID="{B5B6FC3D-297A-4EE9-95D6-656A661E89A2}" presName="parentText" presStyleLbl="node1" presStyleIdx="2" presStyleCnt="3" custScaleY="39174" custLinFactY="98543" custLinFactNeighborX="-5245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B851A8-2E77-4F2A-BB55-F4B7BBA859A0}" type="presOf" srcId="{B5B6FC3D-297A-4EE9-95D6-656A661E89A2}" destId="{A3CB8DC3-FC24-4E13-9849-3261381CDD97}" srcOrd="0" destOrd="0" presId="urn:microsoft.com/office/officeart/2005/8/layout/vList2"/>
    <dgm:cxn modelId="{C61CBB90-E948-4678-93B0-8F103EBFBC3C}" srcId="{24FE0BE0-DFB5-4AD6-AEE6-80C994C35708}" destId="{9A746A67-79EE-43EF-AD42-FF62C2860343}" srcOrd="1" destOrd="0" parTransId="{61FF8095-B15B-4A13-BF91-9F0CF1815629}" sibTransId="{89CD9A1B-0FFD-47B3-B115-84B33110C22C}"/>
    <dgm:cxn modelId="{402FA250-4366-4FF1-ACD0-0D6E6796403A}" type="presOf" srcId="{9A746A67-79EE-43EF-AD42-FF62C2860343}" destId="{2F6B2D7F-19D8-4183-BB21-84E275AB1C4D}" srcOrd="0" destOrd="0" presId="urn:microsoft.com/office/officeart/2005/8/layout/vList2"/>
    <dgm:cxn modelId="{95933239-48F9-4658-93FB-1DB88F2BC7BE}" srcId="{24FE0BE0-DFB5-4AD6-AEE6-80C994C35708}" destId="{B5B6FC3D-297A-4EE9-95D6-656A661E89A2}" srcOrd="2" destOrd="0" parTransId="{1ED052AB-0AF1-4A4A-A697-2ECAB5B9679B}" sibTransId="{D8593398-7377-45FC-AAAF-1DAB3DE6642F}"/>
    <dgm:cxn modelId="{7C131094-1570-400C-8C8C-870CF31F3014}" type="presOf" srcId="{9ECA38C9-9CEF-40B9-9D62-166D59B662BE}" destId="{D1C09B7B-296E-4963-9AA0-739AF2F4D2A1}" srcOrd="0" destOrd="0" presId="urn:microsoft.com/office/officeart/2005/8/layout/vList2"/>
    <dgm:cxn modelId="{AA5EA304-C69F-4295-854C-AD383D87C0EB}" srcId="{24FE0BE0-DFB5-4AD6-AEE6-80C994C35708}" destId="{9ECA38C9-9CEF-40B9-9D62-166D59B662BE}" srcOrd="0" destOrd="0" parTransId="{E796A123-04F8-4118-9110-5436400AD9C7}" sibTransId="{A83E477F-0676-4E6D-8401-D1D0429F147F}"/>
    <dgm:cxn modelId="{77797EEF-F030-428A-8C10-E52DFA378F53}" type="presOf" srcId="{24FE0BE0-DFB5-4AD6-AEE6-80C994C35708}" destId="{7B6B9AB3-AB68-4FE0-8C24-1B4A81C8D6E0}" srcOrd="0" destOrd="0" presId="urn:microsoft.com/office/officeart/2005/8/layout/vList2"/>
    <dgm:cxn modelId="{E9CC907A-74AF-4428-A24D-338F899E507E}" type="presParOf" srcId="{7B6B9AB3-AB68-4FE0-8C24-1B4A81C8D6E0}" destId="{D1C09B7B-296E-4963-9AA0-739AF2F4D2A1}" srcOrd="0" destOrd="0" presId="urn:microsoft.com/office/officeart/2005/8/layout/vList2"/>
    <dgm:cxn modelId="{CD62BD32-34D7-4983-80F2-512CB9A271E5}" type="presParOf" srcId="{7B6B9AB3-AB68-4FE0-8C24-1B4A81C8D6E0}" destId="{C2AF6126-F0FD-4AA7-9D47-114BB98C22D3}" srcOrd="1" destOrd="0" presId="urn:microsoft.com/office/officeart/2005/8/layout/vList2"/>
    <dgm:cxn modelId="{2BFA268B-2221-43D9-BAAA-45FCAAC2B001}" type="presParOf" srcId="{7B6B9AB3-AB68-4FE0-8C24-1B4A81C8D6E0}" destId="{2F6B2D7F-19D8-4183-BB21-84E275AB1C4D}" srcOrd="2" destOrd="0" presId="urn:microsoft.com/office/officeart/2005/8/layout/vList2"/>
    <dgm:cxn modelId="{890BB915-6434-4AD6-A1AD-D1355FC33596}" type="presParOf" srcId="{7B6B9AB3-AB68-4FE0-8C24-1B4A81C8D6E0}" destId="{A13A3816-190D-4C4C-8F46-70EC02B12335}" srcOrd="3" destOrd="0" presId="urn:microsoft.com/office/officeart/2005/8/layout/vList2"/>
    <dgm:cxn modelId="{32D13703-3BAE-4B79-8738-B80449F0218C}" type="presParOf" srcId="{7B6B9AB3-AB68-4FE0-8C24-1B4A81C8D6E0}" destId="{A3CB8DC3-FC24-4E13-9849-3261381CDD97}" srcOrd="4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4B52290-1C0A-4878-98D5-B0017AD16E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B62EE8-883D-425A-BD54-F28E8912EFD1}">
      <dgm:prSet custT="1"/>
      <dgm:spPr/>
      <dgm:t>
        <a:bodyPr/>
        <a:lstStyle/>
        <a:p>
          <a:pPr algn="ctr"/>
          <a:r>
            <a:rPr lang="ru-RU" sz="2500" b="1" dirty="0" smtClean="0">
              <a:solidFill>
                <a:schemeClr val="tx1"/>
              </a:solidFill>
            </a:rPr>
            <a:t>Губернаторский проект поддержки местных инициатив </a:t>
          </a:r>
          <a:r>
            <a:rPr lang="ru-RU" sz="2700" b="1" dirty="0" smtClean="0">
              <a:solidFill>
                <a:schemeClr val="tx1"/>
              </a:solidFill>
            </a:rPr>
            <a:t>«Сделаем вместе!» </a:t>
          </a:r>
          <a:endParaRPr lang="ru-RU" sz="2700" b="1" dirty="0">
            <a:solidFill>
              <a:schemeClr val="tx1"/>
            </a:solidFill>
          </a:endParaRPr>
        </a:p>
      </dgm:t>
    </dgm:pt>
    <dgm:pt modelId="{F80F157D-7C3D-412C-9B7E-06B5A1E5859D}" type="parTrans" cxnId="{23635E20-A085-42D7-A692-BF1A66EE2E0E}">
      <dgm:prSet/>
      <dgm:spPr/>
      <dgm:t>
        <a:bodyPr/>
        <a:lstStyle/>
        <a:p>
          <a:endParaRPr lang="ru-RU"/>
        </a:p>
      </dgm:t>
    </dgm:pt>
    <dgm:pt modelId="{B8A2A720-678A-4759-AABB-55F0BA6CA8EA}" type="sibTrans" cxnId="{23635E20-A085-42D7-A692-BF1A66EE2E0E}">
      <dgm:prSet/>
      <dgm:spPr/>
      <dgm:t>
        <a:bodyPr/>
        <a:lstStyle/>
        <a:p>
          <a:endParaRPr lang="ru-RU"/>
        </a:p>
      </dgm:t>
    </dgm:pt>
    <dgm:pt modelId="{8B8BE480-C7EF-408C-A9F7-BB5B2B6F6131}" type="pres">
      <dgm:prSet presAssocID="{C4B52290-1C0A-4878-98D5-B0017AD16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3EB870-84C8-46EC-9540-828A0E7838D1}" type="pres">
      <dgm:prSet presAssocID="{2CB62EE8-883D-425A-BD54-F28E8912EFD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2324D0-09D4-4CB7-AC5B-74218594C9D4}" type="presOf" srcId="{C4B52290-1C0A-4878-98D5-B0017AD16EAF}" destId="{8B8BE480-C7EF-408C-A9F7-BB5B2B6F6131}" srcOrd="0" destOrd="0" presId="urn:microsoft.com/office/officeart/2005/8/layout/vList2"/>
    <dgm:cxn modelId="{23635E20-A085-42D7-A692-BF1A66EE2E0E}" srcId="{C4B52290-1C0A-4878-98D5-B0017AD16EAF}" destId="{2CB62EE8-883D-425A-BD54-F28E8912EFD1}" srcOrd="0" destOrd="0" parTransId="{F80F157D-7C3D-412C-9B7E-06B5A1E5859D}" sibTransId="{B8A2A720-678A-4759-AABB-55F0BA6CA8EA}"/>
    <dgm:cxn modelId="{A03B4153-CD18-44C8-893B-A8765DE2BFF8}" type="presOf" srcId="{2CB62EE8-883D-425A-BD54-F28E8912EFD1}" destId="{4B3EB870-84C8-46EC-9540-828A0E7838D1}" srcOrd="0" destOrd="0" presId="urn:microsoft.com/office/officeart/2005/8/layout/vList2"/>
    <dgm:cxn modelId="{498EFEA6-50FA-49EA-A230-C5637B872326}" type="presParOf" srcId="{8B8BE480-C7EF-408C-A9F7-BB5B2B6F6131}" destId="{4B3EB870-84C8-46EC-9540-828A0E7838D1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4B52290-1C0A-4878-98D5-B0017AD16E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389AC5-47F9-451B-9CF2-56EE22974A22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Специальная военная операция 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(24 февраля 2022 года Президент РФ В.В. Путин принял решение о ее начале)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E97B31-A6AC-4719-ACAE-69B9CC4D52F1}" type="parTrans" cxnId="{AE3E046F-8718-4AF4-A306-DBF0CFCBCD36}">
      <dgm:prSet/>
      <dgm:spPr/>
      <dgm:t>
        <a:bodyPr/>
        <a:lstStyle/>
        <a:p>
          <a:endParaRPr lang="ru-RU"/>
        </a:p>
      </dgm:t>
    </dgm:pt>
    <dgm:pt modelId="{70BDA7F8-EB85-4497-A50C-E4A3FF5AA39E}" type="sibTrans" cxnId="{AE3E046F-8718-4AF4-A306-DBF0CFCBCD36}">
      <dgm:prSet/>
      <dgm:spPr/>
      <dgm:t>
        <a:bodyPr/>
        <a:lstStyle/>
        <a:p>
          <a:endParaRPr lang="ru-RU"/>
        </a:p>
      </dgm:t>
    </dgm:pt>
    <dgm:pt modelId="{8B8BE480-C7EF-408C-A9F7-BB5B2B6F6131}" type="pres">
      <dgm:prSet presAssocID="{C4B52290-1C0A-4878-98D5-B0017AD16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CC8343-22A1-4530-8771-B72B924C134C}" type="pres">
      <dgm:prSet presAssocID="{A4389AC5-47F9-451B-9CF2-56EE22974A2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C9FE76-C69B-466E-BD1B-8F52144C84DA}" type="presOf" srcId="{A4389AC5-47F9-451B-9CF2-56EE22974A22}" destId="{5CCC8343-22A1-4530-8771-B72B924C134C}" srcOrd="0" destOrd="0" presId="urn:microsoft.com/office/officeart/2005/8/layout/vList2"/>
    <dgm:cxn modelId="{E4889647-C898-4F9D-9034-A716FD9DAD77}" type="presOf" srcId="{C4B52290-1C0A-4878-98D5-B0017AD16EAF}" destId="{8B8BE480-C7EF-408C-A9F7-BB5B2B6F6131}" srcOrd="0" destOrd="0" presId="urn:microsoft.com/office/officeart/2005/8/layout/vList2"/>
    <dgm:cxn modelId="{AE3E046F-8718-4AF4-A306-DBF0CFCBCD36}" srcId="{C4B52290-1C0A-4878-98D5-B0017AD16EAF}" destId="{A4389AC5-47F9-451B-9CF2-56EE22974A22}" srcOrd="0" destOrd="0" parTransId="{4CE97B31-A6AC-4719-ACAE-69B9CC4D52F1}" sibTransId="{70BDA7F8-EB85-4497-A50C-E4A3FF5AA39E}"/>
    <dgm:cxn modelId="{DE8E81CE-0F96-4370-BCE9-85C32264ED09}" type="presParOf" srcId="{8B8BE480-C7EF-408C-A9F7-BB5B2B6F6131}" destId="{5CCC8343-22A1-4530-8771-B72B924C134C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C4B52290-1C0A-4878-98D5-B0017AD16E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389AC5-47F9-451B-9CF2-56EE22974A22}">
      <dgm:prSet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ПОЛИТИЧЕСКИЕ СОБЫТИЯ </a:t>
          </a:r>
          <a:endParaRPr lang="ru-RU" sz="2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E97B31-A6AC-4719-ACAE-69B9CC4D52F1}" type="parTrans" cxnId="{AE3E046F-8718-4AF4-A306-DBF0CFCBCD36}">
      <dgm:prSet/>
      <dgm:spPr/>
      <dgm:t>
        <a:bodyPr/>
        <a:lstStyle/>
        <a:p>
          <a:endParaRPr lang="ru-RU"/>
        </a:p>
      </dgm:t>
    </dgm:pt>
    <dgm:pt modelId="{70BDA7F8-EB85-4497-A50C-E4A3FF5AA39E}" type="sibTrans" cxnId="{AE3E046F-8718-4AF4-A306-DBF0CFCBCD36}">
      <dgm:prSet/>
      <dgm:spPr/>
      <dgm:t>
        <a:bodyPr/>
        <a:lstStyle/>
        <a:p>
          <a:endParaRPr lang="ru-RU"/>
        </a:p>
      </dgm:t>
    </dgm:pt>
    <dgm:pt modelId="{8B8BE480-C7EF-408C-A9F7-BB5B2B6F6131}" type="pres">
      <dgm:prSet presAssocID="{C4B52290-1C0A-4878-98D5-B0017AD16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CC8343-22A1-4530-8771-B72B924C134C}" type="pres">
      <dgm:prSet presAssocID="{A4389AC5-47F9-451B-9CF2-56EE22974A22}" presName="parentText" presStyleLbl="node1" presStyleIdx="0" presStyleCnt="1" custLinFactNeighborX="-42124" custLinFactNeighborY="85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4BF43E-1122-496E-8C3E-1147ED63EAC8}" type="presOf" srcId="{A4389AC5-47F9-451B-9CF2-56EE22974A22}" destId="{5CCC8343-22A1-4530-8771-B72B924C134C}" srcOrd="0" destOrd="0" presId="urn:microsoft.com/office/officeart/2005/8/layout/vList2"/>
    <dgm:cxn modelId="{AE3E046F-8718-4AF4-A306-DBF0CFCBCD36}" srcId="{C4B52290-1C0A-4878-98D5-B0017AD16EAF}" destId="{A4389AC5-47F9-451B-9CF2-56EE22974A22}" srcOrd="0" destOrd="0" parTransId="{4CE97B31-A6AC-4719-ACAE-69B9CC4D52F1}" sibTransId="{70BDA7F8-EB85-4497-A50C-E4A3FF5AA39E}"/>
    <dgm:cxn modelId="{795E9CEB-B8AF-4286-BDAA-A0E6F66D1691}" type="presOf" srcId="{C4B52290-1C0A-4878-98D5-B0017AD16EAF}" destId="{8B8BE480-C7EF-408C-A9F7-BB5B2B6F6131}" srcOrd="0" destOrd="0" presId="urn:microsoft.com/office/officeart/2005/8/layout/vList2"/>
    <dgm:cxn modelId="{487E415E-1D92-46FF-9C1C-DAAF00388281}" type="presParOf" srcId="{8B8BE480-C7EF-408C-A9F7-BB5B2B6F6131}" destId="{5CCC8343-22A1-4530-8771-B72B924C134C}" srcOrd="0" destOrd="0" presId="urn:microsoft.com/office/officeart/2005/8/layout/vList2"/>
  </dgm:cxnLst>
  <dgm:bg>
    <a:noFill/>
  </dgm:bg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FB304293-F7BE-4F09-BA2B-432C181425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6E5E9A-4C84-4293-8F88-1FA7DC89140A}">
      <dgm:prSet/>
      <dgm:spPr/>
      <dgm:t>
        <a:bodyPr/>
        <a:lstStyle/>
        <a:p>
          <a:pPr algn="ctr"/>
          <a:r>
            <a:rPr lang="ru-RU" b="1" dirty="0">
              <a:solidFill>
                <a:schemeClr val="tx1"/>
              </a:solidFill>
            </a:rPr>
            <a:t>Нам есть к чему стремиться</a:t>
          </a:r>
          <a:r>
            <a:rPr lang="ru-RU" b="1" dirty="0" smtClean="0">
              <a:solidFill>
                <a:schemeClr val="tx1"/>
              </a:solidFill>
            </a:rPr>
            <a:t>,                    </a:t>
          </a:r>
          <a:r>
            <a:rPr lang="ru-RU" b="1" dirty="0">
              <a:solidFill>
                <a:schemeClr val="tx1"/>
              </a:solidFill>
            </a:rPr>
            <a:t>нам есть над чем работать</a:t>
          </a:r>
          <a:endParaRPr lang="ru-RU" dirty="0">
            <a:solidFill>
              <a:schemeClr val="tx1"/>
            </a:solidFill>
          </a:endParaRPr>
        </a:p>
      </dgm:t>
    </dgm:pt>
    <dgm:pt modelId="{ECC7E26A-62B8-425B-972B-D1D645638ED6}" type="parTrans" cxnId="{6066665B-AD9B-4516-851D-BBD8AF60AF93}">
      <dgm:prSet/>
      <dgm:spPr/>
      <dgm:t>
        <a:bodyPr/>
        <a:lstStyle/>
        <a:p>
          <a:endParaRPr lang="ru-RU"/>
        </a:p>
      </dgm:t>
    </dgm:pt>
    <dgm:pt modelId="{B87EA6C3-F39C-4D82-9876-257005921F5E}" type="sibTrans" cxnId="{6066665B-AD9B-4516-851D-BBD8AF60AF93}">
      <dgm:prSet/>
      <dgm:spPr/>
      <dgm:t>
        <a:bodyPr/>
        <a:lstStyle/>
        <a:p>
          <a:endParaRPr lang="ru-RU"/>
        </a:p>
      </dgm:t>
    </dgm:pt>
    <dgm:pt modelId="{51F03E0B-1156-4E6B-9BA5-2958238A9E66}" type="pres">
      <dgm:prSet presAssocID="{FB304293-F7BE-4F09-BA2B-432C181425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F38043-C4DF-4046-8AAC-D8729B310D73}" type="pres">
      <dgm:prSet presAssocID="{B36E5E9A-4C84-4293-8F88-1FA7DC89140A}" presName="parentText" presStyleLbl="node1" presStyleIdx="0" presStyleCnt="1" custLinFactNeighborX="0" custLinFactNeighborY="-11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66665B-AD9B-4516-851D-BBD8AF60AF93}" srcId="{FB304293-F7BE-4F09-BA2B-432C1814258F}" destId="{B36E5E9A-4C84-4293-8F88-1FA7DC89140A}" srcOrd="0" destOrd="0" parTransId="{ECC7E26A-62B8-425B-972B-D1D645638ED6}" sibTransId="{B87EA6C3-F39C-4D82-9876-257005921F5E}"/>
    <dgm:cxn modelId="{544A6EE9-73B6-45D4-9C34-05487CBC1120}" type="presOf" srcId="{FB304293-F7BE-4F09-BA2B-432C1814258F}" destId="{51F03E0B-1156-4E6B-9BA5-2958238A9E66}" srcOrd="0" destOrd="0" presId="urn:microsoft.com/office/officeart/2005/8/layout/vList2"/>
    <dgm:cxn modelId="{5FB83971-20ED-4AD8-9805-8DDDE1EFC38A}" type="presOf" srcId="{B36E5E9A-4C84-4293-8F88-1FA7DC89140A}" destId="{03F38043-C4DF-4046-8AAC-D8729B310D73}" srcOrd="0" destOrd="0" presId="urn:microsoft.com/office/officeart/2005/8/layout/vList2"/>
    <dgm:cxn modelId="{16BE6947-C2B3-4275-BBC8-2C021C91EF02}" type="presParOf" srcId="{51F03E0B-1156-4E6B-9BA5-2958238A9E66}" destId="{03F38043-C4DF-4046-8AAC-D8729B310D73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D3256B-CED9-420D-ADA1-C757629E18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BFE474-6000-4DA5-8FAF-249968483411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5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них: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5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собственные  - 282 млн. рублей или 16%</a:t>
          </a:r>
          <a:endParaRPr lang="ru-RU" sz="25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8F6749-D12A-483B-98AA-1E7818DBBD9D}" type="parTrans" cxnId="{1EB549AD-0152-4772-9EC7-A0FE12EC23E4}">
      <dgm:prSet/>
      <dgm:spPr/>
      <dgm:t>
        <a:bodyPr/>
        <a:lstStyle/>
        <a:p>
          <a:endParaRPr lang="ru-RU"/>
        </a:p>
      </dgm:t>
    </dgm:pt>
    <dgm:pt modelId="{9CDE3B47-7B73-4354-96E2-69FEFC4EC0D1}" type="sibTrans" cxnId="{1EB549AD-0152-4772-9EC7-A0FE12EC23E4}">
      <dgm:prSet/>
      <dgm:spPr/>
      <dgm:t>
        <a:bodyPr/>
        <a:lstStyle/>
        <a:p>
          <a:endParaRPr lang="ru-RU"/>
        </a:p>
      </dgm:t>
    </dgm:pt>
    <dgm:pt modelId="{9214AD7D-FD36-4E0C-BE7E-F0A8F9B7CF0A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безвозмездные поступления из других бюджетов                     - 1 496 млн. рублей или 84%</a:t>
          </a:r>
          <a:endParaRPr lang="ru-RU" dirty="0"/>
        </a:p>
      </dgm:t>
    </dgm:pt>
    <dgm:pt modelId="{5AF8E95E-5BF2-45DB-ADF0-CBA6B35F170D}" type="parTrans" cxnId="{8F3413BB-E9B1-4DF2-B96B-409B015EE4C3}">
      <dgm:prSet/>
      <dgm:spPr/>
      <dgm:t>
        <a:bodyPr/>
        <a:lstStyle/>
        <a:p>
          <a:endParaRPr lang="ru-RU"/>
        </a:p>
      </dgm:t>
    </dgm:pt>
    <dgm:pt modelId="{07A33AC2-45A3-4525-A571-52BCFF76AA90}" type="sibTrans" cxnId="{8F3413BB-E9B1-4DF2-B96B-409B015EE4C3}">
      <dgm:prSet/>
      <dgm:spPr/>
      <dgm:t>
        <a:bodyPr/>
        <a:lstStyle/>
        <a:p>
          <a:endParaRPr lang="ru-RU"/>
        </a:p>
      </dgm:t>
    </dgm:pt>
    <dgm:pt modelId="{0762FBFB-A921-47E2-96F0-8FBA614F99D4}" type="pres">
      <dgm:prSet presAssocID="{45D3256B-CED9-420D-ADA1-C757629E18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19656D-0A52-445A-84DC-944C7E54EC83}" type="pres">
      <dgm:prSet presAssocID="{CABFE474-6000-4DA5-8FAF-249968483411}" presName="parentText" presStyleLbl="node1" presStyleIdx="0" presStyleCnt="2" custScaleX="94690" custScaleY="61140" custLinFactNeighborX="-4411" custLinFactNeighborY="-285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82084-E13C-4992-8372-8B8A10C20711}" type="pres">
      <dgm:prSet presAssocID="{9CDE3B47-7B73-4354-96E2-69FEFC4EC0D1}" presName="spacer" presStyleCnt="0"/>
      <dgm:spPr/>
    </dgm:pt>
    <dgm:pt modelId="{902F69F5-F3D7-418E-8D02-311AADD10603}" type="pres">
      <dgm:prSet presAssocID="{9214AD7D-FD36-4E0C-BE7E-F0A8F9B7CF0A}" presName="parentText" presStyleLbl="node1" presStyleIdx="1" presStyleCnt="2" custScaleY="73276" custLinFactNeighborX="-878" custLinFactNeighborY="436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24CBE9-1E2D-488B-AEBE-1272E124E5F1}" type="presOf" srcId="{45D3256B-CED9-420D-ADA1-C757629E184A}" destId="{0762FBFB-A921-47E2-96F0-8FBA614F99D4}" srcOrd="0" destOrd="0" presId="urn:microsoft.com/office/officeart/2005/8/layout/vList2"/>
    <dgm:cxn modelId="{F98479B3-16F3-497B-A806-98D942C3EDF2}" type="presOf" srcId="{CABFE474-6000-4DA5-8FAF-249968483411}" destId="{8019656D-0A52-445A-84DC-944C7E54EC83}" srcOrd="0" destOrd="0" presId="urn:microsoft.com/office/officeart/2005/8/layout/vList2"/>
    <dgm:cxn modelId="{1EB549AD-0152-4772-9EC7-A0FE12EC23E4}" srcId="{45D3256B-CED9-420D-ADA1-C757629E184A}" destId="{CABFE474-6000-4DA5-8FAF-249968483411}" srcOrd="0" destOrd="0" parTransId="{368F6749-D12A-483B-98AA-1E7818DBBD9D}" sibTransId="{9CDE3B47-7B73-4354-96E2-69FEFC4EC0D1}"/>
    <dgm:cxn modelId="{5D89D5AB-1229-41DC-BBE7-2A22456F03C1}" type="presOf" srcId="{9214AD7D-FD36-4E0C-BE7E-F0A8F9B7CF0A}" destId="{902F69F5-F3D7-418E-8D02-311AADD10603}" srcOrd="0" destOrd="0" presId="urn:microsoft.com/office/officeart/2005/8/layout/vList2"/>
    <dgm:cxn modelId="{8F3413BB-E9B1-4DF2-B96B-409B015EE4C3}" srcId="{45D3256B-CED9-420D-ADA1-C757629E184A}" destId="{9214AD7D-FD36-4E0C-BE7E-F0A8F9B7CF0A}" srcOrd="1" destOrd="0" parTransId="{5AF8E95E-5BF2-45DB-ADF0-CBA6B35F170D}" sibTransId="{07A33AC2-45A3-4525-A571-52BCFF76AA90}"/>
    <dgm:cxn modelId="{2F88A197-D13F-4CE2-8FA8-089A5EE67CE4}" type="presParOf" srcId="{0762FBFB-A921-47E2-96F0-8FBA614F99D4}" destId="{8019656D-0A52-445A-84DC-944C7E54EC83}" srcOrd="0" destOrd="0" presId="urn:microsoft.com/office/officeart/2005/8/layout/vList2"/>
    <dgm:cxn modelId="{431DE177-06BD-4C26-8FC4-B110BD8B83E9}" type="presParOf" srcId="{0762FBFB-A921-47E2-96F0-8FBA614F99D4}" destId="{79982084-E13C-4992-8372-8B8A10C20711}" srcOrd="1" destOrd="0" presId="urn:microsoft.com/office/officeart/2005/8/layout/vList2"/>
    <dgm:cxn modelId="{3FFE24DB-3869-4996-9F71-73D077FDC817}" type="presParOf" srcId="{0762FBFB-A921-47E2-96F0-8FBA614F99D4}" destId="{902F69F5-F3D7-418E-8D02-311AADD10603}" srcOrd="2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algn="ctr"/>
          <a:r>
            <a:rPr lang="ru-RU" sz="4400" b="1" u="none" dirty="0">
              <a:solidFill>
                <a:schemeClr val="tx1"/>
              </a:solidFill>
            </a:rPr>
            <a:t>Бюджет города</a:t>
          </a:r>
          <a:endParaRPr lang="ru-RU" sz="4400" u="none" dirty="0">
            <a:solidFill>
              <a:schemeClr val="tx1"/>
            </a:solidFill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8C635E-6E9F-4BAB-A00A-C5025E3675F7}" type="presOf" srcId="{F9093569-BC3F-465E-A5E2-0F33C0454781}" destId="{9ECC31F9-44CA-44B2-954B-D96E54508D37}" srcOrd="0" destOrd="0" presId="urn:microsoft.com/office/officeart/2005/8/layout/vList2"/>
    <dgm:cxn modelId="{832F9919-46EC-40E9-91A6-16FF79D15569}" type="presOf" srcId="{75124B93-A237-4FDE-96B1-901E5D8A6234}" destId="{0E4EEA22-C4A3-4D18-874C-026FC103AE7B}" srcOrd="0" destOrd="0" presId="urn:microsoft.com/office/officeart/2005/8/layout/vList2"/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C2AADDBE-BBF1-4DF4-9F9C-2688B574EA3F}" type="presParOf" srcId="{9ECC31F9-44CA-44B2-954B-D96E54508D37}" destId="{0E4EEA22-C4A3-4D18-874C-026FC103AE7B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A0BEFE-75AF-4AA0-A34A-C17D31A93A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466E3-4EF3-4603-A9F0-D2CBEC04F778}">
      <dgm:prSet custT="1"/>
      <dgm:spPr/>
      <dgm:t>
        <a:bodyPr/>
        <a:lstStyle/>
        <a:p>
          <a:pPr algn="ctr"/>
          <a:r>
            <a:rPr lang="ru-RU" sz="4800" b="1" dirty="0" smtClean="0">
              <a:solidFill>
                <a:schemeClr val="tx1"/>
              </a:solidFill>
            </a:rPr>
            <a:t>Расходы</a:t>
          </a:r>
          <a:endParaRPr lang="ru-RU" sz="4800" b="1" dirty="0">
            <a:solidFill>
              <a:schemeClr val="tx1"/>
            </a:solidFill>
          </a:endParaRPr>
        </a:p>
      </dgm:t>
    </dgm:pt>
    <dgm:pt modelId="{E9F31BCC-52F9-4AA3-A864-E85BC4374F24}" type="parTrans" cxnId="{A40E4CE1-8211-4EC4-833A-021F0042C32C}">
      <dgm:prSet/>
      <dgm:spPr/>
      <dgm:t>
        <a:bodyPr/>
        <a:lstStyle/>
        <a:p>
          <a:endParaRPr lang="ru-RU"/>
        </a:p>
      </dgm:t>
    </dgm:pt>
    <dgm:pt modelId="{1AD88391-3CF0-48EB-A73C-B76548EFD582}" type="sibTrans" cxnId="{A40E4CE1-8211-4EC4-833A-021F0042C32C}">
      <dgm:prSet/>
      <dgm:spPr/>
      <dgm:t>
        <a:bodyPr/>
        <a:lstStyle/>
        <a:p>
          <a:endParaRPr lang="ru-RU"/>
        </a:p>
      </dgm:t>
    </dgm:pt>
    <dgm:pt modelId="{961D5473-4DAB-4C0D-A765-E9E0C756C48E}">
      <dgm:prSet custT="1"/>
      <dgm:spPr/>
      <dgm:t>
        <a:bodyPr/>
        <a:lstStyle/>
        <a:p>
          <a:pPr algn="ctr"/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1 766 млн</a:t>
          </a:r>
          <a:r>
            <a: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C55085-4E14-45F8-8C8B-F4E2A14050A0}" type="parTrans" cxnId="{10D7662E-CCA6-4D27-BEF4-C262359177ED}">
      <dgm:prSet/>
      <dgm:spPr/>
      <dgm:t>
        <a:bodyPr/>
        <a:lstStyle/>
        <a:p>
          <a:endParaRPr lang="ru-RU"/>
        </a:p>
      </dgm:t>
    </dgm:pt>
    <dgm:pt modelId="{A769A142-AA35-427E-A310-6EBE129BF761}" type="sibTrans" cxnId="{10D7662E-CCA6-4D27-BEF4-C262359177ED}">
      <dgm:prSet/>
      <dgm:spPr/>
      <dgm:t>
        <a:bodyPr/>
        <a:lstStyle/>
        <a:p>
          <a:endParaRPr lang="ru-RU"/>
        </a:p>
      </dgm:t>
    </dgm:pt>
    <dgm:pt modelId="{8091BD4F-813E-40A1-9ED5-73D6FA98DC8D}" type="pres">
      <dgm:prSet presAssocID="{72A0BEFE-75AF-4AA0-A34A-C17D31A93A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0E1ADA-17B3-44D9-9AE3-1A661D84AED1}" type="pres">
      <dgm:prSet presAssocID="{458466E3-4EF3-4603-A9F0-D2CBEC04F778}" presName="parentText" presStyleLbl="node1" presStyleIdx="0" presStyleCnt="2" custScaleX="98148" custLinFactY="-8124" custLinFactNeighborX="1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23A4-978D-4867-B1BC-E5AA118A86E3}" type="pres">
      <dgm:prSet presAssocID="{1AD88391-3CF0-48EB-A73C-B76548EFD582}" presName="spacer" presStyleCnt="0"/>
      <dgm:spPr/>
    </dgm:pt>
    <dgm:pt modelId="{3553C67B-1BC9-4E94-A7A7-51F8220A982C}" type="pres">
      <dgm:prSet presAssocID="{961D5473-4DAB-4C0D-A765-E9E0C756C48E}" presName="parentText" presStyleLbl="node1" presStyleIdx="1" presStyleCnt="2" custScaleX="98148" custLinFactY="13880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0E4CE1-8211-4EC4-833A-021F0042C32C}" srcId="{72A0BEFE-75AF-4AA0-A34A-C17D31A93A6B}" destId="{458466E3-4EF3-4603-A9F0-D2CBEC04F778}" srcOrd="0" destOrd="0" parTransId="{E9F31BCC-52F9-4AA3-A864-E85BC4374F24}" sibTransId="{1AD88391-3CF0-48EB-A73C-B76548EFD582}"/>
    <dgm:cxn modelId="{269C0780-3B5C-4D9A-8EED-67DA02B71F83}" type="presOf" srcId="{72A0BEFE-75AF-4AA0-A34A-C17D31A93A6B}" destId="{8091BD4F-813E-40A1-9ED5-73D6FA98DC8D}" srcOrd="0" destOrd="0" presId="urn:microsoft.com/office/officeart/2005/8/layout/vList2"/>
    <dgm:cxn modelId="{96C46FE4-F07B-4316-B094-78C4C039C443}" type="presOf" srcId="{961D5473-4DAB-4C0D-A765-E9E0C756C48E}" destId="{3553C67B-1BC9-4E94-A7A7-51F8220A982C}" srcOrd="0" destOrd="0" presId="urn:microsoft.com/office/officeart/2005/8/layout/vList2"/>
    <dgm:cxn modelId="{10D7662E-CCA6-4D27-BEF4-C262359177ED}" srcId="{72A0BEFE-75AF-4AA0-A34A-C17D31A93A6B}" destId="{961D5473-4DAB-4C0D-A765-E9E0C756C48E}" srcOrd="1" destOrd="0" parTransId="{B8C55085-4E14-45F8-8C8B-F4E2A14050A0}" sibTransId="{A769A142-AA35-427E-A310-6EBE129BF761}"/>
    <dgm:cxn modelId="{752F51B1-20B2-4DDB-9AF4-AA4887C0B755}" type="presOf" srcId="{458466E3-4EF3-4603-A9F0-D2CBEC04F778}" destId="{160E1ADA-17B3-44D9-9AE3-1A661D84AED1}" srcOrd="0" destOrd="0" presId="urn:microsoft.com/office/officeart/2005/8/layout/vList2"/>
    <dgm:cxn modelId="{DA538940-B411-4691-9518-A9B0F67993E8}" type="presParOf" srcId="{8091BD4F-813E-40A1-9ED5-73D6FA98DC8D}" destId="{160E1ADA-17B3-44D9-9AE3-1A661D84AED1}" srcOrd="0" destOrd="0" presId="urn:microsoft.com/office/officeart/2005/8/layout/vList2"/>
    <dgm:cxn modelId="{FD228CC2-EA71-4A23-8048-713CC46D2EA4}" type="presParOf" srcId="{8091BD4F-813E-40A1-9ED5-73D6FA98DC8D}" destId="{241623A4-978D-4867-B1BC-E5AA118A86E3}" srcOrd="1" destOrd="0" presId="urn:microsoft.com/office/officeart/2005/8/layout/vList2"/>
    <dgm:cxn modelId="{B9DDFFEE-ACF8-4288-8896-6A55D24E45F5}" type="presParOf" srcId="{8091BD4F-813E-40A1-9ED5-73D6FA98DC8D}" destId="{3553C67B-1BC9-4E94-A7A7-51F8220A982C}" srcOrd="2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5D3256B-CED9-420D-ADA1-C757629E18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B698C1-5BD7-4534-80E2-FB81C86525AD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424196-20AB-4156-98B2-036B8BBFAECE}" type="sibTrans" cxnId="{DA811902-6DCD-45F5-9AF8-84B62C8AFFA9}">
      <dgm:prSet/>
      <dgm:spPr/>
      <dgm:t>
        <a:bodyPr/>
        <a:lstStyle/>
        <a:p>
          <a:endParaRPr lang="ru-RU"/>
        </a:p>
      </dgm:t>
    </dgm:pt>
    <dgm:pt modelId="{BDFFBA86-4FAE-4579-AC69-AB29922B9933}" type="parTrans" cxnId="{DA811902-6DCD-45F5-9AF8-84B62C8AFFA9}">
      <dgm:prSet/>
      <dgm:spPr/>
      <dgm:t>
        <a:bodyPr/>
        <a:lstStyle/>
        <a:p>
          <a:endParaRPr lang="ru-RU"/>
        </a:p>
      </dgm:t>
    </dgm:pt>
    <dgm:pt modelId="{0762FBFB-A921-47E2-96F0-8FBA614F99D4}" type="pres">
      <dgm:prSet presAssocID="{45D3256B-CED9-420D-ADA1-C757629E18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A49BEC-DFB4-4796-88F7-6E6ADF8F772E}" type="pres">
      <dgm:prSet presAssocID="{AEB698C1-5BD7-4534-80E2-FB81C86525AD}" presName="parentText" presStyleLbl="node1" presStyleIdx="0" presStyleCnt="1" custScaleX="41593" custScaleY="1452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A84952-A967-4296-9486-49C29575CC3D}" type="presOf" srcId="{45D3256B-CED9-420D-ADA1-C757629E184A}" destId="{0762FBFB-A921-47E2-96F0-8FBA614F99D4}" srcOrd="0" destOrd="0" presId="urn:microsoft.com/office/officeart/2005/8/layout/vList2"/>
    <dgm:cxn modelId="{DA811902-6DCD-45F5-9AF8-84B62C8AFFA9}" srcId="{45D3256B-CED9-420D-ADA1-C757629E184A}" destId="{AEB698C1-5BD7-4534-80E2-FB81C86525AD}" srcOrd="0" destOrd="0" parTransId="{BDFFBA86-4FAE-4579-AC69-AB29922B9933}" sibTransId="{E6424196-20AB-4156-98B2-036B8BBFAECE}"/>
    <dgm:cxn modelId="{1534B311-5B71-4FC2-883A-9417960CDE21}" type="presOf" srcId="{AEB698C1-5BD7-4534-80E2-FB81C86525AD}" destId="{4BA49BEC-DFB4-4796-88F7-6E6ADF8F772E}" srcOrd="0" destOrd="0" presId="urn:microsoft.com/office/officeart/2005/8/layout/vList2"/>
    <dgm:cxn modelId="{478C6DC4-C60C-4C55-8696-6750B41BFF15}" type="presParOf" srcId="{0762FBFB-A921-47E2-96F0-8FBA614F99D4}" destId="{4BA49BEC-DFB4-4796-88F7-6E6ADF8F772E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DE88184-7C9F-4287-BBFE-96F62FDDEF2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612990-3D5B-49C0-9236-50A0942DCDB7}">
      <dgm:prSet custT="1"/>
      <dgm:spPr/>
      <dgm:t>
        <a:bodyPr/>
        <a:lstStyle/>
        <a:p>
          <a:pPr algn="ctr"/>
          <a:r>
            <a:rPr lang="ru-RU" sz="3200" b="1" dirty="0">
              <a:solidFill>
                <a:schemeClr val="tx1"/>
              </a:solidFill>
            </a:rPr>
            <a:t>Приоритет бюджета – отрасли социальной сферы </a:t>
          </a:r>
          <a:endParaRPr lang="ru-RU" sz="3200" dirty="0">
            <a:solidFill>
              <a:schemeClr val="tx1"/>
            </a:solidFill>
          </a:endParaRPr>
        </a:p>
      </dgm:t>
    </dgm:pt>
    <dgm:pt modelId="{E18FCC7E-5039-49CD-A1C8-80A4201B40FF}" type="parTrans" cxnId="{FC89B874-4844-4517-9514-A940CD62378C}">
      <dgm:prSet/>
      <dgm:spPr/>
      <dgm:t>
        <a:bodyPr/>
        <a:lstStyle/>
        <a:p>
          <a:endParaRPr lang="ru-RU"/>
        </a:p>
      </dgm:t>
    </dgm:pt>
    <dgm:pt modelId="{1B69B9DD-B3B9-4CE6-9A7E-B40B083B5B55}" type="sibTrans" cxnId="{FC89B874-4844-4517-9514-A940CD62378C}">
      <dgm:prSet/>
      <dgm:spPr/>
      <dgm:t>
        <a:bodyPr/>
        <a:lstStyle/>
        <a:p>
          <a:endParaRPr lang="ru-RU"/>
        </a:p>
      </dgm:t>
    </dgm:pt>
    <dgm:pt modelId="{58075A55-4075-4991-9F4C-6FAF7E6F4B81}">
      <dgm:prSet custT="1"/>
      <dgm:spPr/>
      <dgm:t>
        <a:bodyPr/>
        <a:lstStyle/>
        <a:p>
          <a:pPr algn="ctr"/>
          <a:r>
            <a: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1 206  </a:t>
          </a:r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рублей </a:t>
          </a:r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более </a:t>
          </a:r>
          <a:r>
            <a: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68 </a:t>
          </a:r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 всех расходов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FB4FAC-A04C-464D-8C38-B81C40C80C8F}" type="parTrans" cxnId="{1566E989-143D-41EB-AFE2-20FC647E85B6}">
      <dgm:prSet/>
      <dgm:spPr/>
      <dgm:t>
        <a:bodyPr/>
        <a:lstStyle/>
        <a:p>
          <a:endParaRPr lang="ru-RU"/>
        </a:p>
      </dgm:t>
    </dgm:pt>
    <dgm:pt modelId="{9B75EDBE-3CCD-4F77-AB7A-49E2FCB5F7FB}" type="sibTrans" cxnId="{1566E989-143D-41EB-AFE2-20FC647E85B6}">
      <dgm:prSet/>
      <dgm:spPr/>
      <dgm:t>
        <a:bodyPr/>
        <a:lstStyle/>
        <a:p>
          <a:endParaRPr lang="ru-RU"/>
        </a:p>
      </dgm:t>
    </dgm:pt>
    <dgm:pt modelId="{E4703680-A988-4BC7-A99F-A2A7716A4622}" type="pres">
      <dgm:prSet presAssocID="{EDE88184-7C9F-4287-BBFE-96F62FDDEF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BA7CED-19EB-4086-91E6-3B0938186A1A}" type="pres">
      <dgm:prSet presAssocID="{ED612990-3D5B-49C0-9236-50A0942DCDB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8510C-C493-483D-BE7E-680F2484396D}" type="pres">
      <dgm:prSet presAssocID="{1B69B9DD-B3B9-4CE6-9A7E-B40B083B5B55}" presName="spacer" presStyleCnt="0"/>
      <dgm:spPr/>
    </dgm:pt>
    <dgm:pt modelId="{768C1B4F-5889-4C9E-A329-8C90089DB248}" type="pres">
      <dgm:prSet presAssocID="{58075A55-4075-4991-9F4C-6FAF7E6F4B8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7D45DA-C5F1-4D96-8C2A-045266AB8DC8}" type="presOf" srcId="{ED612990-3D5B-49C0-9236-50A0942DCDB7}" destId="{71BA7CED-19EB-4086-91E6-3B0938186A1A}" srcOrd="0" destOrd="0" presId="urn:microsoft.com/office/officeart/2005/8/layout/vList2"/>
    <dgm:cxn modelId="{FC89B874-4844-4517-9514-A940CD62378C}" srcId="{EDE88184-7C9F-4287-BBFE-96F62FDDEF26}" destId="{ED612990-3D5B-49C0-9236-50A0942DCDB7}" srcOrd="0" destOrd="0" parTransId="{E18FCC7E-5039-49CD-A1C8-80A4201B40FF}" sibTransId="{1B69B9DD-B3B9-4CE6-9A7E-B40B083B5B55}"/>
    <dgm:cxn modelId="{57F565F4-4828-445F-974D-DB1CC7AF5091}" type="presOf" srcId="{EDE88184-7C9F-4287-BBFE-96F62FDDEF26}" destId="{E4703680-A988-4BC7-A99F-A2A7716A4622}" srcOrd="0" destOrd="0" presId="urn:microsoft.com/office/officeart/2005/8/layout/vList2"/>
    <dgm:cxn modelId="{1566E989-143D-41EB-AFE2-20FC647E85B6}" srcId="{EDE88184-7C9F-4287-BBFE-96F62FDDEF26}" destId="{58075A55-4075-4991-9F4C-6FAF7E6F4B81}" srcOrd="1" destOrd="0" parTransId="{A3FB4FAC-A04C-464D-8C38-B81C40C80C8F}" sibTransId="{9B75EDBE-3CCD-4F77-AB7A-49E2FCB5F7FB}"/>
    <dgm:cxn modelId="{3613DE76-CBB7-4053-A168-3DD73D2FDC58}" type="presOf" srcId="{58075A55-4075-4991-9F4C-6FAF7E6F4B81}" destId="{768C1B4F-5889-4C9E-A329-8C90089DB248}" srcOrd="0" destOrd="0" presId="urn:microsoft.com/office/officeart/2005/8/layout/vList2"/>
    <dgm:cxn modelId="{B508D8E5-6DCF-49A0-883B-1F2F35867602}" type="presParOf" srcId="{E4703680-A988-4BC7-A99F-A2A7716A4622}" destId="{71BA7CED-19EB-4086-91E6-3B0938186A1A}" srcOrd="0" destOrd="0" presId="urn:microsoft.com/office/officeart/2005/8/layout/vList2"/>
    <dgm:cxn modelId="{1017F751-45F1-4617-A184-C53DC4E3473F}" type="presParOf" srcId="{E4703680-A988-4BC7-A99F-A2A7716A4622}" destId="{D098510C-C493-483D-BE7E-680F2484396D}" srcOrd="1" destOrd="0" presId="urn:microsoft.com/office/officeart/2005/8/layout/vList2"/>
    <dgm:cxn modelId="{C7EB25CF-2A90-4FC7-B3ED-391A3B255FFC}" type="presParOf" srcId="{E4703680-A988-4BC7-A99F-A2A7716A4622}" destId="{768C1B4F-5889-4C9E-A329-8C90089DB248}" srcOrd="2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DE88184-7C9F-4287-BBFE-96F62FDDEF2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7A234E-545B-4232-9C1C-7D798950F330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428 млн. рублей  или </a:t>
          </a:r>
        </a:p>
        <a:p>
          <a:pPr algn="ctr">
            <a:spcAft>
              <a:spcPts val="0"/>
            </a:spcAft>
          </a:pPr>
          <a:r>
            <a: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24% расходов бюджета</a:t>
          </a:r>
        </a:p>
        <a:p>
          <a:pPr algn="ctr">
            <a:spcAft>
              <a:spcPts val="0"/>
            </a:spcAft>
          </a:pPr>
          <a:r>
            <a:rPr lang="ru-RU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направлены на отрасли жилищно-коммунального хозяйства и национальную экономику: дороги, благоустройство территории, переселение граждан из аварийного жилья</a:t>
          </a:r>
          <a:endParaRPr lang="ru-RU" sz="2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3896993-56A5-4C44-B7CB-03D2278C8A50}" type="sibTrans" cxnId="{D0F1A3A2-DECB-4C4E-9252-302DB8629DC5}">
      <dgm:prSet/>
      <dgm:spPr/>
      <dgm:t>
        <a:bodyPr/>
        <a:lstStyle/>
        <a:p>
          <a:endParaRPr lang="ru-RU"/>
        </a:p>
      </dgm:t>
    </dgm:pt>
    <dgm:pt modelId="{0F0133A1-5432-4630-9A85-E60F5DEAFB14}" type="parTrans" cxnId="{D0F1A3A2-DECB-4C4E-9252-302DB8629DC5}">
      <dgm:prSet/>
      <dgm:spPr/>
      <dgm:t>
        <a:bodyPr/>
        <a:lstStyle/>
        <a:p>
          <a:endParaRPr lang="ru-RU"/>
        </a:p>
      </dgm:t>
    </dgm:pt>
    <dgm:pt modelId="{E4703680-A988-4BC7-A99F-A2A7716A4622}" type="pres">
      <dgm:prSet presAssocID="{EDE88184-7C9F-4287-BBFE-96F62FDDEF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7C7C6C-1D96-43EF-8F85-962261E31687}" type="pres">
      <dgm:prSet presAssocID="{DB7A234E-545B-4232-9C1C-7D798950F330}" presName="parentText" presStyleLbl="node1" presStyleIdx="0" presStyleCnt="1" custScaleY="101648" custLinFactNeighborX="-5023" custLinFactNeighborY="-608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5D72EB-CF5E-471D-BB55-0E36B37D50D5}" type="presOf" srcId="{EDE88184-7C9F-4287-BBFE-96F62FDDEF26}" destId="{E4703680-A988-4BC7-A99F-A2A7716A4622}" srcOrd="0" destOrd="0" presId="urn:microsoft.com/office/officeart/2005/8/layout/vList2"/>
    <dgm:cxn modelId="{82BD0F30-C8C4-4149-BBB9-4FF5EAAFF838}" type="presOf" srcId="{DB7A234E-545B-4232-9C1C-7D798950F330}" destId="{5B7C7C6C-1D96-43EF-8F85-962261E31687}" srcOrd="0" destOrd="0" presId="urn:microsoft.com/office/officeart/2005/8/layout/vList2"/>
    <dgm:cxn modelId="{D0F1A3A2-DECB-4C4E-9252-302DB8629DC5}" srcId="{EDE88184-7C9F-4287-BBFE-96F62FDDEF26}" destId="{DB7A234E-545B-4232-9C1C-7D798950F330}" srcOrd="0" destOrd="0" parTransId="{0F0133A1-5432-4630-9A85-E60F5DEAFB14}" sibTransId="{13896993-56A5-4C44-B7CB-03D2278C8A50}"/>
    <dgm:cxn modelId="{232ECC5E-5815-4E80-B443-6470CE58159F}" type="presParOf" srcId="{E4703680-A988-4BC7-A99F-A2A7716A4622}" destId="{5B7C7C6C-1D96-43EF-8F85-962261E31687}" srcOrd="0" destOrd="0" presId="urn:microsoft.com/office/officeart/2005/8/layout/vList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BD4EDE3-0B06-4E3D-A637-310432D5C8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CD7E45-0BC3-4FA1-A51D-D2A1A0FA1F7F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Социальные обязательства перед населением города исполняются своевременно и в полном объеме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8CB16E-3341-4A61-B6C3-5D173B6E68B9}" type="parTrans" cxnId="{A1F1FDFD-4B77-4792-A776-0A988AC38F51}">
      <dgm:prSet/>
      <dgm:spPr/>
      <dgm:t>
        <a:bodyPr/>
        <a:lstStyle/>
        <a:p>
          <a:endParaRPr lang="ru-RU"/>
        </a:p>
      </dgm:t>
    </dgm:pt>
    <dgm:pt modelId="{0DDB7C69-E116-45BA-B015-17B53B2CCD06}" type="sibTrans" cxnId="{A1F1FDFD-4B77-4792-A776-0A988AC38F51}">
      <dgm:prSet/>
      <dgm:spPr/>
      <dgm:t>
        <a:bodyPr/>
        <a:lstStyle/>
        <a:p>
          <a:endParaRPr lang="ru-RU"/>
        </a:p>
      </dgm:t>
    </dgm:pt>
    <dgm:pt modelId="{B591B639-46EE-4123-8DF6-EAA322605DB9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Различными мерами социальной поддержки охвачено свыше 20 тысяч человек,  расходы за отчетный период составили 363  млн. рублей.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6A01A1-B43B-479D-A3AB-CF2544028A4F}" type="parTrans" cxnId="{FB3CA178-F63C-47E4-B888-05AD6DC6B5C0}">
      <dgm:prSet/>
      <dgm:spPr/>
      <dgm:t>
        <a:bodyPr/>
        <a:lstStyle/>
        <a:p>
          <a:endParaRPr lang="ru-RU"/>
        </a:p>
      </dgm:t>
    </dgm:pt>
    <dgm:pt modelId="{3B0A9502-A2AC-4FA3-BC93-6809EBAF6959}" type="sibTrans" cxnId="{FB3CA178-F63C-47E4-B888-05AD6DC6B5C0}">
      <dgm:prSet/>
      <dgm:spPr/>
      <dgm:t>
        <a:bodyPr/>
        <a:lstStyle/>
        <a:p>
          <a:endParaRPr lang="ru-RU"/>
        </a:p>
      </dgm:t>
    </dgm:pt>
    <dgm:pt modelId="{8119D4AE-A840-4689-9CD9-A9D75D8AB8FD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1862 семей с детьми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воспользовалась мерами социальной поддержки, расходы составили 166 млн. рублей.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168 семей получили выплату при рождении третьего или последующего ребенка, 25 семьям выдан сертификат на региональный материнский капитал, 830 семей получили пособие на детей от 3 до 7 лет.</a:t>
          </a:r>
          <a:endParaRPr lang="ru-RU" sz="1800" b="1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</dgm:t>
    </dgm:pt>
    <dgm:pt modelId="{B521FC58-B115-419D-8745-A21C12DF1D44}" type="parTrans" cxnId="{1C5E860F-AC39-419E-B90A-F5DFFBFD7016}">
      <dgm:prSet/>
      <dgm:spPr/>
      <dgm:t>
        <a:bodyPr/>
        <a:lstStyle/>
        <a:p>
          <a:endParaRPr lang="ru-RU"/>
        </a:p>
      </dgm:t>
    </dgm:pt>
    <dgm:pt modelId="{C71C1A64-7A70-4431-8A51-A6B08AC93747}" type="sibTrans" cxnId="{1C5E860F-AC39-419E-B90A-F5DFFBFD7016}">
      <dgm:prSet/>
      <dgm:spPr/>
      <dgm:t>
        <a:bodyPr/>
        <a:lstStyle/>
        <a:p>
          <a:endParaRPr lang="ru-RU"/>
        </a:p>
      </dgm:t>
    </dgm:pt>
    <dgm:pt modelId="{A0C36544-026C-4231-8A90-AAD81FE0AB95}" type="pres">
      <dgm:prSet presAssocID="{7BD4EDE3-0B06-4E3D-A637-310432D5C8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78EAEE-EAD3-42DE-983B-F1347F60433D}" type="pres">
      <dgm:prSet presAssocID="{6BCD7E45-0BC3-4FA1-A51D-D2A1A0FA1F7F}" presName="parentText" presStyleLbl="node1" presStyleIdx="0" presStyleCnt="3" custScaleX="106329" custScaleY="70934" custLinFactY="-25651" custLinFactNeighborX="3058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690F5-7E66-440F-89C3-ECC7929C16E0}" type="pres">
      <dgm:prSet presAssocID="{0DDB7C69-E116-45BA-B015-17B53B2CCD06}" presName="spacer" presStyleCnt="0"/>
      <dgm:spPr/>
    </dgm:pt>
    <dgm:pt modelId="{70254755-B5E6-4738-84A3-E064488CAE7A}" type="pres">
      <dgm:prSet presAssocID="{8119D4AE-A840-4689-9CD9-A9D75D8AB8FD}" presName="parentText" presStyleLbl="node1" presStyleIdx="1" presStyleCnt="3" custLinFactY="62205" custLinFactNeighborX="-130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7525D-3F6F-47C8-9C91-D44627F96C0E}" type="pres">
      <dgm:prSet presAssocID="{C71C1A64-7A70-4431-8A51-A6B08AC93747}" presName="spacer" presStyleCnt="0"/>
      <dgm:spPr/>
    </dgm:pt>
    <dgm:pt modelId="{DD01E4FE-77B3-4F81-8031-12A9EE780E76}" type="pres">
      <dgm:prSet presAssocID="{B591B639-46EE-4123-8DF6-EAA322605DB9}" presName="parentText" presStyleLbl="node1" presStyleIdx="2" presStyleCnt="3" custScaleY="46356" custLinFactY="-10171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7331E3-3E1C-4046-9970-65632222D428}" type="presOf" srcId="{8119D4AE-A840-4689-9CD9-A9D75D8AB8FD}" destId="{70254755-B5E6-4738-84A3-E064488CAE7A}" srcOrd="0" destOrd="0" presId="urn:microsoft.com/office/officeart/2005/8/layout/vList2"/>
    <dgm:cxn modelId="{B809FD6B-7EFA-428A-B5C6-905BE3B62512}" type="presOf" srcId="{6BCD7E45-0BC3-4FA1-A51D-D2A1A0FA1F7F}" destId="{0E78EAEE-EAD3-42DE-983B-F1347F60433D}" srcOrd="0" destOrd="0" presId="urn:microsoft.com/office/officeart/2005/8/layout/vList2"/>
    <dgm:cxn modelId="{A1F1FDFD-4B77-4792-A776-0A988AC38F51}" srcId="{7BD4EDE3-0B06-4E3D-A637-310432D5C88D}" destId="{6BCD7E45-0BC3-4FA1-A51D-D2A1A0FA1F7F}" srcOrd="0" destOrd="0" parTransId="{338CB16E-3341-4A61-B6C3-5D173B6E68B9}" sibTransId="{0DDB7C69-E116-45BA-B015-17B53B2CCD06}"/>
    <dgm:cxn modelId="{FB3CA178-F63C-47E4-B888-05AD6DC6B5C0}" srcId="{7BD4EDE3-0B06-4E3D-A637-310432D5C88D}" destId="{B591B639-46EE-4123-8DF6-EAA322605DB9}" srcOrd="2" destOrd="0" parTransId="{A66A01A1-B43B-479D-A3AB-CF2544028A4F}" sibTransId="{3B0A9502-A2AC-4FA3-BC93-6809EBAF6959}"/>
    <dgm:cxn modelId="{92399ADF-E393-41A0-AF58-89BFD5800102}" type="presOf" srcId="{B591B639-46EE-4123-8DF6-EAA322605DB9}" destId="{DD01E4FE-77B3-4F81-8031-12A9EE780E76}" srcOrd="0" destOrd="0" presId="urn:microsoft.com/office/officeart/2005/8/layout/vList2"/>
    <dgm:cxn modelId="{5D9759FA-D6B0-44C9-9CE8-03CFD90A9274}" type="presOf" srcId="{7BD4EDE3-0B06-4E3D-A637-310432D5C88D}" destId="{A0C36544-026C-4231-8A90-AAD81FE0AB95}" srcOrd="0" destOrd="0" presId="urn:microsoft.com/office/officeart/2005/8/layout/vList2"/>
    <dgm:cxn modelId="{1C5E860F-AC39-419E-B90A-F5DFFBFD7016}" srcId="{7BD4EDE3-0B06-4E3D-A637-310432D5C88D}" destId="{8119D4AE-A840-4689-9CD9-A9D75D8AB8FD}" srcOrd="1" destOrd="0" parTransId="{B521FC58-B115-419D-8745-A21C12DF1D44}" sibTransId="{C71C1A64-7A70-4431-8A51-A6B08AC93747}"/>
    <dgm:cxn modelId="{C558BD24-5724-46C5-A27F-56EAD6AD9DFF}" type="presParOf" srcId="{A0C36544-026C-4231-8A90-AAD81FE0AB95}" destId="{0E78EAEE-EAD3-42DE-983B-F1347F60433D}" srcOrd="0" destOrd="0" presId="urn:microsoft.com/office/officeart/2005/8/layout/vList2"/>
    <dgm:cxn modelId="{1C6688D2-02FD-4BBC-B561-9383161BE375}" type="presParOf" srcId="{A0C36544-026C-4231-8A90-AAD81FE0AB95}" destId="{A55690F5-7E66-440F-89C3-ECC7929C16E0}" srcOrd="1" destOrd="0" presId="urn:microsoft.com/office/officeart/2005/8/layout/vList2"/>
    <dgm:cxn modelId="{AA894CEA-92F9-4B2B-99E3-39A8B63DD5FC}" type="presParOf" srcId="{A0C36544-026C-4231-8A90-AAD81FE0AB95}" destId="{70254755-B5E6-4738-84A3-E064488CAE7A}" srcOrd="2" destOrd="0" presId="urn:microsoft.com/office/officeart/2005/8/layout/vList2"/>
    <dgm:cxn modelId="{AED23EA5-2ADF-4CCE-8B5D-031EDE08DEDA}" type="presParOf" srcId="{A0C36544-026C-4231-8A90-AAD81FE0AB95}" destId="{98A7525D-3F6F-47C8-9C91-D44627F96C0E}" srcOrd="3" destOrd="0" presId="urn:microsoft.com/office/officeart/2005/8/layout/vList2"/>
    <dgm:cxn modelId="{26ECC742-F4BD-40A9-94B9-541140FABE21}" type="presParOf" srcId="{A0C36544-026C-4231-8A90-AAD81FE0AB95}" destId="{DD01E4FE-77B3-4F81-8031-12A9EE780E76}" srcOrd="4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4EEA22-C4A3-4D18-874C-026FC103AE7B}">
      <dsp:nvSpPr>
        <dsp:cNvPr id="0" name=""/>
        <dsp:cNvSpPr/>
      </dsp:nvSpPr>
      <dsp:spPr>
        <a:xfrm>
          <a:off x="0" y="140"/>
          <a:ext cx="6814274" cy="791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u="none" kern="1200" dirty="0">
              <a:solidFill>
                <a:schemeClr val="tx1"/>
              </a:solidFill>
            </a:rPr>
            <a:t>Бюджет </a:t>
          </a:r>
          <a:r>
            <a:rPr lang="ru-RU" sz="4400" b="1" u="none" kern="1200" dirty="0" smtClean="0">
              <a:solidFill>
                <a:schemeClr val="tx1"/>
              </a:solidFill>
            </a:rPr>
            <a:t>города</a:t>
          </a:r>
          <a:endParaRPr lang="ru-RU" sz="4400" u="none" kern="1200" dirty="0">
            <a:solidFill>
              <a:schemeClr val="tx1"/>
            </a:solidFill>
          </a:endParaRPr>
        </a:p>
      </dsp:txBody>
      <dsp:txXfrm>
        <a:off x="0" y="140"/>
        <a:ext cx="6814274" cy="791806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C09B70-F33D-4BC3-9EF2-4802AD0E274B}">
      <dsp:nvSpPr>
        <dsp:cNvPr id="0" name=""/>
        <dsp:cNvSpPr/>
      </dsp:nvSpPr>
      <dsp:spPr>
        <a:xfrm>
          <a:off x="0" y="571511"/>
          <a:ext cx="4572032" cy="14829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Постепенно обновляется медицинское оборудование</a:t>
          </a:r>
        </a:p>
      </dsp:txBody>
      <dsp:txXfrm>
        <a:off x="0" y="571511"/>
        <a:ext cx="4572032" cy="1482974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26B970-5AFE-45C9-BE85-C69127027CC4}">
      <dsp:nvSpPr>
        <dsp:cNvPr id="0" name=""/>
        <dsp:cNvSpPr/>
      </dsp:nvSpPr>
      <dsp:spPr>
        <a:xfrm>
          <a:off x="0" y="357187"/>
          <a:ext cx="5143536" cy="3580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</a:rPr>
            <a:t>В целях лечения и реабилитации пациентов приобретено новое медицинское оборудование для  физиотерапевтического отделения больницы в количестве 10 единиц, 11 аппаратов для исследования функций внешнего дыхания, </a:t>
          </a:r>
          <a:r>
            <a:rPr lang="ru-RU" sz="1700" b="1" kern="1200" smtClean="0">
              <a:solidFill>
                <a:schemeClr val="tx1"/>
              </a:solidFill>
            </a:rPr>
            <a:t>компьютерный томограф, для </a:t>
          </a:r>
          <a:r>
            <a:rPr lang="ru-RU" sz="1700" b="1" kern="1200" dirty="0" smtClean="0">
              <a:solidFill>
                <a:schemeClr val="tx1"/>
              </a:solidFill>
            </a:rPr>
            <a:t>проведения эндоскопических </a:t>
          </a:r>
          <a:r>
            <a:rPr lang="ru-RU" sz="1700" b="1" kern="1200" smtClean="0">
              <a:solidFill>
                <a:schemeClr val="tx1"/>
              </a:solidFill>
            </a:rPr>
            <a:t>исследований (2 единицы</a:t>
          </a:r>
          <a:r>
            <a:rPr lang="ru-RU" sz="1700" b="1" kern="1200" dirty="0" smtClean="0">
              <a:solidFill>
                <a:schemeClr val="tx1"/>
              </a:solidFill>
            </a:rPr>
            <a:t>), офтальмологическое оборудование (3 тонометра для измерения внутриглазного давления),  система электрохирургическая,  автоматическая машина для проявки рентгеновской пленки, стерилизационное оборудование (5 воздушных стерилизаторов).</a:t>
          </a:r>
          <a:endParaRPr lang="ru-RU" sz="1700" b="1" kern="1200" dirty="0">
            <a:solidFill>
              <a:schemeClr val="tx1"/>
            </a:solidFill>
          </a:endParaRPr>
        </a:p>
      </dsp:txBody>
      <dsp:txXfrm>
        <a:off x="0" y="357187"/>
        <a:ext cx="5143536" cy="358020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37493BA-B962-4C3F-B5D2-994E4B43750B}">
      <dsp:nvSpPr>
        <dsp:cNvPr id="0" name=""/>
        <dsp:cNvSpPr/>
      </dsp:nvSpPr>
      <dsp:spPr>
        <a:xfrm>
          <a:off x="0" y="280233"/>
          <a:ext cx="6072230" cy="12199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</a:rPr>
            <a:t>Новый учебный год начался  с перемен и для педагогов, и для школьников</a:t>
          </a:r>
          <a:endParaRPr lang="ru-RU" sz="2600" b="1" kern="1200" dirty="0">
            <a:solidFill>
              <a:schemeClr val="tx1"/>
            </a:solidFill>
          </a:endParaRPr>
        </a:p>
      </dsp:txBody>
      <dsp:txXfrm>
        <a:off x="0" y="280233"/>
        <a:ext cx="6072230" cy="1219964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96E7B58-90F2-40A6-9171-85740F64DFC1}">
      <dsp:nvSpPr>
        <dsp:cNvPr id="0" name=""/>
        <dsp:cNvSpPr/>
      </dsp:nvSpPr>
      <dsp:spPr>
        <a:xfrm>
          <a:off x="0" y="331928"/>
          <a:ext cx="4327066" cy="16350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школьных автобусов осуществляют подвоз 192 детей по 8 школьным маршрутам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31928"/>
        <a:ext cx="4327066" cy="1635075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BED82F-1D6F-4D73-8839-D9186A066C3B}">
      <dsp:nvSpPr>
        <dsp:cNvPr id="0" name=""/>
        <dsp:cNvSpPr/>
      </dsp:nvSpPr>
      <dsp:spPr>
        <a:xfrm>
          <a:off x="0" y="71438"/>
          <a:ext cx="3929090" cy="10209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приеме нормативов ГТО приняли участие 915 человек, из них 200 человек  - на знаки отличия.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71438"/>
        <a:ext cx="3929090" cy="1020946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878401-03AE-4FAD-A795-5E9C101AE053}">
      <dsp:nvSpPr>
        <dsp:cNvPr id="0" name=""/>
        <dsp:cNvSpPr/>
      </dsp:nvSpPr>
      <dsp:spPr>
        <a:xfrm>
          <a:off x="0" y="0"/>
          <a:ext cx="4786346" cy="14273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Проведено более 150 физкультурно-оздоровительных мероприятий и спортивных соревнований, в которых приняли участие свыше 17 тысяч человек. 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4786346" cy="1427364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0E1ADA-17B3-44D9-9AE3-1A661D84AED1}">
      <dsp:nvSpPr>
        <dsp:cNvPr id="0" name=""/>
        <dsp:cNvSpPr/>
      </dsp:nvSpPr>
      <dsp:spPr>
        <a:xfrm>
          <a:off x="0" y="42981"/>
          <a:ext cx="7776864" cy="7487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>
              <a:solidFill>
                <a:schemeClr val="tx1"/>
              </a:solidFill>
            </a:rPr>
            <a:t>Доходы</a:t>
          </a:r>
        </a:p>
      </dsp:txBody>
      <dsp:txXfrm>
        <a:off x="0" y="42981"/>
        <a:ext cx="7776864" cy="748785"/>
      </dsp:txXfrm>
    </dsp:sp>
    <dsp:sp modelId="{3553C67B-1BC9-4E94-A7A7-51F8220A982C}">
      <dsp:nvSpPr>
        <dsp:cNvPr id="0" name=""/>
        <dsp:cNvSpPr/>
      </dsp:nvSpPr>
      <dsp:spPr>
        <a:xfrm>
          <a:off x="80978" y="763382"/>
          <a:ext cx="7695885" cy="7487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1 460,29 млн</a:t>
          </a:r>
          <a:r>
            <a:rPr lang="ru-RU" sz="4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0978" y="763382"/>
        <a:ext cx="7695885" cy="748785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19656D-0A52-445A-84DC-944C7E54EC83}">
      <dsp:nvSpPr>
        <dsp:cNvPr id="0" name=""/>
        <dsp:cNvSpPr/>
      </dsp:nvSpPr>
      <dsp:spPr>
        <a:xfrm>
          <a:off x="101629" y="217165"/>
          <a:ext cx="7704834" cy="912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них собственные </a:t>
          </a: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1629" y="217165"/>
        <a:ext cx="7704834" cy="912600"/>
      </dsp:txXfrm>
    </dsp:sp>
    <dsp:sp modelId="{2AD30D19-626B-43DC-85DA-1CFEED1B1E6A}">
      <dsp:nvSpPr>
        <dsp:cNvPr id="0" name=""/>
        <dsp:cNvSpPr/>
      </dsp:nvSpPr>
      <dsp:spPr>
        <a:xfrm>
          <a:off x="101629" y="1145860"/>
          <a:ext cx="7704834" cy="912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261,57 млн. рублей или 18%</a:t>
          </a: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1629" y="1145860"/>
        <a:ext cx="7704834" cy="912600"/>
      </dsp:txXfrm>
    </dsp:sp>
    <dsp:sp modelId="{4BA49BEC-DFB4-4796-88F7-6E6ADF8F772E}">
      <dsp:nvSpPr>
        <dsp:cNvPr id="0" name=""/>
        <dsp:cNvSpPr/>
      </dsp:nvSpPr>
      <dsp:spPr>
        <a:xfrm>
          <a:off x="2880301" y="2052227"/>
          <a:ext cx="2376301" cy="1113737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80301" y="2052227"/>
        <a:ext cx="2376301" cy="111373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4EEA22-C4A3-4D18-874C-026FC103AE7B}">
      <dsp:nvSpPr>
        <dsp:cNvPr id="0" name=""/>
        <dsp:cNvSpPr/>
      </dsp:nvSpPr>
      <dsp:spPr>
        <a:xfrm>
          <a:off x="0" y="140"/>
          <a:ext cx="6814274" cy="791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u="none" kern="1200" dirty="0">
              <a:solidFill>
                <a:schemeClr val="tx1"/>
              </a:solidFill>
            </a:rPr>
            <a:t>Бюджет города</a:t>
          </a:r>
          <a:endParaRPr lang="ru-RU" sz="4400" u="none" kern="1200" dirty="0">
            <a:solidFill>
              <a:schemeClr val="tx1"/>
            </a:solidFill>
          </a:endParaRPr>
        </a:p>
      </dsp:txBody>
      <dsp:txXfrm>
        <a:off x="0" y="140"/>
        <a:ext cx="6814274" cy="79180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0E1ADA-17B3-44D9-9AE3-1A661D84AED1}">
      <dsp:nvSpPr>
        <dsp:cNvPr id="0" name=""/>
        <dsp:cNvSpPr/>
      </dsp:nvSpPr>
      <dsp:spPr>
        <a:xfrm>
          <a:off x="143991" y="0"/>
          <a:ext cx="7491476" cy="7499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chemeClr val="tx1"/>
              </a:solidFill>
            </a:rPr>
            <a:t>Расходы</a:t>
          </a:r>
          <a:endParaRPr lang="ru-RU" sz="4800" b="1" kern="1200" dirty="0">
            <a:solidFill>
              <a:schemeClr val="tx1"/>
            </a:solidFill>
          </a:endParaRPr>
        </a:p>
      </dsp:txBody>
      <dsp:txXfrm>
        <a:off x="143991" y="0"/>
        <a:ext cx="7491476" cy="749954"/>
      </dsp:txXfrm>
    </dsp:sp>
    <dsp:sp modelId="{3553C67B-1BC9-4E94-A7A7-51F8220A982C}">
      <dsp:nvSpPr>
        <dsp:cNvPr id="0" name=""/>
        <dsp:cNvSpPr/>
      </dsp:nvSpPr>
      <dsp:spPr>
        <a:xfrm>
          <a:off x="142693" y="762213"/>
          <a:ext cx="7491476" cy="7499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429,1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4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2693" y="762213"/>
        <a:ext cx="7491476" cy="749954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A49BEC-DFB4-4796-88F7-6E6ADF8F772E}">
      <dsp:nvSpPr>
        <dsp:cNvPr id="0" name=""/>
        <dsp:cNvSpPr/>
      </dsp:nvSpPr>
      <dsp:spPr>
        <a:xfrm>
          <a:off x="2376260" y="700182"/>
          <a:ext cx="3384382" cy="1767986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76260" y="700182"/>
        <a:ext cx="3384382" cy="1767986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BA7CED-19EB-4086-91E6-3B0938186A1A}">
      <dsp:nvSpPr>
        <dsp:cNvPr id="0" name=""/>
        <dsp:cNvSpPr/>
      </dsp:nvSpPr>
      <dsp:spPr>
        <a:xfrm>
          <a:off x="0" y="55"/>
          <a:ext cx="8532948" cy="1263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tx1"/>
              </a:solidFill>
            </a:rPr>
            <a:t>Приоритет бюджета – отрасли социальной сферы 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0" y="55"/>
        <a:ext cx="8532948" cy="1263599"/>
      </dsp:txXfrm>
    </dsp:sp>
    <dsp:sp modelId="{768C1B4F-5889-4C9E-A329-8C90089DB248}">
      <dsp:nvSpPr>
        <dsp:cNvPr id="0" name=""/>
        <dsp:cNvSpPr/>
      </dsp:nvSpPr>
      <dsp:spPr>
        <a:xfrm>
          <a:off x="0" y="1280935"/>
          <a:ext cx="8532948" cy="1263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1 134,8 млн</a:t>
          </a: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рублей </a:t>
          </a: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более 79 </a:t>
          </a: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 всех расходов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280935"/>
        <a:ext cx="8532948" cy="126359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78EAEE-EAD3-42DE-983B-F1347F60433D}">
      <dsp:nvSpPr>
        <dsp:cNvPr id="0" name=""/>
        <dsp:cNvSpPr/>
      </dsp:nvSpPr>
      <dsp:spPr>
        <a:xfrm>
          <a:off x="0" y="0"/>
          <a:ext cx="5892685" cy="17177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Социальные обязательства перед населением города исполняются своевременно и в полном объеме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5892685" cy="1717734"/>
      </dsp:txXfrm>
    </dsp:sp>
    <dsp:sp modelId="{70254755-B5E6-4738-84A3-E064488CAE7A}">
      <dsp:nvSpPr>
        <dsp:cNvPr id="0" name=""/>
        <dsp:cNvSpPr/>
      </dsp:nvSpPr>
      <dsp:spPr>
        <a:xfrm>
          <a:off x="0" y="2853864"/>
          <a:ext cx="5892685" cy="2421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1862 семей с детьми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воспользовалась мерами социальной поддержки, расходы составили 183 млн. рублей.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213 семей получили выплату при рождении третьего или последующего ребенка, 267 стали получателями в связи с рождением первого ребенка, 1059 семья получила пособие на детей от 3 до 7 лет.</a:t>
          </a:r>
          <a:endParaRPr lang="ru-RU" sz="1700" b="1" kern="1200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</dsp:txBody>
      <dsp:txXfrm>
        <a:off x="0" y="2853864"/>
        <a:ext cx="5892685" cy="2421595"/>
      </dsp:txXfrm>
    </dsp:sp>
    <dsp:sp modelId="{DD01E4FE-77B3-4F81-8031-12A9EE780E76}">
      <dsp:nvSpPr>
        <dsp:cNvPr id="0" name=""/>
        <dsp:cNvSpPr/>
      </dsp:nvSpPr>
      <dsp:spPr>
        <a:xfrm>
          <a:off x="0" y="1677053"/>
          <a:ext cx="5892685" cy="11225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Различными мерами социальной поддержки охвачено свыше 20 тысяч человек,  расходы за отчетный период составили 328  млн. рублей.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77053"/>
        <a:ext cx="5892685" cy="1122554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F1B7B1-CE56-4A71-AEDC-26F9D21C9BCA}">
      <dsp:nvSpPr>
        <dsp:cNvPr id="0" name=""/>
        <dsp:cNvSpPr/>
      </dsp:nvSpPr>
      <dsp:spPr>
        <a:xfrm>
          <a:off x="0" y="10917"/>
          <a:ext cx="4786346" cy="1406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Общая сумма расходов на здравоохранение за 10 месяцев 2022 года     из бюджетов всех уровней составила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87,957 млн.  рублей.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10917"/>
        <a:ext cx="4786346" cy="1406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82EFD-B329-41A1-ADF1-02120447865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8F8DF-9532-4A8A-88B9-9768A68009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0772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EDDE7-9C83-4FA3-89DF-EA81A0F2F5DC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28E78-A976-4C2F-9DD2-37979EB63C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079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8956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8956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947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4EF316-E8AF-4EED-8FCD-5CB6BC5AD5E4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20.11.2023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74A86-2AEF-420C-BE3E-5119623EEF5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FBDE2A-B9B8-4C1A-B2DF-96B19B7F6CFA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20.11.2023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AF2ED2-470B-473B-A210-6A2A0B96867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D0B6CE-AF17-4FDB-AA72-74322ADCE0B8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20.11.2023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59ACA-D9DD-43F8-8D8D-2D6BBA89F18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053F1F-E070-4092-94A3-ADD9900E80D8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20.11.2023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EB8F69-A45C-4426-869B-3505ADB53899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569B46-B3D7-45A6-AC89-D44031C9C193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20.11.2023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D14FC-4AA8-436A-8620-0D2E73ED1443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E99D6E-8E4F-42BF-80BD-A55AA121BC63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20.11.2023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C904C1-D8DE-496C-BB90-36DAAEC65A7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E4BCA4-E4AA-41C3-AF5D-E3F264AD5225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20.11.2023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A57D1-2B4E-4551-A97A-06655F65955C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2B7F5E-6941-4859-BF12-630D691FBE41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20.11.2023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4D0DF-6C1C-44BD-8307-C720478C1AED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1FE67D-8E9E-49F2-BD9F-A59FF6D33065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20.11.2023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FE70FC-8235-4B62-8122-AE2B18B43CE2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C3CC49-B761-4D9F-A8DF-88E0F73A515A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20.11.2023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1C53CF-015D-4F46-B0C6-563A800CF2A3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D1887A-EBFC-4DAF-BC9B-6E05D13BA25E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20.11.2023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4DC070-1202-4B1A-ACE4-F8C77551B59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B61805-DE00-4F45-8364-053683B6732C}" type="datetime1">
              <a:rPr lang="ru-RU" smtClean="0">
                <a:solidFill>
                  <a:srgbClr val="073E87"/>
                </a:solidFill>
                <a:latin typeface="Calibri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20.11.2023</a:t>
            </a:fld>
            <a:endParaRPr lang="ru-RU" dirty="0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3BBD2D-5246-4D9C-8158-62F6D0BCE745}" type="slidenum">
              <a:rPr lang="ru-RU" smtClean="0">
                <a:solidFill>
                  <a:srgbClr val="073E87"/>
                </a:solidFill>
                <a:latin typeface="Calibri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microsoft.com/office/2007/relationships/diagramDrawing" Target="../diagrams/drawing11.xml"/><Relationship Id="rId3" Type="http://schemas.openxmlformats.org/officeDocument/2006/relationships/diagramLayout" Target="../diagrams/layout12.xml"/><Relationship Id="rId7" Type="http://schemas.openxmlformats.org/officeDocument/2006/relationships/image" Target="../media/image27.jpeg"/><Relationship Id="rId12" Type="http://schemas.microsoft.com/office/2007/relationships/diagramDrawing" Target="../diagrams/drawing10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diagramLayout" Target="../diagrams/layout13.xml"/><Relationship Id="rId7" Type="http://schemas.openxmlformats.org/officeDocument/2006/relationships/image" Target="../media/image30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Relationship Id="rId9" Type="http://schemas.microsoft.com/office/2007/relationships/diagramDrawing" Target="../diagrams/drawing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microsoft.com/office/2007/relationships/diagramDrawing" Target="../diagrams/drawing14.xml"/><Relationship Id="rId3" Type="http://schemas.openxmlformats.org/officeDocument/2006/relationships/diagramLayout" Target="../diagrams/layout14.xml"/><Relationship Id="rId7" Type="http://schemas.openxmlformats.org/officeDocument/2006/relationships/image" Target="../media/image33.jpeg"/><Relationship Id="rId12" Type="http://schemas.microsoft.com/office/2007/relationships/diagramDrawing" Target="../diagrams/drawing13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diagramLayout" Target="../diagrams/layout15.xml"/><Relationship Id="rId7" Type="http://schemas.openxmlformats.org/officeDocument/2006/relationships/image" Target="../media/image36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7.xml"/><Relationship Id="rId13" Type="http://schemas.microsoft.com/office/2007/relationships/diagramDrawing" Target="../diagrams/drawing15.xml"/><Relationship Id="rId3" Type="http://schemas.openxmlformats.org/officeDocument/2006/relationships/diagramLayout" Target="../diagrams/layout16.xml"/><Relationship Id="rId7" Type="http://schemas.openxmlformats.org/officeDocument/2006/relationships/diagramLayout" Target="../diagrams/layout17.xml"/><Relationship Id="rId12" Type="http://schemas.openxmlformats.org/officeDocument/2006/relationships/image" Target="../media/image40.jpe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17.xml"/><Relationship Id="rId11" Type="http://schemas.openxmlformats.org/officeDocument/2006/relationships/image" Target="../media/image39.jpeg"/><Relationship Id="rId5" Type="http://schemas.openxmlformats.org/officeDocument/2006/relationships/diagramColors" Target="../diagrams/colors16.xml"/><Relationship Id="rId10" Type="http://schemas.openxmlformats.org/officeDocument/2006/relationships/image" Target="../media/image38.jpeg"/><Relationship Id="rId4" Type="http://schemas.openxmlformats.org/officeDocument/2006/relationships/diagramQuickStyle" Target="../diagrams/quickStyle16.xml"/><Relationship Id="rId9" Type="http://schemas.openxmlformats.org/officeDocument/2006/relationships/diagramColors" Target="../diagrams/colors17.xml"/><Relationship Id="rId14" Type="http://schemas.microsoft.com/office/2007/relationships/diagramDrawing" Target="../diagrams/drawin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13" Type="http://schemas.microsoft.com/office/2007/relationships/diagramDrawing" Target="../diagrams/drawing17.xml"/><Relationship Id="rId3" Type="http://schemas.openxmlformats.org/officeDocument/2006/relationships/diagramData" Target="../diagrams/data18.xml"/><Relationship Id="rId7" Type="http://schemas.openxmlformats.org/officeDocument/2006/relationships/diagramData" Target="../diagrams/data19.xml"/><Relationship Id="rId12" Type="http://schemas.openxmlformats.org/officeDocument/2006/relationships/image" Target="../media/image5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11" Type="http://schemas.openxmlformats.org/officeDocument/2006/relationships/image" Target="../media/image50.jpeg"/><Relationship Id="rId5" Type="http://schemas.openxmlformats.org/officeDocument/2006/relationships/diagramQuickStyle" Target="../diagrams/quickStyle18.xml"/><Relationship Id="rId10" Type="http://schemas.openxmlformats.org/officeDocument/2006/relationships/diagramColors" Target="../diagrams/colors19.xml"/><Relationship Id="rId4" Type="http://schemas.openxmlformats.org/officeDocument/2006/relationships/diagramLayout" Target="../diagrams/layout18.xml"/><Relationship Id="rId9" Type="http://schemas.openxmlformats.org/officeDocument/2006/relationships/diagramQuickStyle" Target="../diagrams/quickStyle19.xml"/><Relationship Id="rId14" Type="http://schemas.microsoft.com/office/2007/relationships/diagramDrawing" Target="../diagrams/drawin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1.xml"/><Relationship Id="rId13" Type="http://schemas.microsoft.com/office/2007/relationships/diagramDrawing" Target="../diagrams/drawing20.xml"/><Relationship Id="rId3" Type="http://schemas.openxmlformats.org/officeDocument/2006/relationships/diagramLayout" Target="../diagrams/layout20.xml"/><Relationship Id="rId7" Type="http://schemas.openxmlformats.org/officeDocument/2006/relationships/diagramLayout" Target="../diagrams/layout21.xml"/><Relationship Id="rId12" Type="http://schemas.openxmlformats.org/officeDocument/2006/relationships/image" Target="../media/image57.jpe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1.xml"/><Relationship Id="rId11" Type="http://schemas.openxmlformats.org/officeDocument/2006/relationships/image" Target="../media/image56.jpeg"/><Relationship Id="rId5" Type="http://schemas.openxmlformats.org/officeDocument/2006/relationships/diagramColors" Target="../diagrams/colors20.xml"/><Relationship Id="rId10" Type="http://schemas.openxmlformats.org/officeDocument/2006/relationships/image" Target="../media/image55.jpeg"/><Relationship Id="rId4" Type="http://schemas.openxmlformats.org/officeDocument/2006/relationships/diagramQuickStyle" Target="../diagrams/quickStyle20.xml"/><Relationship Id="rId9" Type="http://schemas.openxmlformats.org/officeDocument/2006/relationships/diagramColors" Target="../diagrams/colors21.xml"/><Relationship Id="rId14" Type="http://schemas.microsoft.com/office/2007/relationships/diagramDrawing" Target="../diagrams/drawin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diagramLayout" Target="../diagrams/layout22.xml"/><Relationship Id="rId7" Type="http://schemas.openxmlformats.org/officeDocument/2006/relationships/image" Target="../media/image62.jpe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jpeg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Relationship Id="rId9" Type="http://schemas.microsoft.com/office/2007/relationships/diagramDrawing" Target="../diagrams/drawing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diagramLayout" Target="../diagrams/layout23.xml"/><Relationship Id="rId7" Type="http://schemas.openxmlformats.org/officeDocument/2006/relationships/image" Target="../media/image64.jpe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jpeg"/><Relationship Id="rId11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10" Type="http://schemas.openxmlformats.org/officeDocument/2006/relationships/image" Target="../media/image67.jpeg"/><Relationship Id="rId4" Type="http://schemas.openxmlformats.org/officeDocument/2006/relationships/diagramQuickStyle" Target="../diagrams/quickStyle23.xml"/><Relationship Id="rId9" Type="http://schemas.openxmlformats.org/officeDocument/2006/relationships/image" Target="../media/image6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diagramLayout" Target="../diagrams/layout24.xml"/><Relationship Id="rId7" Type="http://schemas.openxmlformats.org/officeDocument/2006/relationships/image" Target="../media/image68.jpe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jpeg"/><Relationship Id="rId5" Type="http://schemas.openxmlformats.org/officeDocument/2006/relationships/diagramColors" Target="../diagrams/colors24.xml"/><Relationship Id="rId10" Type="http://schemas.openxmlformats.org/officeDocument/2006/relationships/image" Target="../media/image71.jpeg"/><Relationship Id="rId4" Type="http://schemas.openxmlformats.org/officeDocument/2006/relationships/diagramQuickStyle" Target="../diagrams/quickStyle24.xml"/><Relationship Id="rId9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microsoft.com/office/2007/relationships/diagramDrawing" Target="../diagrams/drawing24.xml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Colors" Target="../diagrams/colors3.xml"/><Relationship Id="rId18" Type="http://schemas.microsoft.com/office/2007/relationships/diagramDrawing" Target="../diagrams/drawing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12" Type="http://schemas.openxmlformats.org/officeDocument/2006/relationships/diagramQuickStyle" Target="../diagrams/quickStyle3.xml"/><Relationship Id="rId1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diagramLayout" Target="../diagrams/layout3.xml"/><Relationship Id="rId5" Type="http://schemas.openxmlformats.org/officeDocument/2006/relationships/diagramColors" Target="../diagrams/colors1.xml"/><Relationship Id="rId10" Type="http://schemas.openxmlformats.org/officeDocument/2006/relationships/diagramData" Target="../diagrams/data3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Relationship Id="rId1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13" Type="http://schemas.openxmlformats.org/officeDocument/2006/relationships/diagramColors" Target="../diagrams/colors6.xml"/><Relationship Id="rId18" Type="http://schemas.microsoft.com/office/2007/relationships/diagramDrawing" Target="../diagrams/drawing5.xml"/><Relationship Id="rId3" Type="http://schemas.openxmlformats.org/officeDocument/2006/relationships/diagramLayout" Target="../diagrams/layout4.xml"/><Relationship Id="rId7" Type="http://schemas.openxmlformats.org/officeDocument/2006/relationships/diagramLayout" Target="../diagrams/layout5.xml"/><Relationship Id="rId12" Type="http://schemas.openxmlformats.org/officeDocument/2006/relationships/diagramQuickStyle" Target="../diagrams/quickStyle6.xml"/><Relationship Id="rId1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11" Type="http://schemas.openxmlformats.org/officeDocument/2006/relationships/diagramLayout" Target="../diagrams/layout6.xml"/><Relationship Id="rId5" Type="http://schemas.openxmlformats.org/officeDocument/2006/relationships/diagramColors" Target="../diagrams/colors4.xml"/><Relationship Id="rId10" Type="http://schemas.openxmlformats.org/officeDocument/2006/relationships/diagramData" Target="../diagrams/data6.xml"/><Relationship Id="rId4" Type="http://schemas.openxmlformats.org/officeDocument/2006/relationships/diagramQuickStyle" Target="../diagrams/quickStyle4.xml"/><Relationship Id="rId9" Type="http://schemas.openxmlformats.org/officeDocument/2006/relationships/diagramColors" Target="../diagrams/colors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12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diagramColors" Target="../diagrams/colors7.xml"/><Relationship Id="rId10" Type="http://schemas.microsoft.com/office/2007/relationships/diagramDrawing" Target="../diagrams/drawing7.xml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Layout" Target="../diagrams/layout8.xml"/><Relationship Id="rId7" Type="http://schemas.openxmlformats.org/officeDocument/2006/relationships/image" Target="../media/image16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diagramData" Target="../diagrams/data9.xml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microsoft.com/office/2007/relationships/diagramDrawing" Target="../diagrams/drawing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Data" Target="../diagrams/data10.xml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23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Relationship Id="rId9" Type="http://schemas.microsoft.com/office/2007/relationships/diagramDrawing" Target="../diagrams/drawin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357562"/>
            <a:ext cx="457203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450059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14290"/>
            <a:ext cx="432219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429000"/>
            <a:ext cx="428628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2428860" y="2071678"/>
            <a:ext cx="4845360" cy="2799124"/>
          </a:xfrm>
          <a:prstGeom prst="rect">
            <a:avLst/>
          </a:prstGeom>
          <a:effectLst>
            <a:reflection stA="45000" endPos="31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73797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5143472" y="1928802"/>
            <a:ext cx="3571932" cy="2071702"/>
            <a:chOff x="34691" y="-2567795"/>
            <a:chExt cx="3273907" cy="4380358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34691" y="-2567795"/>
              <a:ext cx="3273907" cy="4380358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endParaRPr lang="ru-RU" sz="1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Скругленный прямоугольник 4"/>
            <p:cNvSpPr/>
            <p:nvPr/>
          </p:nvSpPr>
          <p:spPr>
            <a:xfrm>
              <a:off x="691429" y="66361"/>
              <a:ext cx="2456919" cy="12266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65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42844" y="1643050"/>
            <a:ext cx="4929190" cy="2428892"/>
            <a:chOff x="0" y="714383"/>
            <a:chExt cx="4572032" cy="3071833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714383"/>
              <a:ext cx="4572032" cy="300039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buFontTx/>
                <a:buChar char="-"/>
              </a:pPr>
              <a:endParaRPr lang="ru-RU" dirty="0" smtClean="0"/>
            </a:p>
            <a:p>
              <a:pPr>
                <a:buFontTx/>
                <a:buChar char="-"/>
              </a:pPr>
              <a:endParaRPr lang="ru-RU" dirty="0"/>
            </a:p>
          </p:txBody>
        </p:sp>
        <p:sp>
          <p:nvSpPr>
            <p:cNvPr id="14" name="Скругленный прямоугольник 4"/>
            <p:cNvSpPr/>
            <p:nvPr/>
          </p:nvSpPr>
          <p:spPr>
            <a:xfrm>
              <a:off x="59399" y="773781"/>
              <a:ext cx="4453234" cy="30124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2786050" y="714356"/>
            <a:ext cx="43206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atin typeface="Cambria"/>
                <a:cs typeface="Arial" pitchFamily="34" charset="0"/>
              </a:rPr>
              <a:t>Развитие здравоохранения </a:t>
            </a:r>
            <a:endParaRPr lang="ru-RU" sz="2400" dirty="0">
              <a:latin typeface="Cambria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57752" y="1571612"/>
            <a:ext cx="4286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1785926"/>
            <a:ext cx="485775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Капитальный ремонт помещений стоматологической поликлиники </a:t>
            </a:r>
          </a:p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49,76 млн. рублей,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в том числе </a:t>
            </a:r>
          </a:p>
          <a:p>
            <a:pPr lvl="0"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федеральный бюджет –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48,1 млн. рублей</a:t>
            </a:r>
            <a:endParaRPr lang="ru-RU" sz="1600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областной бюджет –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1,6 млн.рублей</a:t>
            </a: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Готовность объекта – 90%</a:t>
            </a:r>
          </a:p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Рисунок 21" descr="Z:\Беленко\ФОТО\стоматология\dsc_0785-870x40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071942"/>
            <a:ext cx="405765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5357818" y="1928802"/>
            <a:ext cx="36433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Разработка 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проектно-сметной документации на капитальный ремонт здания ЦГБ </a:t>
            </a:r>
          </a:p>
          <a:p>
            <a:pPr algn="ctr"/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19,5 млн. рублей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Рисунок 16" descr="https://poliklinikin.ru/wp-content/uploads/2018/11/1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43380"/>
            <a:ext cx="4322297" cy="249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65283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080664417"/>
              </p:ext>
            </p:extLst>
          </p:nvPr>
        </p:nvGraphicFramePr>
        <p:xfrm>
          <a:off x="142844" y="500042"/>
          <a:ext cx="5143536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 descr="Z:\Беленко\ФОТО\диспансеризация\8-1809x1286-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928670"/>
            <a:ext cx="3581401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Z:\Беленко\ФОТО\periodicheskiy-osmotr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818" y="3643314"/>
            <a:ext cx="3571900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Z:\Беленко\ФОТО\диспансеризация\1647600904650999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4143380"/>
            <a:ext cx="4016375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65283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967550680"/>
              </p:ext>
            </p:extLst>
          </p:nvPr>
        </p:nvGraphicFramePr>
        <p:xfrm>
          <a:off x="428596" y="571480"/>
          <a:ext cx="6715172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10"/>
          <p:cNvGrpSpPr/>
          <p:nvPr/>
        </p:nvGrpSpPr>
        <p:grpSpPr>
          <a:xfrm>
            <a:off x="428596" y="1571612"/>
            <a:ext cx="4327066" cy="2857520"/>
            <a:chOff x="0" y="-548497"/>
            <a:chExt cx="4327066" cy="2515500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548497"/>
              <a:ext cx="4327066" cy="25155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79818" y="411746"/>
              <a:ext cx="4167430" cy="1475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285720" y="1718131"/>
            <a:ext cx="450059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27 образовательных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организаций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в которых  обучается  4182 человека, </a:t>
            </a: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том числе 392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первоклассника.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Детские сады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посещают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1337  детей.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В учреждениях дополнительного образования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занимаются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3749 детей.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Рисунок 27" descr="Z:\Беленко\ФОТО\школа, сад\IGU689iDlCw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1714488"/>
            <a:ext cx="3214678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 descr="Z:\Беленко\ФОТО\школа, сад\dsc_6046-1024x68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4071942"/>
            <a:ext cx="326707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 descr="Z:\Беленко\ФОТО\школа, сад\20220526_115511-1024x759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910" y="4572008"/>
            <a:ext cx="3857652" cy="2124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5957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530135013"/>
              </p:ext>
            </p:extLst>
          </p:nvPr>
        </p:nvGraphicFramePr>
        <p:xfrm>
          <a:off x="428596" y="928670"/>
          <a:ext cx="4327066" cy="2378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428596" y="2285993"/>
            <a:ext cx="4327066" cy="1143007"/>
            <a:chOff x="0" y="-599720"/>
            <a:chExt cx="4327066" cy="1934663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0" y="-528282"/>
              <a:ext cx="4327066" cy="186322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0" y="-599720"/>
              <a:ext cx="4145156" cy="16813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3, 33 млн. рублей – приобретение гимнастического, компьютерного  оборудования и мебели</a:t>
              </a:r>
              <a:endParaRPr lang="ru-RU" sz="1800" b="1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1" name="Рисунок 10" descr="Z:\Беленко\ФОТО\школа, садик\Рисунок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3214686"/>
            <a:ext cx="3727174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Z:\Беленко\ФОТО\школа, садик\1644954935_42-amiel-club-p-mebel-dlya-detskogo-sadika-interer-krasivo-47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3714752"/>
            <a:ext cx="4071966" cy="2500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4643438" y="5643578"/>
            <a:ext cx="4327066" cy="785818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15 млн. рублей – приобретение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22 410 экземпляров учебников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2" y="642918"/>
            <a:ext cx="371075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8227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967550680"/>
              </p:ext>
            </p:extLst>
          </p:nvPr>
        </p:nvGraphicFramePr>
        <p:xfrm>
          <a:off x="428596" y="571480"/>
          <a:ext cx="450059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10"/>
          <p:cNvGrpSpPr/>
          <p:nvPr/>
        </p:nvGrpSpPr>
        <p:grpSpPr>
          <a:xfrm>
            <a:off x="428596" y="1714488"/>
            <a:ext cx="4214842" cy="2786082"/>
            <a:chOff x="0" y="-548497"/>
            <a:chExt cx="4327066" cy="2515500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548497"/>
              <a:ext cx="4327066" cy="25155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79818" y="411746"/>
              <a:ext cx="4167430" cy="1475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285720" y="1718131"/>
            <a:ext cx="450059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Основные культурно-массовые мероприятия  прошли под эгидой Года педагога и наставника в России, Года атамана М.И. Платова в Ростовской области, 80-летия освобождения Ростовской области от немецко-фашистских захватчиков, 78-летия Победы в Великой Отечественной Войне и 68-летия города Донецка.</a:t>
            </a: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Рисунок 13" descr="Z:\Беленко\ФОТО\культура\image-_1__1000_fitted_to_width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4214818"/>
            <a:ext cx="4086225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4942" y="928670"/>
            <a:ext cx="3319151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4572009"/>
            <a:ext cx="4429156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5957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4714876" y="2285992"/>
          <a:ext cx="3929090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4143372" y="571480"/>
          <a:ext cx="4786346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7" name="Рисунок 6" descr="Z:\Беленко\ФОТО\физра\210a8d7a_68df_4c5e_9889_4a28109f77f6_953x1024_350_fitted_to_width.jp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2911" y="642918"/>
            <a:ext cx="242889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Z:\Беленко\ФОТО\физра\IMG_20231016_WA0018_350_fitted_to_width.jp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4348" y="3500438"/>
            <a:ext cx="2500329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Z:\Беленко\ФОТО\физра\IMG_20231029_WA0051_350_fitted_to_width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929058" y="4286256"/>
            <a:ext cx="4071966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5957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571612"/>
            <a:ext cx="8589963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8487617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142976" y="357166"/>
            <a:ext cx="7277104" cy="1571636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городе Донецке осуществляют деятельность десять инвесторов ООО «АГРОФИРМА «ДОНЕЦКАЯ ДОЛИНА», ООО «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АльПако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ООО «Плитка-Арти», ООО «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Техмашсервис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ООО «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Хэппи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Тех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Компани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ООО «Юг Декор», ООО «Донская кузница», ООО «ПК «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Профтекстиль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ООО «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Крафт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Технолоджи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дзаголовок 8"/>
          <p:cNvSpPr txBox="1">
            <a:spLocks/>
          </p:cNvSpPr>
          <p:nvPr/>
        </p:nvSpPr>
        <p:spPr>
          <a:xfrm>
            <a:off x="3428992" y="2071678"/>
            <a:ext cx="5500726" cy="193851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 smtClean="0">
              <a:solidFill>
                <a:srgbClr val="C6E7FC">
                  <a:lumMod val="50000"/>
                </a:srgbClr>
              </a:solidFill>
              <a:cs typeface="Arial" pitchFamily="34" charset="0"/>
            </a:endParaRP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4000504"/>
            <a:ext cx="32861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С 2018 года 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резидентами ТОСЭР «Донецк» 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уже созданы                            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634 новых рабочих мест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 и освоено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 более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178 млн. рублей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инвестиций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Kab_22_1\AppData\Local\Temp\7zO487BA85A\WhatsApp Image 2022-07-20 at 12.31.53 (1)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2214578" cy="1785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14818"/>
            <a:ext cx="2857520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Kab_22_1\Desktop\ТОСЭР\РЕЗИДЕНТЫ\8 ПК ПРОФТЕКСТИЛЬ\фото превоначальные - октябрь 2023\58661e08-4cf7-4005-a822-e4a90507c36b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1857364"/>
            <a:ext cx="2085972" cy="1785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Users\Kab_22_1\Desktop\ТОСЭР\РЕЗИДЕНТЫ\3 ПЛИТКА-АРТИ\фото Плитки-Арти, декабрь 2020\20201006_16293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1785926"/>
            <a:ext cx="251460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Kab_22_1\Desktop\ТОСЭР\РЕЗИДЕНТЫ\9 ДОНСКАЯ КУЗНИЦА\фото первоначальные - октябрь 2023\e2863569-5519-4d09-b360-bbdd73a1484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4214818"/>
            <a:ext cx="228601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762820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дзаголовок 8"/>
          <p:cNvSpPr txBox="1">
            <a:spLocks/>
          </p:cNvSpPr>
          <p:nvPr/>
        </p:nvSpPr>
        <p:spPr>
          <a:xfrm>
            <a:off x="3428992" y="2071678"/>
            <a:ext cx="5500726" cy="193851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 smtClean="0">
              <a:solidFill>
                <a:srgbClr val="C6E7FC">
                  <a:lumMod val="50000"/>
                </a:srgbClr>
              </a:solidFill>
              <a:cs typeface="Arial" pitchFamily="34" charset="0"/>
            </a:endParaRP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>
              <a:cs typeface="Arial" pitchFamily="34" charset="0"/>
            </a:endParaRPr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428596" y="285728"/>
            <a:ext cx="371477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городе осуществляют деятельность 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199 МСП и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1056 ИП</a:t>
            </a:r>
          </a:p>
          <a:p>
            <a:pPr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Муниципальным фондом поддержки предпринимательства оказывается финансовая и консультационная поддержка.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x-none" sz="1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роведено </a:t>
            </a:r>
            <a:r>
              <a:rPr lang="x-none" sz="16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283 </a:t>
            </a:r>
            <a:r>
              <a:rPr lang="x-none" sz="1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консультации по вопросам получения микрозаймов,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x-none" sz="1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логообложения, регистрации граждан в качестве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ИП</a:t>
            </a:r>
            <a:r>
              <a:rPr lang="x-none" sz="1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x-none" sz="1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бизнес-планированию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Выдано 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14 </a:t>
            </a:r>
            <a:r>
              <a:rPr lang="ru-RU" sz="1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микрозаймов</a:t>
            </a:r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на сумму 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20,2 млн. рублей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 поддержке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Администрации города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организаций города воспользовались </a:t>
            </a:r>
            <a:r>
              <a:rPr lang="ru-RU" sz="1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микрозаймами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на льготных условиях в Ростовском региональном агентстве поддержки предпринимательства на сумму        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30,5 млн. рублей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Z:\Беленко\ФОТО\Новая папка\96161_bi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500042"/>
            <a:ext cx="2505075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Z:\Беленко\ФОТО\Новая папка\47dd337b-343c-403a-8004-3ed070c38866_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500306"/>
            <a:ext cx="249881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Z:\Беленко\ФОТО\Новая папка\mYpVQcvlyZ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4572008"/>
            <a:ext cx="2501234" cy="1957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762820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712381253"/>
              </p:ext>
            </p:extLst>
          </p:nvPr>
        </p:nvGraphicFramePr>
        <p:xfrm>
          <a:off x="500034" y="571480"/>
          <a:ext cx="7929618" cy="642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2317118681"/>
              </p:ext>
            </p:extLst>
          </p:nvPr>
        </p:nvGraphicFramePr>
        <p:xfrm>
          <a:off x="142844" y="2357430"/>
          <a:ext cx="4826683" cy="3446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Рисунок 7" descr="Z:\Беленко\ФОТО\газ\16.02.2022-mrg-01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429256" y="1643050"/>
            <a:ext cx="3357586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Z:\Беленко\ФОТО\655d14e8fb356730c5f4c663f533a377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357818" y="4071942"/>
            <a:ext cx="3429024" cy="2638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1213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5" y="163022"/>
            <a:ext cx="1512767" cy="1588406"/>
          </a:xfrm>
          <a:prstGeom prst="rect">
            <a:avLst/>
          </a:prstGeom>
          <a:effectLst>
            <a:glow rad="1905000">
              <a:schemeClr val="accent1"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63021"/>
            <a:ext cx="1440160" cy="1797014"/>
          </a:xfrm>
          <a:prstGeom prst="rect">
            <a:avLst/>
          </a:prstGeom>
          <a:effectLst>
            <a:glow rad="1333500">
              <a:schemeClr val="accent1">
                <a:alpha val="40000"/>
              </a:schemeClr>
            </a:glow>
          </a:effectLst>
        </p:spPr>
      </p:pic>
      <p:sp>
        <p:nvSpPr>
          <p:cNvPr id="2" name="Прямоугольник 1"/>
          <p:cNvSpPr/>
          <p:nvPr/>
        </p:nvSpPr>
        <p:spPr>
          <a:xfrm>
            <a:off x="179512" y="1268760"/>
            <a:ext cx="88569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результатах деятельности главы Администрации города Донецка, деятельности Администрации города Донецка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10 месяцев 2023  года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143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4357718" cy="278608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  <a:cs typeface="Alef" pitchFamily="2" charset="-79"/>
              </a:rPr>
              <a:t>Завершены работы по объекту «Реконструкция очистных сооружений и строительство сетей канализации»</a:t>
            </a:r>
          </a:p>
          <a:p>
            <a:r>
              <a:rPr lang="ru-RU" b="1" dirty="0" smtClean="0">
                <a:solidFill>
                  <a:schemeClr val="tx1"/>
                </a:solidFill>
                <a:cs typeface="Alef" pitchFamily="2" charset="-79"/>
              </a:rPr>
              <a:t> До конца 2023 года планируется сдача объекта в эксплуатацию и передача в обслуживающую организацию</a:t>
            </a:r>
          </a:p>
          <a:p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Подзаголовок 8"/>
          <p:cNvSpPr txBox="1">
            <a:spLocks/>
          </p:cNvSpPr>
          <p:nvPr/>
        </p:nvSpPr>
        <p:spPr>
          <a:xfrm>
            <a:off x="357158" y="3214686"/>
            <a:ext cx="4286280" cy="30003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buClr>
                <a:schemeClr val="accent1"/>
              </a:buClr>
              <a:buSzPct val="100000"/>
            </a:pPr>
            <a:r>
              <a:rPr lang="ru-RU" sz="2000" b="1" dirty="0" smtClean="0"/>
              <a:t>Ведутся работы по строительству водопроводных сетей на 15 улицах в станице </a:t>
            </a:r>
            <a:r>
              <a:rPr lang="ru-RU" sz="2000" b="1" dirty="0" err="1" smtClean="0"/>
              <a:t>Гундоровской</a:t>
            </a:r>
            <a:r>
              <a:rPr lang="ru-RU" sz="2000" b="1" dirty="0" smtClean="0"/>
              <a:t>, что позволит обеспечить  центральным водоснабжением 100 процентов населения города.</a:t>
            </a:r>
          </a:p>
          <a:p>
            <a:pPr algn="ctr">
              <a:buClr>
                <a:schemeClr val="accent1"/>
              </a:buClr>
              <a:buSzPct val="100000"/>
            </a:pPr>
            <a:r>
              <a:rPr lang="ru-RU" sz="2000" b="1" dirty="0" smtClean="0"/>
              <a:t>Объем средств направленных на реализацию проекта –</a:t>
            </a:r>
          </a:p>
          <a:p>
            <a:pPr algn="ctr">
              <a:buClr>
                <a:schemeClr val="accent1"/>
              </a:buClr>
              <a:buSzPct val="100000"/>
            </a:pPr>
            <a:r>
              <a:rPr lang="ru-RU" sz="2200" b="1" dirty="0" smtClean="0"/>
              <a:t> 129 млн. рублей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Z:\Беленко\ФОТО\Новая папка (2)\tb5UZ3RSC1Y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14290"/>
            <a:ext cx="314327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Z:\Беленко\ФОТО\Новая папка (2)\donetsk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428868"/>
            <a:ext cx="3167181" cy="2114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Z:\Беленко\ФОТО\Новая папка (2)\39b26f3f14492e31c8053e192eb033fe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4714885"/>
            <a:ext cx="3429024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85710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553382715"/>
              </p:ext>
            </p:extLst>
          </p:nvPr>
        </p:nvGraphicFramePr>
        <p:xfrm>
          <a:off x="841889" y="62368"/>
          <a:ext cx="8128490" cy="10091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4104585973"/>
              </p:ext>
            </p:extLst>
          </p:nvPr>
        </p:nvGraphicFramePr>
        <p:xfrm>
          <a:off x="2928926" y="1928802"/>
          <a:ext cx="5583565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0" name="Скругленный прямоугольник 4"/>
          <p:cNvSpPr/>
          <p:nvPr/>
        </p:nvSpPr>
        <p:spPr>
          <a:xfrm>
            <a:off x="3214678" y="3472727"/>
            <a:ext cx="5432000" cy="4976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lvl="0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Z:\Беленко\ФОТО\ремонт дороги\825528ae-5402-4142-8203-c60c7042c954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14678" y="4429132"/>
            <a:ext cx="2247900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Z:\Беленко\ФОТО\ремонт дороги\WhatsApp-Image-2022_09_02-at-15.10.30-_1__350_fitted_to_width.jpe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929322" y="4572008"/>
            <a:ext cx="2247900" cy="2052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Z:\Беленко\ФОТО\ремонт дороги\86004adb-6f91-4591-bfa3-bffd13e0b9a5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0034" y="2000240"/>
            <a:ext cx="2214578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0108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19987" cy="1081088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 на территории муниципального образования «Город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Донецк»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Z:\Беленко\ФОТО\ЖКХ\ФОТО_Соборка_ для Доклада\WhatsApp Image 2023-09-11 at 16.37.53 (1)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357430"/>
            <a:ext cx="3643338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Z:\Беленко\ФОТО\ЖКХ\ФОТО_3-22_ПОСЛЕ\WhatsApp Image 2023-11-09 at 12.12.02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357430"/>
            <a:ext cx="3733800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Z:\Беленко\ФОТО\ЖКХ\ФОТО_3-22_ПОСЛЕ\WhatsApp Image 2023-10-31 at 11.49.11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4572008"/>
            <a:ext cx="3643338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29231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1332541"/>
              </p:ext>
            </p:extLst>
          </p:nvPr>
        </p:nvGraphicFramePr>
        <p:xfrm>
          <a:off x="251520" y="260648"/>
          <a:ext cx="8568952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G:\Гусева\Фото дома 02.11.2018\P_20181102_1406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400799" y="-16078200"/>
            <a:ext cx="1694925" cy="301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>
            <a:off x="285720" y="1428736"/>
            <a:ext cx="7358114" cy="9286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2023 году реализовано 4 инициативных проектов</a:t>
            </a:r>
          </a:p>
          <a:p>
            <a:pPr algn="ctr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42844" y="2214554"/>
            <a:ext cx="4786346" cy="571504"/>
            <a:chOff x="-236790" y="-917365"/>
            <a:chExt cx="9791160" cy="1956040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139267" y="-747275"/>
              <a:ext cx="9294224" cy="178595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-236790" y="-917365"/>
              <a:ext cx="9791160" cy="18523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Объем инвестиций  составил  7 млн. руб.</a:t>
              </a:r>
            </a:p>
            <a:p>
              <a:pPr lvl="0" algn="ctr" defTabSz="1111250">
                <a:spcBef>
                  <a:spcPct val="0"/>
                </a:spcBef>
              </a:pPr>
              <a:r>
                <a:rPr lang="ru-RU" b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5" name="Скругленный прямоугольник 4"/>
          <p:cNvSpPr/>
          <p:nvPr/>
        </p:nvSpPr>
        <p:spPr>
          <a:xfrm>
            <a:off x="214282" y="2928934"/>
            <a:ext cx="4714908" cy="314327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5250" tIns="95250" rIns="95250" bIns="9525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1111250">
              <a:spcBef>
                <a:spcPct val="0"/>
              </a:spcBef>
            </a:pPr>
            <a:endParaRPr lang="ru-RU" b="1" dirty="0" smtClean="0">
              <a:solidFill>
                <a:schemeClr val="tx1"/>
              </a:solidFill>
            </a:endParaRPr>
          </a:p>
          <a:p>
            <a:pPr defTabSz="1111250">
              <a:spcBef>
                <a:spcPct val="0"/>
              </a:spcBef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 текущий ремонт фасада  школы № 4 и устройство входной группы с устройством пандуса; </a:t>
            </a:r>
          </a:p>
          <a:p>
            <a:pPr defTabSz="1111250">
              <a:spcBef>
                <a:spcPct val="0"/>
              </a:spcBef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благоустройство территории школы № 5; </a:t>
            </a:r>
          </a:p>
          <a:p>
            <a:pPr defTabSz="1111250">
              <a:spcBef>
                <a:spcPct val="0"/>
              </a:spcBef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оснащение нового кабинета информатики, робототехники, проектирования и моделирования «станции юных техников; </a:t>
            </a:r>
          </a:p>
          <a:p>
            <a:pPr defTabSz="1111250">
              <a:spcBef>
                <a:spcPct val="0"/>
              </a:spcBef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 текущий ремонт спортивных залов спортивной школы № 2</a:t>
            </a:r>
          </a:p>
          <a:p>
            <a:pPr lvl="0" algn="ctr" defTabSz="1111250">
              <a:spcBef>
                <a:spcPct val="0"/>
              </a:spcBef>
            </a:pP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Z:\Беленко\ФОТО\Новая папка (3)\20231018_214547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818" y="2214554"/>
            <a:ext cx="3500462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Z:\Беленко\ФОТО\школа 4\photo_2023_09_04_12_03_00_1000_fitted_to_width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4942" y="1643050"/>
            <a:ext cx="371477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7983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1332541"/>
              </p:ext>
            </p:extLst>
          </p:nvPr>
        </p:nvGraphicFramePr>
        <p:xfrm>
          <a:off x="251520" y="260648"/>
          <a:ext cx="8568952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G:\Гусева\Фото дома 02.11.2018\P_20181102_1406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400799" y="-16078200"/>
            <a:ext cx="1694925" cy="301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642910" y="4929198"/>
            <a:ext cx="4214841" cy="1428760"/>
            <a:chOff x="-142842" y="57178"/>
            <a:chExt cx="8109942" cy="2406209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-142842" y="418110"/>
              <a:ext cx="7422661" cy="2045277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52089" y="57178"/>
              <a:ext cx="7915011" cy="21655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571472" y="4714884"/>
            <a:ext cx="38576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организован сбор средств и гуманитарной помощи на нужды военнослужащих, участвующих в специальной военной операции, оказывается консультационная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помощь семьям мобилизованных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Z:\Беленко\ФОТО\QMTmoPyLCODiZ0SEXatJ22p58wY8orTWlZ3eITlK_BJPUQSwvcAzIQhrgq1u3LDtP-jjM7laGH6-41xR2c4u_jhd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1571612"/>
            <a:ext cx="1428760" cy="857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Z:\Беленко\ФОТО\СВО\photo_2023-10-20_14-14-2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6" y="2071678"/>
            <a:ext cx="378621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Z:\Беленко\ФОТО\photo_2023-11-10_10-35-36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86380" y="4572008"/>
            <a:ext cx="3493182" cy="2119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500166" y="1500174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Донецке работает муниципальный штаб  #МЫВМЕСТЕ по оказанию помощи военнослужащим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Z:\Беленко\ФОТО\выборы\y51RVJJX4Lc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28662" y="2643182"/>
            <a:ext cx="3571900" cy="2105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7983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1332541"/>
              </p:ext>
            </p:extLst>
          </p:nvPr>
        </p:nvGraphicFramePr>
        <p:xfrm>
          <a:off x="285720" y="357166"/>
          <a:ext cx="5643602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G:\Гусева\Фото дома 02.11.2018\P_20181102_1406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400799" y="-16078200"/>
            <a:ext cx="1694925" cy="301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7"/>
          <p:cNvGrpSpPr/>
          <p:nvPr/>
        </p:nvGrpSpPr>
        <p:grpSpPr>
          <a:xfrm>
            <a:off x="357158" y="4929198"/>
            <a:ext cx="4214842" cy="1428760"/>
            <a:chOff x="-142844" y="-303753"/>
            <a:chExt cx="8109944" cy="2526519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-142844" y="-303753"/>
              <a:ext cx="7560115" cy="2285898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52089" y="57178"/>
              <a:ext cx="7915011" cy="21655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Группа 7"/>
          <p:cNvGrpSpPr/>
          <p:nvPr/>
        </p:nvGrpSpPr>
        <p:grpSpPr>
          <a:xfrm>
            <a:off x="4643439" y="2143116"/>
            <a:ext cx="4000527" cy="1785950"/>
            <a:chOff x="-142842" y="-303753"/>
            <a:chExt cx="8109942" cy="3368692"/>
          </a:xfrm>
        </p:grpSpPr>
        <p:sp>
          <p:nvSpPr>
            <p:cNvPr id="22" name="Скругленный прямоугольник 4"/>
            <p:cNvSpPr/>
            <p:nvPr/>
          </p:nvSpPr>
          <p:spPr>
            <a:xfrm>
              <a:off x="52089" y="57178"/>
              <a:ext cx="7915011" cy="21655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-142842" y="-303753"/>
              <a:ext cx="7422661" cy="336869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2024 год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выборы Президента Российской Федерации  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  </a:t>
              </a:r>
              <a:r>
                <a:rPr lang="ru-RU" sz="16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сделайте правильный выбор, от которого зависит будущее всей страны                                          </a:t>
              </a:r>
              <a:endParaRPr lang="ru-RU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3" name="Рисунок 22" descr="Z:\Беленко\ФОТО\выборы\img-20230910-wa0009-918x102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929066"/>
            <a:ext cx="2587322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 descr="Z:\Беленко\ФОТО\выборы\img-20230910-wa0011-768x1024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00794" y="5143513"/>
            <a:ext cx="2643206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57158" y="4643446"/>
            <a:ext cx="378621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 сентября 2023 года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состоялись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выборы депутатов Законодательного Собрания Ростовской области</a:t>
            </a:r>
          </a:p>
        </p:txBody>
      </p:sp>
      <p:pic>
        <p:nvPicPr>
          <p:cNvPr id="49158" name="Picture 6" descr="https://tovievich.ru/uploads/posts/2018-09/1537888616_album_preview_2013031212533804002424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16" y="357167"/>
            <a:ext cx="1571636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 descr="Z:\Беленко\ФОТО\По-месту-нахождения-картинка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5786" y="2071678"/>
            <a:ext cx="3571900" cy="2226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7983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6" y="1789661"/>
            <a:ext cx="8280920" cy="4620697"/>
          </a:xfrm>
          <a:prstGeom prst="rect">
            <a:avLst/>
          </a:prstGeom>
          <a:effectLst>
            <a:glow rad="8128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891876550"/>
              </p:ext>
            </p:extLst>
          </p:nvPr>
        </p:nvGraphicFramePr>
        <p:xfrm>
          <a:off x="467545" y="260650"/>
          <a:ext cx="8280920" cy="1529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957916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Z:\Беленко\ФОТО\i_6_870x400_1000_fitted_to_width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39072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1" y="2780930"/>
            <a:ext cx="81820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b="1" dirty="0">
                <a:solidFill>
                  <a:schemeClr val="bg2">
                    <a:lumMod val="25000"/>
                  </a:schemeClr>
                </a:solidFill>
              </a:rPr>
              <a:t>Спасибо за внимание</a:t>
            </a:r>
            <a:endParaRPr lang="ru-RU" sz="6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95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1259632" y="404664"/>
          <a:ext cx="681427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4248031081"/>
              </p:ext>
            </p:extLst>
          </p:nvPr>
        </p:nvGraphicFramePr>
        <p:xfrm>
          <a:off x="714348" y="1500174"/>
          <a:ext cx="7776864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3529857071"/>
              </p:ext>
            </p:extLst>
          </p:nvPr>
        </p:nvGraphicFramePr>
        <p:xfrm>
          <a:off x="642910" y="3143248"/>
          <a:ext cx="8136904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29698" name="Picture 2" descr="https://yur-gazeta.ru/wp-content/uploads/2021/11/bjudzhet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86116" y="5214950"/>
            <a:ext cx="2908283" cy="1504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52243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301997934"/>
              </p:ext>
            </p:extLst>
          </p:nvPr>
        </p:nvGraphicFramePr>
        <p:xfrm>
          <a:off x="1259632" y="404664"/>
          <a:ext cx="681427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4248492759"/>
              </p:ext>
            </p:extLst>
          </p:nvPr>
        </p:nvGraphicFramePr>
        <p:xfrm>
          <a:off x="755576" y="1484784"/>
          <a:ext cx="7776864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2032658041"/>
              </p:ext>
            </p:extLst>
          </p:nvPr>
        </p:nvGraphicFramePr>
        <p:xfrm>
          <a:off x="755576" y="3068960"/>
          <a:ext cx="813690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xmlns="" val="2658187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922055971"/>
              </p:ext>
            </p:extLst>
          </p:nvPr>
        </p:nvGraphicFramePr>
        <p:xfrm>
          <a:off x="215517" y="171542"/>
          <a:ext cx="8532948" cy="2544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 descr="Z:\Беленко\ФОТО\1 WhatsApp Image 2023-11-02 at 10.18.55.jpe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2714620"/>
            <a:ext cx="331470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4857760"/>
            <a:ext cx="328614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Z:\Беленко\ФОТО\868054c5-a185-44f7-a5a1-7478ae902d8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4786322"/>
            <a:ext cx="3538538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14876" y="2786058"/>
            <a:ext cx="3357586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3260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922055971"/>
              </p:ext>
            </p:extLst>
          </p:nvPr>
        </p:nvGraphicFramePr>
        <p:xfrm>
          <a:off x="285720" y="642918"/>
          <a:ext cx="8532948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Z:\Беленко\ФОТО\donetsk_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3929066"/>
            <a:ext cx="2643206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Z:\Беленко\ФОТО\img_6615-scaled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071810"/>
            <a:ext cx="2886075" cy="2164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Z:\Беленко\ФОТО\img_6682-1024x76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78" y="3500438"/>
            <a:ext cx="292417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3260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662680622"/>
              </p:ext>
            </p:extLst>
          </p:nvPr>
        </p:nvGraphicFramePr>
        <p:xfrm>
          <a:off x="3500430" y="620688"/>
          <a:ext cx="5464058" cy="5275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 descr="Z:\Беленко\ФОТО\7c194f2fa9783df70a4c661bce1afedd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4" y="785794"/>
            <a:ext cx="3286148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Z:\Беленко\ФОТО\фото-31.07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3571877"/>
            <a:ext cx="328614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19303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662680622"/>
              </p:ext>
            </p:extLst>
          </p:nvPr>
        </p:nvGraphicFramePr>
        <p:xfrm>
          <a:off x="3571868" y="642918"/>
          <a:ext cx="5249744" cy="5275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 descr="Z:\Беленко\ФОТО\соцконтракт.jpe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714752"/>
            <a:ext cx="3214711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Z:\Беленко\ФОТО\1646241421_1-sportishka-com-p-detskie-sportivnie-lagerya-turizm-krasivo-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857232"/>
            <a:ext cx="328614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19303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500042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atin typeface="Cambria"/>
                <a:cs typeface="Arial" pitchFamily="34" charset="0"/>
              </a:rPr>
              <a:t>Развитие здравоохранения </a:t>
            </a:r>
            <a:endParaRPr lang="ru-RU" sz="2800" dirty="0">
              <a:latin typeface="Cambria"/>
              <a:cs typeface="Arial" pitchFamily="34" charset="0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3301997934"/>
              </p:ext>
            </p:extLst>
          </p:nvPr>
        </p:nvGraphicFramePr>
        <p:xfrm>
          <a:off x="4214810" y="1142984"/>
          <a:ext cx="3929090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4286248" y="1500174"/>
            <a:ext cx="4071966" cy="1000132"/>
            <a:chOff x="0" y="105979"/>
            <a:chExt cx="4357718" cy="121680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105979"/>
              <a:ext cx="4357718" cy="12168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59399" y="165378"/>
              <a:ext cx="4238920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071934" y="2643182"/>
            <a:ext cx="4714908" cy="2143140"/>
            <a:chOff x="71438" y="-965591"/>
            <a:chExt cx="4714908" cy="214314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71438" y="-965591"/>
              <a:ext cx="4714908" cy="214314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В рамках программы «Земский  доктор»   4 врача (врач общей практики, врач скорой медицинской помощи, врач травматолог, врач терапевт участковый)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 получили единовременные компенсационные выплаты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по </a:t>
              </a:r>
              <a:r>
                <a:rPr lang="ru-RU" sz="2200" b="1" dirty="0" smtClean="0">
                  <a:solidFill>
                    <a:schemeClr val="tx1"/>
                  </a:solidFill>
                </a:rPr>
                <a:t>1 млн. рублей</a:t>
              </a:r>
              <a:endParaRPr lang="ru-RU" sz="22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Скругленный прямоугольник 4"/>
            <p:cNvSpPr/>
            <p:nvPr/>
          </p:nvSpPr>
          <p:spPr>
            <a:xfrm>
              <a:off x="71438" y="34541"/>
              <a:ext cx="4238920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143372" y="1571612"/>
            <a:ext cx="4357686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dirty="0" smtClean="0"/>
              <a:t>единовременные выплаты врачам, трудоустроившимся в ЦГБ – </a:t>
            </a:r>
          </a:p>
          <a:p>
            <a:pPr algn="ctr"/>
            <a:r>
              <a:rPr lang="ru-RU" sz="2200" b="1" dirty="0" smtClean="0"/>
              <a:t>20 тыс. рублей</a:t>
            </a:r>
            <a:endParaRPr lang="ru-RU" sz="2200" b="1" dirty="0"/>
          </a:p>
        </p:txBody>
      </p:sp>
      <p:pic>
        <p:nvPicPr>
          <p:cNvPr id="18" name="Рисунок 17" descr="Z:\Беленко\ФОТО\диспансеризация\aVg797Q5m8c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3" y="1142984"/>
            <a:ext cx="3143272" cy="2428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Z:\Беленко\ФОТО\диспансеризация\priem-v-ordinaturu-1536x1024-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5" y="3786190"/>
            <a:ext cx="321471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4286248" y="4929198"/>
            <a:ext cx="4357718" cy="1216800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рамках программы «Земский фельдшер» фельдшер отделения скорой медицинской помощи получил 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500 тыс. рублей</a:t>
            </a:r>
            <a:endParaRPr lang="ru-RU" sz="2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6529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4931</TotalTime>
  <Words>1000</Words>
  <Application>Microsoft Office PowerPoint</Application>
  <PresentationFormat>Экран (4:3)</PresentationFormat>
  <Paragraphs>152</Paragraphs>
  <Slides>28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Волна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Формирование современной городской среды на территории муниципального образования «Город Донецк»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totl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Администрации города Донецка о результатах деятельности за 2016 год</dc:title>
  <dc:creator>Юлия</dc:creator>
  <cp:lastModifiedBy>Kab-22-1</cp:lastModifiedBy>
  <cp:revision>686</cp:revision>
  <dcterms:created xsi:type="dcterms:W3CDTF">2016-11-13T07:15:30Z</dcterms:created>
  <dcterms:modified xsi:type="dcterms:W3CDTF">2023-11-20T11:52:25Z</dcterms:modified>
</cp:coreProperties>
</file>