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44824"/>
            <a:ext cx="7772400" cy="3240359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Реализация инфраструктурных </a:t>
            </a:r>
            <a:r>
              <a:rPr lang="ru-RU" b="1" dirty="0">
                <a:solidFill>
                  <a:schemeClr val="tx1"/>
                </a:solidFill>
              </a:rPr>
              <a:t>проектов на территории города Донецка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332656"/>
            <a:ext cx="936104" cy="10081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404664"/>
            <a:ext cx="6923112" cy="936104"/>
          </a:xfrm>
        </p:spPr>
        <p:txBody>
          <a:bodyPr/>
          <a:lstStyle/>
          <a:p>
            <a:pPr algn="ctr"/>
            <a:r>
              <a:rPr lang="ru-RU" dirty="0"/>
              <a:t>Генеральный план </a:t>
            </a:r>
          </a:p>
        </p:txBody>
      </p:sp>
      <p:pic>
        <p:nvPicPr>
          <p:cNvPr id="1026" name="Picture 2" descr="C:\Users\УправДел\Downloads\Инвестплощадки с площадям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96743" y="1700808"/>
            <a:ext cx="7864957" cy="4873030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04664"/>
            <a:ext cx="792088" cy="86409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476672"/>
            <a:ext cx="6923112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Первая инвестиционная площадка</a:t>
            </a:r>
          </a:p>
        </p:txBody>
      </p:sp>
      <p:pic>
        <p:nvPicPr>
          <p:cNvPr id="2050" name="Picture 2" descr="\\Win-serv2008r2\обмен\Обоймова\КИП и инвест.площадки\инвестиционные площадки\площадка¦1-1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00200"/>
            <a:ext cx="7416824" cy="4525963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02181"/>
            <a:ext cx="936104" cy="96838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274638"/>
            <a:ext cx="641905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Вторая инвестиционная площадка</a:t>
            </a:r>
          </a:p>
        </p:txBody>
      </p:sp>
      <p:pic>
        <p:nvPicPr>
          <p:cNvPr id="3074" name="Picture 2" descr="\\Win-serv2008r2\обмен\Обоймова\КИП и инвест.площадки\инвестиционные площадки\площадка¦2-1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00200"/>
            <a:ext cx="7017447" cy="4525963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32657"/>
            <a:ext cx="1080120" cy="11521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548680"/>
            <a:ext cx="685110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Третья инвестиционная площадка</a:t>
            </a:r>
          </a:p>
        </p:txBody>
      </p:sp>
      <p:pic>
        <p:nvPicPr>
          <p:cNvPr id="4098" name="Picture 2" descr="\\Win-serv2008r2\обмен\Обоймова\КИП и инвест.площадки\инвестиционные площадки\площадка¦3-1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14378" y="2249488"/>
            <a:ext cx="6115243" cy="4324350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32656"/>
            <a:ext cx="1080120" cy="11521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066800"/>
          </a:xfrm>
        </p:spPr>
        <p:txBody>
          <a:bodyPr/>
          <a:lstStyle/>
          <a:p>
            <a:pPr algn="ctr"/>
            <a:r>
              <a:rPr lang="ru-RU" dirty="0"/>
              <a:t>Преференции на ТОСЭР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67544" y="1916832"/>
          <a:ext cx="8280920" cy="4389099"/>
        </p:xfrm>
        <a:graphic>
          <a:graphicData uri="http://schemas.openxmlformats.org/drawingml/2006/table">
            <a:tbl>
              <a:tblPr/>
              <a:tblGrid>
                <a:gridCol w="25066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82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51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75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33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80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Преференции ТОСЭР</a:t>
                      </a:r>
                      <a:endParaRPr lang="ru-RU" sz="1500" baseline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действующие</a:t>
                      </a:r>
                      <a:endParaRPr lang="ru-RU" sz="1500" baseline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для резидентов ТОЭР</a:t>
                      </a:r>
                      <a:endParaRPr lang="ru-RU" sz="1500" baseline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период действия</a:t>
                      </a:r>
                      <a:endParaRPr lang="ru-RU" sz="1500" baseline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Нормативный документ </a:t>
                      </a:r>
                      <a:endParaRPr lang="ru-RU" sz="1500" baseline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38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Налог на  прибыль Федеральный бюджет</a:t>
                      </a:r>
                      <a:endParaRPr lang="ru-RU" sz="1500" baseline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2%</a:t>
                      </a:r>
                      <a:endParaRPr lang="ru-RU" sz="1500" baseline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aseline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0%</a:t>
                      </a:r>
                      <a:endParaRPr lang="ru-RU" sz="1500" baseline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aseline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 лет с года получения первой прибыли</a:t>
                      </a:r>
                      <a:endParaRPr lang="ru-RU" sz="1500" baseline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aseline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ст.284 Налогового Кодекса</a:t>
                      </a:r>
                      <a:endParaRPr lang="ru-RU" sz="1500" baseline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3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Налог на прибыль Областной бюджет</a:t>
                      </a:r>
                      <a:endParaRPr lang="ru-RU" sz="1500" baseline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18%</a:t>
                      </a:r>
                      <a:endParaRPr lang="ru-RU" sz="1500" baseline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0%</a:t>
                      </a:r>
                      <a:endParaRPr lang="ru-RU" sz="1500" baseline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aseline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 лет с года получения первой прибыли</a:t>
                      </a:r>
                      <a:endParaRPr lang="ru-RU" sz="1500" baseline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aseline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Закон 843-ЗС от 10.05.2012</a:t>
                      </a:r>
                      <a:endParaRPr lang="ru-RU" sz="1500" baseline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0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aseline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Заявительный порядок возмещения НДС</a:t>
                      </a:r>
                      <a:endParaRPr lang="ru-RU" sz="1500" baseline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aseline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baseline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baseline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 весь период действия</a:t>
                      </a:r>
                      <a:endParaRPr lang="ru-RU" sz="1500" baseline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aseline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ст.176.1 Налогового Кодекса </a:t>
                      </a:r>
                      <a:endParaRPr lang="ru-RU" sz="1500" baseline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344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aseline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Налог на имущество организаций</a:t>
                      </a:r>
                      <a:endParaRPr lang="ru-RU" sz="1500" baseline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aseline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2,20%</a:t>
                      </a:r>
                      <a:endParaRPr lang="ru-RU" sz="1500" baseline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aseline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0%</a:t>
                      </a:r>
                      <a:endParaRPr lang="ru-RU" sz="1500" baseline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 лет с момента постановки на учет имущества</a:t>
                      </a:r>
                      <a:endParaRPr lang="ru-RU" sz="1500" baseline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aseline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Закон 843-ЗС от 10.05.2012</a:t>
                      </a:r>
                      <a:endParaRPr lang="ru-RU" sz="1500" baseline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26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baseline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baseline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baseline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baseline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baseline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229600" cy="869032"/>
          </a:xfrm>
        </p:spPr>
        <p:txBody>
          <a:bodyPr/>
          <a:lstStyle/>
          <a:p>
            <a:pPr algn="ctr"/>
            <a:r>
              <a:rPr lang="ru-RU" dirty="0"/>
              <a:t>Преференции на ТОСЭР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560" y="1412776"/>
          <a:ext cx="8280920" cy="946404"/>
        </p:xfrm>
        <a:graphic>
          <a:graphicData uri="http://schemas.openxmlformats.org/drawingml/2006/table">
            <a:tbl>
              <a:tblPr/>
              <a:tblGrid>
                <a:gridCol w="25066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82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51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75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33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697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Преференции ТОСЭР</a:t>
                      </a:r>
                      <a:endParaRPr lang="ru-RU" sz="1800" baseline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Действую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щие</a:t>
                      </a:r>
                      <a:endParaRPr lang="ru-RU" sz="1800" baseline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для резидентов ТОЭР</a:t>
                      </a:r>
                      <a:endParaRPr lang="ru-RU" sz="1800" baseline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период действия</a:t>
                      </a:r>
                      <a:endParaRPr lang="ru-RU" sz="1800" baseline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Норматив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ный</a:t>
                      </a:r>
                      <a:r>
                        <a:rPr lang="ru-RU" sz="1800" b="1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документ </a:t>
                      </a:r>
                      <a:endParaRPr lang="ru-RU" sz="1800" baseline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705" marR="557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611560" y="2420888"/>
          <a:ext cx="8280919" cy="4206240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49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33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085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Страховые взносы в пенсионный фонд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26%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6%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 условии получения статуса резидента в течении 3-х лет со дня создания ТОСЭР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ст.58.5 Закона 212-ФЗ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2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страховые взносы в ФСС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2,90%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1,50%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35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Страховые взносы в ФОМС 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5,10%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0,10%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353</TotalTime>
  <Words>157</Words>
  <Application>Microsoft Office PowerPoint</Application>
  <PresentationFormat>Экран (4:3)</PresentationFormat>
  <Paragraphs>50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Calibri</vt:lpstr>
      <vt:lpstr>Georgia</vt:lpstr>
      <vt:lpstr>Times New Roman</vt:lpstr>
      <vt:lpstr>Trebuchet MS</vt:lpstr>
      <vt:lpstr>Wingdings 2</vt:lpstr>
      <vt:lpstr>Городская</vt:lpstr>
      <vt:lpstr>Реализация инфраструктурных проектов на территории города Донецка</vt:lpstr>
      <vt:lpstr>Генеральный план </vt:lpstr>
      <vt:lpstr>Первая инвестиционная площадка</vt:lpstr>
      <vt:lpstr>Вторая инвестиционная площадка</vt:lpstr>
      <vt:lpstr>Третья инвестиционная площадка</vt:lpstr>
      <vt:lpstr>Преференции на ТОСЭР</vt:lpstr>
      <vt:lpstr>Преференции на ТОСЭР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УправДел</dc:creator>
  <cp:lastModifiedBy>УправДел</cp:lastModifiedBy>
  <cp:revision>31</cp:revision>
  <dcterms:created xsi:type="dcterms:W3CDTF">2016-06-30T05:17:18Z</dcterms:created>
  <dcterms:modified xsi:type="dcterms:W3CDTF">2016-11-24T08:47:14Z</dcterms:modified>
</cp:coreProperties>
</file>